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97" r:id="rId2"/>
    <p:sldId id="320" r:id="rId3"/>
    <p:sldId id="298" r:id="rId4"/>
    <p:sldId id="299" r:id="rId5"/>
    <p:sldId id="300" r:id="rId6"/>
    <p:sldId id="301" r:id="rId7"/>
    <p:sldId id="302" r:id="rId8"/>
    <p:sldId id="303" r:id="rId9"/>
    <p:sldId id="306" r:id="rId10"/>
    <p:sldId id="308" r:id="rId11"/>
    <p:sldId id="307" r:id="rId12"/>
    <p:sldId id="309" r:id="rId13"/>
    <p:sldId id="281" r:id="rId14"/>
    <p:sldId id="322" r:id="rId15"/>
    <p:sldId id="321" r:id="rId16"/>
    <p:sldId id="323" r:id="rId17"/>
    <p:sldId id="296" r:id="rId18"/>
    <p:sldId id="314" r:id="rId19"/>
    <p:sldId id="315" r:id="rId20"/>
    <p:sldId id="316" r:id="rId21"/>
    <p:sldId id="317" r:id="rId22"/>
    <p:sldId id="318" r:id="rId23"/>
    <p:sldId id="319" r:id="rId24"/>
    <p:sldId id="310" r:id="rId25"/>
    <p:sldId id="311" r:id="rId26"/>
    <p:sldId id="313" r:id="rId27"/>
    <p:sldId id="312" r:id="rId28"/>
    <p:sldId id="324" r:id="rId29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216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0FCFF00-F10A-42FD-A3DB-F330381AEF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19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Maximize (log) likelihood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Maximize (log) likelihood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well known distributions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B941D52-DBAD-4369-BD15-2A318F2E7AF7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457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8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r>
              <a:rPr lang="en-US" dirty="0" smtClean="0"/>
              <a:t>Need more detail about degrees of freedom.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 Plotting jobs parameter space with R</a:t>
            </a:r>
          </a:p>
          <a:p>
            <a:r>
              <a:rPr lang="en-US" dirty="0" smtClean="0"/>
              <a:t>pi1 = </a:t>
            </a:r>
            <a:r>
              <a:rPr lang="en-US" dirty="0" err="1" smtClean="0"/>
              <a:t>seq</a:t>
            </a:r>
            <a:r>
              <a:rPr lang="en-US" dirty="0" smtClean="0"/>
              <a:t>(from=0,to=1,by=0.05); pi2=pi1</a:t>
            </a:r>
          </a:p>
          <a:p>
            <a:r>
              <a:rPr lang="en-US" dirty="0" smtClean="0"/>
              <a:t>plot(pi1,pi2,pch=' ', </a:t>
            </a:r>
            <a:r>
              <a:rPr lang="en-US" dirty="0" err="1" smtClean="0"/>
              <a:t>frame.plot</a:t>
            </a:r>
            <a:r>
              <a:rPr lang="en-US" dirty="0" smtClean="0"/>
              <a:t>=F,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xlab</a:t>
            </a:r>
            <a:r>
              <a:rPr lang="en-US" dirty="0" smtClean="0"/>
              <a:t>=expression(pi[1]), </a:t>
            </a:r>
            <a:r>
              <a:rPr lang="en-US" dirty="0" err="1" smtClean="0"/>
              <a:t>ylab</a:t>
            </a:r>
            <a:r>
              <a:rPr lang="en-US" dirty="0" smtClean="0"/>
              <a:t>=expression(pi[2])) </a:t>
            </a:r>
          </a:p>
          <a:p>
            <a:r>
              <a:rPr lang="en-US" dirty="0" smtClean="0"/>
              <a:t># Draw boundaries of parameter space</a:t>
            </a:r>
          </a:p>
          <a:p>
            <a:r>
              <a:rPr lang="en-US" dirty="0" smtClean="0"/>
              <a:t>xloc1 = c(0,0); yloc1 = c(0,1); lines(xloc1,yloc1,lty=1)</a:t>
            </a:r>
          </a:p>
          <a:p>
            <a:r>
              <a:rPr lang="en-US" dirty="0" smtClean="0"/>
              <a:t>xloc2 = c(0,1); yloc2 = c(0,0); lines(xloc2,yloc2,lty=1)</a:t>
            </a:r>
          </a:p>
          <a:p>
            <a:r>
              <a:rPr lang="en-US" dirty="0" smtClean="0"/>
              <a:t>xloc3 = c(0,1); yloc3 = c(1,0); lines(xloc3,yloc3,lty=1)</a:t>
            </a:r>
          </a:p>
          <a:p>
            <a:r>
              <a:rPr lang="en-US" dirty="0" smtClean="0"/>
              <a:t># Restricted parameter space is a line segment</a:t>
            </a:r>
          </a:p>
          <a:p>
            <a:r>
              <a:rPr lang="en-US" dirty="0" smtClean="0"/>
              <a:t>xloc4 = c(0,2/3); yloc4 = c(0,1/3); lines(xloc4,yloc4,lty=2)</a:t>
            </a:r>
          </a:p>
          <a:p>
            <a:r>
              <a:rPr lang="en-US" dirty="0" smtClean="0"/>
              <a:t>points(0.53,0.37, </a:t>
            </a:r>
            <a:r>
              <a:rPr lang="en-US" dirty="0" err="1" smtClean="0"/>
              <a:t>pch</a:t>
            </a:r>
            <a:r>
              <a:rPr lang="en-US" dirty="0" smtClean="0"/>
              <a:t>=19, col = "red1") # Unrestricted MLE</a:t>
            </a:r>
          </a:p>
          <a:p>
            <a:r>
              <a:rPr lang="en-US" dirty="0" smtClean="0"/>
              <a:t>points(0.60,0.30, </a:t>
            </a:r>
            <a:r>
              <a:rPr lang="en-US" dirty="0" err="1" smtClean="0"/>
              <a:t>pch</a:t>
            </a:r>
            <a:r>
              <a:rPr lang="en-US" dirty="0" smtClean="0"/>
              <a:t>=23, </a:t>
            </a:r>
            <a:r>
              <a:rPr lang="en-US" dirty="0" err="1" smtClean="0"/>
              <a:t>bg</a:t>
            </a:r>
            <a:r>
              <a:rPr lang="en-US" smtClean="0"/>
              <a:t>="black") # Restricted MLE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6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 the = signs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AB3C8-B883-4584-B279-89CC1E4C7D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827E1-064E-4D9A-A9C7-684812BA3A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272AA-0A60-457A-B0BD-9C81896235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0813" cy="411321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0D719-9267-4620-9006-70B7D7FE44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51932-6FA6-4101-AB6C-B33F5C2382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6BCA2-0A42-4406-9440-51CD27BF7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718F2-1CE3-483D-B14D-F8B210C14B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0A715-5D32-4E11-90B7-A1935DD712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6BC78-52CB-4F6B-B433-5ACA9417EF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8CF56-3E5B-4F5B-A289-405E25D0C9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B8FA5-0103-4876-9CC1-4BD2BFB387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75040-A447-438F-BC77-0E8CBE0019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2C1EDE9-9FA6-4AB8-BECE-34066679F8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tstat.toronto.edu/~brunner/oldclass/appliedf1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470025"/>
          </a:xfrm>
        </p:spPr>
        <p:txBody>
          <a:bodyPr/>
          <a:lstStyle/>
          <a:p>
            <a:r>
              <a:rPr lang="en-US" dirty="0" smtClean="0"/>
              <a:t>Maximum Likelihood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/>
          <a:p>
            <a:r>
              <a:rPr lang="en-US" dirty="0" smtClean="0"/>
              <a:t>See Davison Ch. 4 for background and a more thorough discussion.</a:t>
            </a:r>
            <a:endParaRPr lang="en-US" dirty="0"/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1587500" y="6149975"/>
            <a:ext cx="1724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Sometimes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5867400"/>
            <a:ext cx="5896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 last slide for copyright information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0813" cy="1433513"/>
          </a:xfrm>
        </p:spPr>
        <p:txBody>
          <a:bodyPr/>
          <a:lstStyle/>
          <a:p>
            <a:r>
              <a:rPr lang="en-US" dirty="0" smtClean="0"/>
              <a:t>Positive Definite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077200" cy="4648200"/>
          </a:xfrm>
        </p:spPr>
        <p:txBody>
          <a:bodyPr/>
          <a:lstStyle/>
          <a:p>
            <a:r>
              <a:rPr lang="en-US" dirty="0" smtClean="0"/>
              <a:t>Definition:</a:t>
            </a:r>
          </a:p>
          <a:p>
            <a:endParaRPr lang="en-US" dirty="0" smtClean="0"/>
          </a:p>
          <a:p>
            <a:r>
              <a:rPr lang="en-US" dirty="0" smtClean="0"/>
              <a:t>For real symmetric matrices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Positive definite </a:t>
            </a:r>
            <a:r>
              <a:rPr lang="en-US" dirty="0" err="1" smtClean="0">
                <a:sym typeface="Wingdings"/>
              </a:rPr>
              <a:t>iff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All positive eigenvalues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Positive definite =&gt; Non-singular (inverse exists)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133600"/>
            <a:ext cx="2971800" cy="330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16189"/>
            <a:ext cx="8229600" cy="4027413"/>
          </a:xfrm>
        </p:spPr>
        <p:txBody>
          <a:bodyPr/>
          <a:lstStyle/>
          <a:p>
            <a:r>
              <a:rPr lang="en-US" dirty="0" smtClean="0"/>
              <a:t>If the second derivatives are continuous, </a:t>
            </a:r>
            <a:r>
              <a:rPr lang="en-US" b="1" dirty="0" smtClean="0"/>
              <a:t>H</a:t>
            </a:r>
            <a:r>
              <a:rPr lang="en-US" dirty="0" smtClean="0"/>
              <a:t> is symmetric. </a:t>
            </a:r>
          </a:p>
          <a:p>
            <a:r>
              <a:rPr lang="en-US" dirty="0" smtClean="0"/>
              <a:t>If the gradient is zero at a point and |</a:t>
            </a:r>
            <a:r>
              <a:rPr lang="en-US" b="1" dirty="0" smtClean="0"/>
              <a:t>H</a:t>
            </a:r>
            <a:r>
              <a:rPr lang="en-US" dirty="0" smtClean="0"/>
              <a:t>|≠0, </a:t>
            </a:r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H</a:t>
            </a:r>
            <a:r>
              <a:rPr lang="en-US" dirty="0" smtClean="0"/>
              <a:t> is positive definite, local minimum</a:t>
            </a:r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H</a:t>
            </a:r>
            <a:r>
              <a:rPr lang="en-US" dirty="0" smtClean="0"/>
              <a:t> is negative definite, local maximum</a:t>
            </a:r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H</a:t>
            </a:r>
            <a:r>
              <a:rPr lang="en-US" dirty="0" smtClean="0"/>
              <a:t> has both positive and negative eigenvalues, saddle point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318" y="1006458"/>
            <a:ext cx="2844800" cy="1155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7770813" cy="1219200"/>
          </a:xfrm>
        </p:spPr>
        <p:txBody>
          <a:bodyPr/>
          <a:lstStyle/>
          <a:p>
            <a:r>
              <a:rPr lang="en-US" dirty="0" smtClean="0"/>
              <a:t>A slicker way to define the minus log likelihood function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00200"/>
            <a:ext cx="7607300" cy="4787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/>
              <a:t>Likelihood Ratio Tests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685800"/>
            <a:ext cx="5969000" cy="1054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209800"/>
            <a:ext cx="4813300" cy="93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998538" y="3657600"/>
            <a:ext cx="6596062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Under </a:t>
            </a:r>
            <a:r>
              <a:rPr lang="en-US" i="1" dirty="0">
                <a:solidFill>
                  <a:srgbClr val="000000"/>
                </a:solidFill>
              </a:rPr>
              <a:t>H</a:t>
            </a:r>
            <a:r>
              <a:rPr lang="en-US" i="1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i="1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has an approximate chi-square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distribution for large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. Degrees of freedom = number of (non-redundant, linear) equalities specified by H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.  Reject when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i="1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is large.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839200" cy="1066800"/>
          </a:xfrm>
        </p:spPr>
        <p:txBody>
          <a:bodyPr/>
          <a:lstStyle/>
          <a:p>
            <a:r>
              <a:rPr lang="en-US" sz="3600" dirty="0"/>
              <a:t>Example: Multinomial with 3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27432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Parameter space is 2-dimensional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Unrestricted MLE is (Y-bar1, Y-bar2)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en-US" dirty="0"/>
              <a:t>: θ</a:t>
            </a:r>
            <a:r>
              <a:rPr lang="en-US" baseline="-25000" dirty="0"/>
              <a:t>1</a:t>
            </a:r>
            <a:r>
              <a:rPr lang="en-US" dirty="0"/>
              <a:t> = 2θ</a:t>
            </a:r>
            <a:r>
              <a:rPr lang="en-US" baseline="-25000" dirty="0"/>
              <a:t>2</a:t>
            </a:r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0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0813" cy="450850"/>
          </a:xfrm>
        </p:spPr>
        <p:txBody>
          <a:bodyPr/>
          <a:lstStyle/>
          <a:p>
            <a:r>
              <a:rPr lang="en-US" sz="2400" dirty="0" smtClean="0"/>
              <a:t>Parameter space and restricted parameter space</a:t>
            </a:r>
            <a:endParaRPr lang="en-US" sz="2400" dirty="0"/>
          </a:p>
        </p:txBody>
      </p:sp>
      <p:pic>
        <p:nvPicPr>
          <p:cNvPr id="4" name="Picture 3" descr="2101f12ParameterSpac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399"/>
            <a:ext cx="6248400" cy="589471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0813" cy="838201"/>
          </a:xfrm>
        </p:spPr>
        <p:txBody>
          <a:bodyPr/>
          <a:lstStyle/>
          <a:p>
            <a:r>
              <a:rPr lang="en-US" dirty="0" smtClean="0"/>
              <a:t>R code for the record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" y="1558290"/>
            <a:ext cx="79248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26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0813" cy="1143000"/>
          </a:xfrm>
        </p:spPr>
        <p:txBody>
          <a:bodyPr/>
          <a:lstStyle/>
          <a:p>
            <a:r>
              <a:rPr lang="en-US" dirty="0"/>
              <a:t>Degrees of Freedom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0813" cy="2895600"/>
          </a:xfrm>
        </p:spPr>
        <p:txBody>
          <a:bodyPr/>
          <a:lstStyle/>
          <a:p>
            <a:r>
              <a:rPr lang="en-US" sz="2800" dirty="0"/>
              <a:t>Express H</a:t>
            </a:r>
            <a:r>
              <a:rPr lang="en-US" sz="2800" baseline="-25000" dirty="0"/>
              <a:t>0</a:t>
            </a:r>
            <a:r>
              <a:rPr lang="en-US" sz="2800" dirty="0"/>
              <a:t> as a set of linear combinations of the parameters, set equal to constants (usually zeros). </a:t>
            </a:r>
          </a:p>
          <a:p>
            <a:r>
              <a:rPr lang="en-US" sz="2800" dirty="0"/>
              <a:t>Degrees of freedom = number of </a:t>
            </a:r>
            <a:r>
              <a:rPr lang="en-US" sz="2800" i="1" dirty="0"/>
              <a:t>non-redundant</a:t>
            </a:r>
            <a:r>
              <a:rPr lang="en-US" sz="2800" dirty="0"/>
              <a:t> linear combinations (meaning linearly independent).</a:t>
            </a:r>
          </a:p>
          <a:p>
            <a:endParaRPr lang="en-US" sz="2800" dirty="0"/>
          </a:p>
        </p:txBody>
      </p:sp>
      <p:pic>
        <p:nvPicPr>
          <p:cNvPr id="25604" name="Picture 12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648200"/>
            <a:ext cx="38608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4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5029200"/>
            <a:ext cx="741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997325" y="55848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5607" name="Rectangle 5"/>
          <p:cNvSpPr>
            <a:spLocks noChangeArrowheads="1"/>
          </p:cNvSpPr>
          <p:nvPr/>
        </p:nvSpPr>
        <p:spPr bwMode="auto">
          <a:xfrm>
            <a:off x="4114800" y="5562600"/>
            <a:ext cx="782638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df=3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7770813" cy="1143000"/>
          </a:xfrm>
        </p:spPr>
        <p:txBody>
          <a:bodyPr/>
          <a:lstStyle/>
          <a:p>
            <a:r>
              <a:rPr lang="en-US" sz="3600" dirty="0" smtClean="0"/>
              <a:t>Can write Null Hypothesis in Matrix Form as </a:t>
            </a:r>
            <a:r>
              <a:rPr lang="en-US" sz="3600" i="1" dirty="0" smtClean="0"/>
              <a:t>H</a:t>
            </a:r>
            <a:r>
              <a:rPr lang="en-US" sz="3600" i="1" baseline="-25000" dirty="0" smtClean="0"/>
              <a:t>0</a:t>
            </a:r>
            <a:r>
              <a:rPr lang="en-US" sz="3600" i="1" dirty="0" smtClean="0"/>
              <a:t>: </a:t>
            </a:r>
            <a:r>
              <a:rPr lang="en-US" sz="3600" b="1" i="1" dirty="0" smtClean="0"/>
              <a:t>Cθ</a:t>
            </a:r>
            <a:r>
              <a:rPr lang="en-US" sz="3600" i="1" dirty="0" smtClean="0"/>
              <a:t> = </a:t>
            </a:r>
            <a:r>
              <a:rPr lang="en-US" sz="3600" b="1" i="1" dirty="0" smtClean="0"/>
              <a:t>h</a:t>
            </a:r>
            <a:endParaRPr lang="en-US" sz="3600" b="1" i="1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19200"/>
            <a:ext cx="7378700" cy="6477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62200"/>
            <a:ext cx="8140700" cy="29972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172200"/>
            <a:ext cx="7213600" cy="292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dirty="0" smtClean="0"/>
              <a:t>Gamma Example: </a:t>
            </a:r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r>
              <a:rPr lang="en-US" i="1" dirty="0" smtClean="0"/>
              <a:t>: α = β</a:t>
            </a:r>
            <a:endParaRPr lang="en-US" i="1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493838"/>
            <a:ext cx="5626100" cy="18923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267200"/>
            <a:ext cx="5511800" cy="5334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38" y="6142038"/>
            <a:ext cx="7581900" cy="241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1060450"/>
          </a:xfrm>
        </p:spPr>
        <p:txBody>
          <a:bodyPr/>
          <a:lstStyle/>
          <a:p>
            <a:r>
              <a:rPr lang="en-US" dirty="0" smtClean="0"/>
              <a:t>Maximum Likelihood</a:t>
            </a:r>
          </a:p>
        </p:txBody>
      </p:sp>
      <p:pic>
        <p:nvPicPr>
          <p:cNvPr id="15363" name="Picture 3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371600"/>
            <a:ext cx="51181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590800"/>
            <a:ext cx="3568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572000"/>
            <a:ext cx="59309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1587500" y="6149975"/>
            <a:ext cx="1724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Sometimes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685800"/>
          </a:xfrm>
        </p:spPr>
        <p:txBody>
          <a:bodyPr/>
          <a:lstStyle/>
          <a:p>
            <a:r>
              <a:rPr lang="en-US" dirty="0" smtClean="0"/>
              <a:t>Make a wrapper function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38" y="131763"/>
            <a:ext cx="7112000" cy="6286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7770813" cy="838199"/>
          </a:xfrm>
        </p:spPr>
        <p:txBody>
          <a:bodyPr/>
          <a:lstStyle/>
          <a:p>
            <a:r>
              <a:rPr lang="en-US" dirty="0" smtClean="0"/>
              <a:t>It's probably okay, but plot -LL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895600"/>
            <a:ext cx="3962400" cy="3962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3" y="1174750"/>
            <a:ext cx="8382000" cy="1727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</a:t>
            </a:r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r>
              <a:rPr lang="en-US" i="1" dirty="0" smtClean="0"/>
              <a:t>: α = β</a:t>
            </a:r>
            <a:endParaRPr lang="en-US" i="1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33663"/>
            <a:ext cx="8077200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6800"/>
          </a:xfrm>
        </p:spPr>
        <p:txBody>
          <a:bodyPr/>
          <a:lstStyle/>
          <a:p>
            <a:r>
              <a:rPr lang="en-US" dirty="0" smtClean="0"/>
              <a:t>The actual Theorem (Wilks, 1934)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47800"/>
            <a:ext cx="7770813" cy="48006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There are </a:t>
            </a:r>
            <a:r>
              <a:rPr lang="en-US" i="1" dirty="0" err="1" smtClean="0"/>
              <a:t>r+p</a:t>
            </a:r>
            <a:r>
              <a:rPr lang="en-US" dirty="0" smtClean="0"/>
              <a:t> parameters</a:t>
            </a:r>
          </a:p>
          <a:p>
            <a:pPr>
              <a:buFont typeface="Arial"/>
              <a:buChar char="•"/>
            </a:pPr>
            <a:r>
              <a:rPr lang="en-US" dirty="0" smtClean="0"/>
              <a:t>Null hypothesis says that the first </a:t>
            </a:r>
            <a:r>
              <a:rPr lang="en-US" i="1" dirty="0" smtClean="0"/>
              <a:t>r </a:t>
            </a:r>
            <a:r>
              <a:rPr lang="en-US" dirty="0" smtClean="0"/>
              <a:t>parameters equal specified constants.</a:t>
            </a:r>
          </a:p>
          <a:p>
            <a:pPr>
              <a:buFont typeface="Arial"/>
              <a:buChar char="•"/>
            </a:pPr>
            <a:r>
              <a:rPr lang="en-US" dirty="0" smtClean="0"/>
              <a:t>Then under some regularity conditions, </a:t>
            </a:r>
            <a:r>
              <a:rPr lang="en-US" i="1" dirty="0" smtClean="0"/>
              <a:t>G</a:t>
            </a:r>
            <a:r>
              <a:rPr lang="en-US" i="1" baseline="30000" dirty="0" smtClean="0"/>
              <a:t>2</a:t>
            </a:r>
            <a:r>
              <a:rPr lang="en-US" dirty="0" smtClean="0"/>
              <a:t> converges in distribution to chi-squared with </a:t>
            </a:r>
            <a:r>
              <a:rPr lang="en-US" i="1" dirty="0" smtClean="0"/>
              <a:t>r</a:t>
            </a:r>
            <a:r>
              <a:rPr lang="en-US" dirty="0" smtClean="0"/>
              <a:t> df if H</a:t>
            </a:r>
            <a:r>
              <a:rPr lang="en-US" baseline="-25000" dirty="0" smtClean="0"/>
              <a:t>0</a:t>
            </a:r>
            <a:r>
              <a:rPr lang="en-US" dirty="0" smtClean="0"/>
              <a:t> is true.</a:t>
            </a:r>
          </a:p>
          <a:p>
            <a:pPr>
              <a:buFont typeface="Arial"/>
              <a:buChar char="•"/>
            </a:pPr>
            <a:r>
              <a:rPr lang="en-US" dirty="0" smtClean="0"/>
              <a:t>Can justify tests of </a:t>
            </a:r>
            <a:r>
              <a:rPr lang="en-US" i="1" dirty="0" smtClean="0"/>
              <a:t>linear </a:t>
            </a:r>
            <a:r>
              <a:rPr lang="en-US" dirty="0" smtClean="0"/>
              <a:t>null hypotheses by a re-parameterization using the invariance principle.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"/>
            <a:ext cx="7770813" cy="990599"/>
          </a:xfrm>
        </p:spPr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770813" cy="57150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The invariance principle of maximum likelihood estimation says that the MLE of a function is that function of the MLE. Like 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Meaning is particularly clear when the function is one-to-one.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Write 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: </a:t>
            </a:r>
            <a:r>
              <a:rPr lang="en-US" sz="2400" b="1" dirty="0" smtClean="0"/>
              <a:t>Cθ</a:t>
            </a:r>
            <a:r>
              <a:rPr lang="en-US" sz="2400" dirty="0" smtClean="0"/>
              <a:t> = </a:t>
            </a:r>
            <a:r>
              <a:rPr lang="en-US" sz="2400" b="1" dirty="0" smtClean="0"/>
              <a:t>h</a:t>
            </a:r>
            <a:r>
              <a:rPr lang="en-US" sz="2400" dirty="0" smtClean="0"/>
              <a:t>, where </a:t>
            </a:r>
            <a:r>
              <a:rPr lang="en-US" sz="2400" b="1" dirty="0" smtClean="0"/>
              <a:t>C</a:t>
            </a:r>
            <a:r>
              <a:rPr lang="en-US" sz="2400" dirty="0" smtClean="0"/>
              <a:t> is r x (</a:t>
            </a:r>
            <a:r>
              <a:rPr lang="en-US" sz="2400" dirty="0" err="1" smtClean="0"/>
              <a:t>r+p</a:t>
            </a:r>
            <a:r>
              <a:rPr lang="en-US" sz="2400" dirty="0" smtClean="0"/>
              <a:t>) and rows of </a:t>
            </a:r>
            <a:r>
              <a:rPr lang="en-US" sz="2400" b="1" dirty="0" smtClean="0"/>
              <a:t>C</a:t>
            </a:r>
            <a:r>
              <a:rPr lang="en-US" sz="2400" dirty="0" smtClean="0"/>
              <a:t> are linearly independent.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Can always find an additional p vectors that, together with the rows of C, span </a:t>
            </a:r>
            <a:r>
              <a:rPr lang="en-US" sz="2400" dirty="0" err="1" smtClean="0"/>
              <a:t>R</a:t>
            </a:r>
            <a:r>
              <a:rPr lang="en-US" sz="2400" baseline="30000" dirty="0" err="1" smtClean="0"/>
              <a:t>r+p</a:t>
            </a:r>
            <a:endParaRPr lang="en-US" sz="2400" baseline="300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This defines a (linear) 1-to-1 re-parameterization, and Wilks' theorem applies directly.</a:t>
            </a:r>
            <a:endParaRPr lang="en-US" sz="24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413" y="2493963"/>
            <a:ext cx="1206500" cy="558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7770813" cy="1143000"/>
          </a:xfrm>
        </p:spPr>
        <p:txBody>
          <a:bodyPr/>
          <a:lstStyle/>
          <a:p>
            <a:r>
              <a:rPr lang="en-US" dirty="0" smtClean="0"/>
              <a:t>Gamma Example </a:t>
            </a:r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r>
              <a:rPr lang="en-US" i="1" dirty="0" smtClean="0"/>
              <a:t>: α = β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71600"/>
            <a:ext cx="6121400" cy="39370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6040438"/>
            <a:ext cx="21844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4400"/>
          </a:xfrm>
        </p:spPr>
        <p:txBody>
          <a:bodyPr/>
          <a:lstStyle/>
          <a:p>
            <a:r>
              <a:rPr lang="en-US" sz="3200" dirty="0" smtClean="0"/>
              <a:t>Can Work for Non-linear Null Hypotheses Too</a:t>
            </a:r>
            <a:endParaRPr lang="en-US" sz="32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2463800" cy="5207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172200"/>
            <a:ext cx="2184400" cy="419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14400"/>
            <a:ext cx="4914900" cy="6223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2514600"/>
            <a:ext cx="51054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This slide show was prepared by Jerry Brunner, Department of</a:t>
            </a:r>
          </a:p>
          <a:p>
            <a:r>
              <a:rPr lang="en-US" sz="2000" dirty="0"/>
              <a:t>Statistics, University of Toronto. It is licensed under a Creative</a:t>
            </a:r>
          </a:p>
          <a:p>
            <a:r>
              <a:rPr lang="en-US" sz="2000" dirty="0"/>
              <a:t>Commons Attribution - </a:t>
            </a:r>
            <a:r>
              <a:rPr lang="en-US" sz="2000" dirty="0" err="1"/>
              <a:t>ShareAlike</a:t>
            </a:r>
            <a:r>
              <a:rPr lang="en-US" sz="2000" dirty="0"/>
              <a:t> 3.0 </a:t>
            </a:r>
            <a:r>
              <a:rPr lang="en-US" sz="2000" dirty="0" err="1"/>
              <a:t>Unported</a:t>
            </a:r>
            <a:r>
              <a:rPr lang="en-US" sz="2000" dirty="0"/>
              <a:t> License. Use</a:t>
            </a:r>
          </a:p>
          <a:p>
            <a:r>
              <a:rPr lang="en-US" sz="2000" dirty="0"/>
              <a:t>any part of it as you like and share the result freely. </a:t>
            </a:r>
            <a:r>
              <a:rPr lang="en-US" sz="2000" dirty="0" smtClean="0"/>
              <a:t>These</a:t>
            </a:r>
            <a:endParaRPr lang="en-US" sz="2000" dirty="0"/>
          </a:p>
          <a:p>
            <a:r>
              <a:rPr lang="en-US" sz="2000" dirty="0" err="1" smtClean="0"/>
              <a:t>Powerpoint</a:t>
            </a:r>
            <a:r>
              <a:rPr lang="en-US" sz="2000" dirty="0" smtClean="0"/>
              <a:t> slides will be available </a:t>
            </a:r>
            <a:r>
              <a:rPr lang="en-US" sz="2000" dirty="0"/>
              <a:t>from the course website</a:t>
            </a:r>
            <a:r>
              <a:rPr lang="en-US" sz="2000" dirty="0" smtClean="0"/>
              <a:t>:</a:t>
            </a:r>
          </a:p>
          <a:p>
            <a:r>
              <a:rPr lang="en-US" sz="2000" dirty="0" smtClean="0">
                <a:hlinkClick r:id="rId2"/>
              </a:rPr>
              <a:t>http://www.utstat.toronto.edu/~brunner/oldclass</a:t>
            </a:r>
            <a:r>
              <a:rPr lang="en-US" sz="2000" smtClean="0">
                <a:hlinkClick r:id="rId2"/>
              </a:rPr>
              <a:t>/appliedf13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790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5650"/>
          </a:xfrm>
        </p:spPr>
        <p:txBody>
          <a:bodyPr/>
          <a:lstStyle/>
          <a:p>
            <a:r>
              <a:rPr lang="en-US" dirty="0" smtClean="0"/>
              <a:t>Close your eyes and differentiate?</a:t>
            </a:r>
          </a:p>
        </p:txBody>
      </p:sp>
      <p:pic>
        <p:nvPicPr>
          <p:cNvPr id="16387" name="Picture 4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57400"/>
            <a:ext cx="87122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429000"/>
            <a:ext cx="6108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7688" y="5456238"/>
            <a:ext cx="53213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838200"/>
          </a:xfrm>
        </p:spPr>
        <p:txBody>
          <a:bodyPr/>
          <a:lstStyle/>
          <a:p>
            <a:r>
              <a:rPr lang="en-US" sz="3200" dirty="0" smtClean="0"/>
              <a:t>Simulate Some Data: True α=2, β=3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685800" y="4953000"/>
            <a:ext cx="7770813" cy="1600200"/>
          </a:xfrm>
        </p:spPr>
        <p:txBody>
          <a:bodyPr/>
          <a:lstStyle/>
          <a:p>
            <a:r>
              <a:rPr lang="en-US" sz="2000" dirty="0" smtClean="0"/>
              <a:t>Alternatives for getting the data into D might be</a:t>
            </a:r>
          </a:p>
          <a:p>
            <a:r>
              <a:rPr lang="en-US" sz="2000" dirty="0" smtClean="0"/>
              <a:t>	D = scan(“Gamma.data”)   -- Can put entire URL</a:t>
            </a:r>
          </a:p>
          <a:p>
            <a:r>
              <a:rPr lang="en-US" sz="2000" dirty="0" smtClean="0"/>
              <a:t>	D = c(20.87, 13.74, …, 10.94)</a:t>
            </a:r>
          </a:p>
        </p:txBody>
      </p:sp>
      <p:pic>
        <p:nvPicPr>
          <p:cNvPr id="17412" name="Picture 2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8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1136650"/>
          </a:xfrm>
        </p:spPr>
        <p:txBody>
          <a:bodyPr/>
          <a:lstStyle/>
          <a:p>
            <a:r>
              <a:rPr lang="en-US" dirty="0" smtClean="0"/>
              <a:t>Log Likelihood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88" y="1905000"/>
            <a:ext cx="8267700" cy="3073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3600" dirty="0" smtClean="0"/>
              <a:t>R function for the minus log likelihood</a:t>
            </a:r>
          </a:p>
        </p:txBody>
      </p:sp>
      <p:pic>
        <p:nvPicPr>
          <p:cNvPr id="19459" name="Picture 3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91440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5400"/>
            <a:ext cx="7835900" cy="850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3600" dirty="0" smtClean="0"/>
              <a:t>Where should the numerical search start?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3048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How about Method of Moments estimates?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E(X) = αβ, Var(X) = αβ</a:t>
            </a:r>
            <a:r>
              <a:rPr lang="en-US" baseline="30000" dirty="0" smtClean="0"/>
              <a:t>2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Replace population moments by sample moments and put a ~ above the parameters.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pic>
        <p:nvPicPr>
          <p:cNvPr id="20484" name="Picture 6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2613" y="4600575"/>
            <a:ext cx="45847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1838" y="588963"/>
            <a:ext cx="45847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4488" y="3521075"/>
            <a:ext cx="63627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"/>
            <a:ext cx="9067800" cy="61976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7037" y="3224212"/>
            <a:ext cx="1905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057400"/>
            <a:ext cx="19431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7862" y="1536700"/>
            <a:ext cx="12954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7612" y="1470025"/>
            <a:ext cx="1295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1837" y="633412"/>
            <a:ext cx="1066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4206</TotalTime>
  <Words>855</Words>
  <Application>Microsoft Macintosh PowerPoint</Application>
  <PresentationFormat>On-screen Show (4:3)</PresentationFormat>
  <Paragraphs>95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Blank Presentation</vt:lpstr>
      <vt:lpstr>Maximum Likelihood</vt:lpstr>
      <vt:lpstr>Maximum Likelihood</vt:lpstr>
      <vt:lpstr>Close your eyes and differentiate?</vt:lpstr>
      <vt:lpstr>Simulate Some Data: True α=2, β=3</vt:lpstr>
      <vt:lpstr>Log Likelihood</vt:lpstr>
      <vt:lpstr>R function for the minus log likelihood</vt:lpstr>
      <vt:lpstr>Where should the numerical search start?</vt:lpstr>
      <vt:lpstr>PowerPoint Presentation</vt:lpstr>
      <vt:lpstr>PowerPoint Presentation</vt:lpstr>
      <vt:lpstr>Positive Definite</vt:lpstr>
      <vt:lpstr>PowerPoint Presentation</vt:lpstr>
      <vt:lpstr>A slicker way to define the minus log likelihood function</vt:lpstr>
      <vt:lpstr>Likelihood Ratio Tests</vt:lpstr>
      <vt:lpstr>Example: Multinomial with 3 categories</vt:lpstr>
      <vt:lpstr>Parameter space and restricted parameter space</vt:lpstr>
      <vt:lpstr>R code for the record</vt:lpstr>
      <vt:lpstr>Degrees of Freedom</vt:lpstr>
      <vt:lpstr>Can write Null Hypothesis in Matrix Form as H0: Cθ = h</vt:lpstr>
      <vt:lpstr>Gamma Example: H0: α = β</vt:lpstr>
      <vt:lpstr>Make a wrapper function</vt:lpstr>
      <vt:lpstr>PowerPoint Presentation</vt:lpstr>
      <vt:lpstr>It's probably okay, but plot -LL</vt:lpstr>
      <vt:lpstr>Test H0: α = β</vt:lpstr>
      <vt:lpstr>The actual Theorem (Wilks, 1934)</vt:lpstr>
      <vt:lpstr>How it works</vt:lpstr>
      <vt:lpstr>Gamma Example H0: α = β</vt:lpstr>
      <vt:lpstr>Can Work for Non-linear Null Hypotheses Too</vt:lpstr>
      <vt:lpstr>Copyright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Earl Monroe</dc:creator>
  <cp:lastModifiedBy>Jerry Brunner</cp:lastModifiedBy>
  <cp:revision>264</cp:revision>
  <cp:lastPrinted>2013-09-23T01:54:27Z</cp:lastPrinted>
  <dcterms:created xsi:type="dcterms:W3CDTF">2012-09-28T17:16:38Z</dcterms:created>
  <dcterms:modified xsi:type="dcterms:W3CDTF">2013-09-23T01:56:58Z</dcterms:modified>
</cp:coreProperties>
</file>