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6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3" r:id="rId19"/>
    <p:sldId id="270" r:id="rId20"/>
    <p:sldId id="285" r:id="rId21"/>
    <p:sldId id="286" r:id="rId22"/>
    <p:sldId id="287" r:id="rId23"/>
    <p:sldId id="288" r:id="rId24"/>
    <p:sldId id="271" r:id="rId25"/>
    <p:sldId id="272" r:id="rId26"/>
    <p:sldId id="273" r:id="rId27"/>
    <p:sldId id="274" r:id="rId28"/>
    <p:sldId id="289" r:id="rId29"/>
    <p:sldId id="290" r:id="rId30"/>
    <p:sldId id="284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 autoAdjust="0"/>
    <p:restoredTop sz="90929"/>
  </p:normalViewPr>
  <p:slideViewPr>
    <p:cSldViewPr>
      <p:cViewPr varScale="1">
        <p:scale>
          <a:sx n="100" d="100"/>
          <a:sy n="100" d="100"/>
        </p:scale>
        <p:origin x="-120" y="-2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B64DE-C793-7040-AB12-2DF791F6393E}" type="datetimeFigureOut">
              <a:rPr lang="en-US" smtClean="0"/>
              <a:t>18-01-26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BCF0-9551-A14A-91CB-E7E6D865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32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910478-EDE8-9D46-80DD-79B779C4CD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43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675E8-452F-334A-A38C-DDCC5EC7FCD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curve is e times lowest. Highest is e^2 times lowest.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AD661-82D6-F445-B19B-786E02B3F4F5}" type="slidenum">
              <a:rPr lang="en-US"/>
              <a:pPr/>
              <a:t>24</a:t>
            </a:fld>
            <a:endParaRPr lang="en-US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Nonlinear model for the probability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EC44D-DD66-CB46-8C01-39802C765A38}" type="slidenum">
              <a:rPr lang="en-US"/>
              <a:pPr/>
              <a:t>26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 particular data set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A2E59-E41A-5C42-8276-E69CC49547ED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</a:t>
            </a:r>
            <a:r>
              <a:rPr lang="ja-JP" altLang="en-US"/>
              <a:t>“</a:t>
            </a:r>
            <a:r>
              <a:rPr lang="en-US"/>
              <a:t>to 1</a:t>
            </a:r>
            <a:r>
              <a:rPr lang="ja-JP" altLang="en-US"/>
              <a:t>”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2A98F-4F75-BC40-B6C1-1CA1F630A5E4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natural log increases from minus infinity when the odds are zero, to zero when the odds equal one (fifty-fifty), and then it keeps on increasing as the odds rise, but more and more slowly.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28A6D-38DA-524A-94B3-9175933A71B7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4DC36-1DFA-6E43-AEBC-EA90E8E7D7C7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Divide by zero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5855C-D22A-F44A-8FE5-2B35F9590BC1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583DD-7E18-2540-AB26-A064807330A4}" type="slidenum">
              <a:rPr lang="en-US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Beta0 is intercept, beta_k is 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325D6-2FB4-CD4C-9114-F785EA46E513}" type="slidenum">
              <a:rPr lang="en-US"/>
              <a:pPr/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of beta1 &gt; 0 ? Chemo alone is better. Reasonable?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135C-E8CF-4040-AA04-9D6543A59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7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E04B9-988C-BA44-945E-2DFE1D4C76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5F653-3D1E-D249-94A3-B46A595CF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CEF91-5D10-5944-B34C-F333F3DDD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6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2B6DB-E385-CC47-83FA-F315436437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4678-362E-D54C-B7CB-F5EDCCA9F7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0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B33A5-3F54-9642-AF5B-8DEADC84E5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77577-D10E-E64F-BD43-F4630B7528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D5333-1B05-464B-8855-920C64897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5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B7E1-C707-064B-B92B-485AE6388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14B14-11B8-2A45-BB34-75C688099B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2561A5-BA00-1543-9116-5B58654CBC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1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348880"/>
            <a:ext cx="6400800" cy="1343000"/>
          </a:xfrm>
        </p:spPr>
        <p:txBody>
          <a:bodyPr/>
          <a:lstStyle/>
          <a:p>
            <a:r>
              <a:rPr lang="en-US" dirty="0"/>
              <a:t>For a binary </a:t>
            </a:r>
            <a:r>
              <a:rPr lang="en-US" dirty="0" smtClean="0"/>
              <a:t>response </a:t>
            </a:r>
            <a:r>
              <a:rPr lang="en-US" dirty="0"/>
              <a:t>variable: 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990600" y="44958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This slide show is a free open source document.  </a:t>
            </a:r>
          </a:p>
          <a:p>
            <a:r>
              <a:rPr lang="en-US" dirty="0"/>
              <a:t>See the last slide for copyright information.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135C-E8CF-4040-AA04-9D6543A598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928992" cy="864096"/>
          </a:xfrm>
        </p:spPr>
        <p:txBody>
          <a:bodyPr/>
          <a:lstStyle/>
          <a:p>
            <a:r>
              <a:rPr lang="en-US" dirty="0" smtClean="0"/>
              <a:t>Probability zero or one is excluded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140968"/>
            <a:ext cx="8496944" cy="3456384"/>
          </a:xfrm>
        </p:spPr>
        <p:txBody>
          <a:bodyPr/>
          <a:lstStyle/>
          <a:p>
            <a:r>
              <a:rPr lang="en-US" dirty="0" smtClean="0"/>
              <a:t>Log is only </a:t>
            </a:r>
            <a:r>
              <a:rPr lang="en-US" dirty="0"/>
              <a:t>defined for positive numbers. </a:t>
            </a:r>
          </a:p>
          <a:p>
            <a:r>
              <a:rPr lang="en-US" dirty="0"/>
              <a:t>So </a:t>
            </a:r>
            <a:r>
              <a:rPr lang="en-US" dirty="0" smtClean="0"/>
              <a:t>any model for the log odds, including logistic regression, </a:t>
            </a:r>
            <a:r>
              <a:rPr lang="en-US" dirty="0"/>
              <a:t>will not work for events of probability exactly zero or exactly </a:t>
            </a:r>
            <a:r>
              <a:rPr lang="en-US" dirty="0" smtClean="0"/>
              <a:t>one.</a:t>
            </a:r>
          </a:p>
          <a:p>
            <a:r>
              <a:rPr lang="en-US" dirty="0" smtClean="0"/>
              <a:t> Why </a:t>
            </a:r>
            <a:r>
              <a:rPr lang="en-US" dirty="0"/>
              <a:t>not one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1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2048"/>
            <a:ext cx="7772400" cy="1020688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1748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7251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29200"/>
            <a:ext cx="83581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1" name="Picture 7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terms of log odds, logistic regression is like regular regression</a:t>
            </a:r>
          </a:p>
        </p:txBody>
      </p:sp>
      <p:pic>
        <p:nvPicPr>
          <p:cNvPr id="33795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Logistic regression coefficients </a:t>
            </a:r>
            <a:r>
              <a:rPr lang="en-US" dirty="0" smtClean="0"/>
              <a:t>are related to </a:t>
            </a:r>
            <a:r>
              <a:rPr lang="en-US" i="1" dirty="0" smtClean="0"/>
              <a:t>odds ratios.</a:t>
            </a:r>
            <a:endParaRPr lang="en-US" dirty="0"/>
          </a:p>
          <a:p>
            <a:r>
              <a:rPr lang="en-US" dirty="0"/>
              <a:t>For example, </a:t>
            </a:r>
            <a:r>
              <a:rPr lang="ja-JP" altLang="en-US" dirty="0"/>
              <a:t>“</a:t>
            </a:r>
            <a:r>
              <a:rPr lang="en-US" dirty="0"/>
              <a:t>Among 50 year old men, the odds of being dead before age 60 are three times as great for smokers.</a:t>
            </a:r>
            <a:r>
              <a:rPr lang="ja-JP" altLang="en-US" dirty="0"/>
              <a:t>”</a:t>
            </a:r>
            <a:endParaRPr lang="en-US" dirty="0"/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333-1B05-464B-8855-920C648971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r>
              <a:rPr lang="en-US"/>
              <a:t>Exponential function f(t) = e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010400" cy="2362200"/>
          </a:xfrm>
        </p:spPr>
        <p:txBody>
          <a:bodyPr/>
          <a:lstStyle/>
          <a:p>
            <a:r>
              <a:rPr lang="en-US" dirty="0"/>
              <a:t>Always positive</a:t>
            </a:r>
          </a:p>
          <a:p>
            <a:r>
              <a:rPr lang="en-US" dirty="0"/>
              <a:t>e</a:t>
            </a:r>
            <a:r>
              <a:rPr lang="en-US" baseline="30000" dirty="0"/>
              <a:t>0</a:t>
            </a:r>
            <a:r>
              <a:rPr lang="en-US" dirty="0"/>
              <a:t>=1, so when            , the odds ratio </a:t>
            </a:r>
            <a:r>
              <a:rPr lang="en-US" dirty="0" smtClean="0"/>
              <a:t>e</a:t>
            </a:r>
            <a:r>
              <a:rPr lang="en-US" baseline="30000" dirty="0" smtClean="0"/>
              <a:t>β1</a:t>
            </a:r>
            <a:r>
              <a:rPr lang="en-US" dirty="0" smtClean="0"/>
              <a:t> equals </a:t>
            </a:r>
            <a:r>
              <a:rPr lang="en-US" dirty="0"/>
              <a:t>one (50-50).</a:t>
            </a:r>
          </a:p>
          <a:p>
            <a:r>
              <a:rPr lang="en-US" dirty="0"/>
              <a:t>f(t) = e</a:t>
            </a:r>
            <a:r>
              <a:rPr lang="en-US" baseline="30000" dirty="0"/>
              <a:t>t  </a:t>
            </a:r>
            <a:r>
              <a:rPr lang="en-US" dirty="0"/>
              <a:t>is increasing</a:t>
            </a:r>
          </a:p>
        </p:txBody>
      </p:sp>
      <p:pic>
        <p:nvPicPr>
          <p:cNvPr id="38920" name="Picture 8" descr="exponent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657600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1" name="Picture 9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12954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09600"/>
            <a:ext cx="864096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</a:t>
            </a:r>
            <a:r>
              <a:rPr lang="ja-JP" altLang="en-US" sz="2800" dirty="0"/>
              <a:t>“</a:t>
            </a:r>
            <a:r>
              <a:rPr lang="en-US" sz="2800" dirty="0"/>
              <a:t>controlling</a:t>
            </a:r>
            <a:r>
              <a:rPr lang="ja-JP" altLang="en-US" sz="2800" dirty="0"/>
              <a:t>”</a:t>
            </a:r>
            <a:r>
              <a:rPr lang="en-US" sz="2800" dirty="0"/>
              <a:t>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24944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420888"/>
            <a:ext cx="8496944" cy="30243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Equal slopes in the log odds scale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990600"/>
            <a:ext cx="58674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 smtClean="0"/>
              <a:t>Equal slopes in the log odds scale</a:t>
            </a:r>
            <a:br>
              <a:rPr lang="en-US" sz="3600" dirty="0" smtClean="0"/>
            </a:br>
            <a:r>
              <a:rPr lang="en-US" sz="3600" dirty="0" smtClean="0"/>
              <a:t>means proportional odds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295400"/>
            <a:ext cx="5562600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3600" dirty="0" smtClean="0"/>
              <a:t>Proportional Odds in Terms of Probability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838200"/>
            <a:ext cx="60198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80728"/>
          </a:xfrm>
        </p:spPr>
        <p:txBody>
          <a:bodyPr/>
          <a:lstStyle/>
          <a:p>
            <a:r>
              <a:rPr lang="en-US" dirty="0" smtClean="0"/>
              <a:t>Interactions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488832" cy="5544616"/>
          </a:xfrm>
        </p:spPr>
        <p:txBody>
          <a:bodyPr/>
          <a:lstStyle/>
          <a:p>
            <a:r>
              <a:rPr lang="en-US" sz="2800" dirty="0" smtClean="0"/>
              <a:t>With equal slopes in the log odds scale, </a:t>
            </a:r>
            <a:r>
              <a:rPr lang="en-US" sz="2800" i="1" dirty="0" smtClean="0"/>
              <a:t>differences </a:t>
            </a:r>
            <a:r>
              <a:rPr lang="en-US" sz="2800" dirty="0" smtClean="0"/>
              <a:t>in odds and </a:t>
            </a:r>
            <a:r>
              <a:rPr lang="en-US" sz="2800" i="1" dirty="0" smtClean="0"/>
              <a:t>differences </a:t>
            </a:r>
            <a:r>
              <a:rPr lang="en-US" sz="2800" dirty="0" smtClean="0"/>
              <a:t>in probabilities do depend on x. </a:t>
            </a:r>
          </a:p>
          <a:p>
            <a:r>
              <a:rPr lang="en-US" sz="2800" dirty="0" smtClean="0"/>
              <a:t>Regression coefficients for product terms still mean something.</a:t>
            </a:r>
          </a:p>
          <a:p>
            <a:r>
              <a:rPr lang="en-US" sz="2800" dirty="0" smtClean="0"/>
              <a:t>If zero, they mean that the </a:t>
            </a:r>
            <a:r>
              <a:rPr lang="en-US" sz="2800" i="1" dirty="0" smtClean="0"/>
              <a:t>odds ratio </a:t>
            </a:r>
            <a:r>
              <a:rPr lang="en-US" sz="2800" dirty="0" smtClean="0"/>
              <a:t>does not depend on the value(s) of the covariate(s).</a:t>
            </a:r>
          </a:p>
          <a:p>
            <a:r>
              <a:rPr lang="en-US" sz="2800" dirty="0" smtClean="0"/>
              <a:t>Odds ratio has odds of Y=1 for the reference category in the denominator. </a:t>
            </a:r>
          </a:p>
          <a:p>
            <a:r>
              <a:rPr lang="en-US" sz="2800" dirty="0" smtClean="0"/>
              <a:t>Most of our models will not have product terms.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conditional probability of Y=1</a:t>
            </a:r>
          </a:p>
        </p:txBody>
      </p:sp>
      <p:pic>
        <p:nvPicPr>
          <p:cNvPr id="25604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3708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09600" y="3886200"/>
            <a:ext cx="81824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This formula can be used to calculate </a:t>
            </a:r>
            <a:r>
              <a:rPr lang="en-US" dirty="0" smtClean="0"/>
              <a:t>an estimated P</a:t>
            </a:r>
            <a:r>
              <a:rPr lang="en-US" dirty="0"/>
              <a:t>(Y=1)</a:t>
            </a:r>
          </a:p>
          <a:p>
            <a:r>
              <a:rPr lang="en-US" dirty="0"/>
              <a:t>Just replace betas by their estimates (b)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689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It can also be used to calculate the probability of getting</a:t>
            </a:r>
          </a:p>
          <a:p>
            <a:r>
              <a:rPr lang="en-US"/>
              <a:t>The sample data values we actually did observe.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Likelihood = Probability of getting the data values we did observe</a:t>
            </a:r>
          </a:p>
          <a:p>
            <a:pPr>
              <a:lnSpc>
                <a:spcPct val="90000"/>
              </a:lnSpc>
            </a:pPr>
            <a:r>
              <a:rPr lang="en-US" dirty="0"/>
              <a:t>Viewed as a function of the parameters (betas), it</a:t>
            </a:r>
            <a:r>
              <a:rPr lang="ja-JP" altLang="en-US" dirty="0"/>
              <a:t>’</a:t>
            </a:r>
            <a:r>
              <a:rPr lang="en-US" dirty="0"/>
              <a:t>s called the </a:t>
            </a:r>
            <a:r>
              <a:rPr lang="en-US" dirty="0" smtClean="0"/>
              <a:t>“likelihood function.”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Those parameter values for which the likelihood function is greatest are called the </a:t>
            </a:r>
            <a:r>
              <a:rPr lang="en-US" i="1" dirty="0"/>
              <a:t>maximum likelihood estimates.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Thank you again, Mr. Fisher.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Likelihood Function for Simple Logistic Regression</a:t>
            </a:r>
          </a:p>
        </p:txBody>
      </p:sp>
      <p:pic>
        <p:nvPicPr>
          <p:cNvPr id="27651" name="Picture 3" descr="li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dirty="0"/>
              <a:t>Maximum likelihood estimates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4328120"/>
          </a:xfrm>
        </p:spPr>
        <p:txBody>
          <a:bodyPr/>
          <a:lstStyle/>
          <a:p>
            <a:r>
              <a:rPr lang="en-US" dirty="0"/>
              <a:t>Must be found </a:t>
            </a:r>
            <a:r>
              <a:rPr lang="en-US" dirty="0" smtClean="0"/>
              <a:t>numerically.</a:t>
            </a:r>
          </a:p>
          <a:p>
            <a:r>
              <a:rPr lang="en-US" dirty="0" smtClean="0"/>
              <a:t>For the record, using “iteratively </a:t>
            </a:r>
            <a:r>
              <a:rPr lang="en-US" dirty="0"/>
              <a:t>re-weighted least </a:t>
            </a:r>
            <a:r>
              <a:rPr lang="en-US" dirty="0" smtClean="0"/>
              <a:t>squares.”</a:t>
            </a:r>
            <a:endParaRPr lang="en-US" dirty="0"/>
          </a:p>
          <a:p>
            <a:r>
              <a:rPr lang="en-US" dirty="0"/>
              <a:t>Lead to nice large-sample chi-square </a:t>
            </a:r>
            <a:r>
              <a:rPr lang="en-US" dirty="0" smtClean="0"/>
              <a:t>tests.</a:t>
            </a:r>
          </a:p>
          <a:p>
            <a:r>
              <a:rPr lang="en-US" dirty="0" smtClean="0"/>
              <a:t>Most common are likelihood ratio tests and Wald tests.</a:t>
            </a:r>
            <a:endParaRPr lang="en-US" dirty="0"/>
          </a:p>
          <a:p>
            <a:r>
              <a:rPr lang="en-US" dirty="0"/>
              <a:t>We will mostly use Wald </a:t>
            </a:r>
            <a:r>
              <a:rPr lang="en-US" dirty="0" smtClean="0"/>
              <a:t>tests.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348"/>
            <a:ext cx="7772400" cy="1143000"/>
          </a:xfrm>
        </p:spPr>
        <p:txBody>
          <a:bodyPr/>
          <a:lstStyle/>
          <a:p>
            <a:r>
              <a:rPr lang="en-US" dirty="0" smtClean="0"/>
              <a:t>Likelihood Ratio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132440" cy="5256584"/>
          </a:xfrm>
        </p:spPr>
        <p:txBody>
          <a:bodyPr/>
          <a:lstStyle/>
          <a:p>
            <a:r>
              <a:rPr lang="en-US" dirty="0" smtClean="0"/>
              <a:t>Likelihood at MLE is the maximum probability of obtaining the observed data.</a:t>
            </a:r>
          </a:p>
          <a:p>
            <a:r>
              <a:rPr lang="en-US" dirty="0" smtClean="0"/>
              <a:t>Higher probability means better model fit, but they are all very small.</a:t>
            </a:r>
          </a:p>
          <a:p>
            <a:r>
              <a:rPr lang="en-US" dirty="0" smtClean="0"/>
              <a:t>-2 log likelihood measures lack of fit.</a:t>
            </a:r>
          </a:p>
          <a:p>
            <a:r>
              <a:rPr lang="en-US" dirty="0" smtClean="0"/>
              <a:t>Restricted (reduced) model always fits worse than unrestricted (full).</a:t>
            </a:r>
          </a:p>
          <a:p>
            <a:r>
              <a:rPr lang="en-US" dirty="0" smtClean="0"/>
              <a:t>G2 = -2LL</a:t>
            </a:r>
            <a:r>
              <a:rPr lang="en-US" baseline="-25000" dirty="0" smtClean="0"/>
              <a:t>R</a:t>
            </a:r>
            <a:r>
              <a:rPr lang="en-US" dirty="0" smtClean="0"/>
              <a:t>  -  -2LL</a:t>
            </a:r>
            <a:r>
              <a:rPr lang="en-US" baseline="-25000" dirty="0" smtClean="0"/>
              <a:t>F</a:t>
            </a:r>
          </a:p>
          <a:p>
            <a:r>
              <a:rPr lang="en-US" dirty="0" err="1" smtClean="0"/>
              <a:t>df</a:t>
            </a:r>
            <a:r>
              <a:rPr lang="en-US" dirty="0" smtClean="0"/>
              <a:t> is number of = signs in H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6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US" dirty="0" smtClean="0"/>
              <a:t>Wald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772400" cy="5616624"/>
          </a:xfrm>
        </p:spPr>
        <p:txBody>
          <a:bodyPr/>
          <a:lstStyle/>
          <a:p>
            <a:r>
              <a:rPr lang="en-US" sz="2400" dirty="0" smtClean="0"/>
              <a:t>Based directly on approximate large-sample normality of the MLE.</a:t>
            </a:r>
          </a:p>
          <a:p>
            <a:r>
              <a:rPr lang="en-US" sz="2400" dirty="0" smtClean="0"/>
              <a:t>Thank you, Mr. Wald.</a:t>
            </a:r>
          </a:p>
          <a:p>
            <a:r>
              <a:rPr lang="en-US" sz="2400" dirty="0" smtClean="0"/>
              <a:t>Formula looks like the numerator of the general linear F-test statistic.</a:t>
            </a:r>
          </a:p>
          <a:p>
            <a:r>
              <a:rPr lang="en-US" sz="2400" dirty="0" smtClean="0"/>
              <a:t>Wald and LR tests are asymptotically equivalent under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Meaning that if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true, the difference between the test statistics goes to zero in probability as n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/>
              <a:t>∞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false, they both go to </a:t>
            </a:r>
            <a:r>
              <a:rPr lang="en-US" sz="2800" dirty="0"/>
              <a:t>∞</a:t>
            </a:r>
            <a:r>
              <a:rPr lang="en-US" sz="2400" dirty="0" smtClean="0"/>
              <a:t> but need not be close.</a:t>
            </a:r>
          </a:p>
          <a:p>
            <a:r>
              <a:rPr lang="en-US" sz="2400" dirty="0" smtClean="0"/>
              <a:t>LR tests perform better for smaller samples, and have other advantages.</a:t>
            </a:r>
          </a:p>
          <a:p>
            <a:r>
              <a:rPr lang="en-US" sz="2400" dirty="0" smtClean="0"/>
              <a:t>We will mostly use Wald tests because SAS makes them more convenient.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7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a binary variable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population mean E[Y] is the probability that Y=1</a:t>
            </a:r>
          </a:p>
          <a:p>
            <a:r>
              <a:rPr lang="en-US" dirty="0"/>
              <a:t>Make the mean depend on a set of </a:t>
            </a:r>
            <a:r>
              <a:rPr lang="en-US" dirty="0" smtClean="0"/>
              <a:t>explanatory </a:t>
            </a:r>
            <a:r>
              <a:rPr lang="en-US" dirty="0"/>
              <a:t>variables</a:t>
            </a:r>
          </a:p>
          <a:p>
            <a:endParaRPr lang="en-US" dirty="0"/>
          </a:p>
          <a:p>
            <a:r>
              <a:rPr lang="en-US" dirty="0"/>
              <a:t>Consider one </a:t>
            </a:r>
            <a:r>
              <a:rPr lang="en-US" dirty="0" smtClean="0"/>
              <a:t>explanatory </a:t>
            </a:r>
            <a:r>
              <a:rPr lang="en-US" dirty="0"/>
              <a:t>variable. Think of a scatterplot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  <a:hlinkClick r:id="rId2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441s18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3568" y="620688"/>
            <a:ext cx="749435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The logistic regression curve arises from an indirect </a:t>
            </a:r>
          </a:p>
          <a:p>
            <a:r>
              <a:rPr lang="en-US" dirty="0"/>
              <a:t>representation of the probability of Y=1 for a given set </a:t>
            </a:r>
          </a:p>
          <a:p>
            <a:r>
              <a:rPr lang="en-US" dirty="0"/>
              <a:t>of x values.</a:t>
            </a:r>
          </a:p>
          <a:p>
            <a:endParaRPr lang="en-US" dirty="0"/>
          </a:p>
          <a:p>
            <a:r>
              <a:rPr lang="en-US" dirty="0"/>
              <a:t>Representing the probability of an event </a:t>
            </a:r>
            <a:r>
              <a:rPr lang="en-US" dirty="0" smtClean="0"/>
              <a:t>by  </a:t>
            </a:r>
            <a:endParaRPr lang="en-US" dirty="0"/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04864"/>
            <a:ext cx="2540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333-1B05-464B-8855-920C648971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Linear model for the </a:t>
            </a:r>
            <a:r>
              <a:rPr lang="en-US" b="1"/>
              <a:t>log</a:t>
            </a:r>
            <a:r>
              <a:rPr lang="en-US"/>
              <a:t> odds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280920" cy="4464496"/>
          </a:xfrm>
        </p:spPr>
        <p:txBody>
          <a:bodyPr/>
          <a:lstStyle/>
          <a:p>
            <a:r>
              <a:rPr lang="en-US" dirty="0"/>
              <a:t>Natural log, not base 10</a:t>
            </a:r>
          </a:p>
          <a:p>
            <a:r>
              <a:rPr lang="en-US" dirty="0"/>
              <a:t>Symbolized </a:t>
            </a:r>
            <a:r>
              <a:rPr lang="en-US" dirty="0" err="1" smtClean="0">
                <a:latin typeface="Courier" charset="0"/>
              </a:rPr>
              <a:t>ln</a:t>
            </a:r>
            <a:endParaRPr lang="en-US" dirty="0" smtClean="0">
              <a:latin typeface="Courier" charset="0"/>
            </a:endParaRPr>
          </a:p>
          <a:p>
            <a:endParaRPr lang="en-US" dirty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>
              <a:latin typeface="Courier" charset="0"/>
            </a:endParaRPr>
          </a:p>
          <a:p>
            <a:r>
              <a:rPr lang="en-US" dirty="0"/>
              <a:t>The higher the probability, the higher the log odds.</a:t>
            </a:r>
          </a:p>
          <a:p>
            <a:endParaRPr lang="en-US" dirty="0">
              <a:latin typeface="Courier" charset="0"/>
            </a:endParaRPr>
          </a:p>
          <a:p>
            <a:endParaRPr lang="en-US" dirty="0"/>
          </a:p>
        </p:txBody>
      </p:sp>
      <p:pic>
        <p:nvPicPr>
          <p:cNvPr id="15364" name="Picture 4" descr="log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96752"/>
            <a:ext cx="428396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Linear regression model for the log odds of the event Y=1</a:t>
            </a:r>
          </a:p>
        </p:txBody>
      </p:sp>
      <p:pic>
        <p:nvPicPr>
          <p:cNvPr id="21515" name="Picture 1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1319</Words>
  <Application>Microsoft Macintosh PowerPoint</Application>
  <PresentationFormat>On-screen Show (4:3)</PresentationFormat>
  <Paragraphs>164</Paragraphs>
  <Slides>30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 Presentation</vt:lpstr>
      <vt:lpstr>Logistic Regression</vt:lpstr>
      <vt:lpstr>Binary outcomes are common and important</vt:lpstr>
      <vt:lpstr>For a binary variable</vt:lpstr>
      <vt:lpstr>Least Squares vs. Logistic Regression</vt:lpstr>
      <vt:lpstr>PowerPoint Presentation</vt:lpstr>
      <vt:lpstr>PowerPoint Presentation</vt:lpstr>
      <vt:lpstr>The higher the probability, the greater the odds</vt:lpstr>
      <vt:lpstr>Linear model for the log odds</vt:lpstr>
      <vt:lpstr>Linear regression model for the log odds of the event Y=1</vt:lpstr>
      <vt:lpstr>Probability zero or one is excluded</vt:lpstr>
      <vt:lpstr>Equivalent Statements</vt:lpstr>
      <vt:lpstr>In terms of log odds, logistic regression is like regular regression</vt:lpstr>
      <vt:lpstr>In terms of plain odds, </vt:lpstr>
      <vt:lpstr>Logistic regression</vt:lpstr>
      <vt:lpstr>PowerPoint Presentation</vt:lpstr>
      <vt:lpstr>Exponential function f(t) = et</vt:lpstr>
      <vt:lpstr>Another example</vt:lpstr>
      <vt:lpstr>For any given disease severity x,</vt:lpstr>
      <vt:lpstr>In general,</vt:lpstr>
      <vt:lpstr>Equal slopes in the log odds scale</vt:lpstr>
      <vt:lpstr>Equal slopes in the log odds scale means proportional odds</vt:lpstr>
      <vt:lpstr>Proportional Odds in Terms of Probability</vt:lpstr>
      <vt:lpstr>Interactions </vt:lpstr>
      <vt:lpstr>The conditional probability of Y=1</vt:lpstr>
      <vt:lpstr>Maximum likelihood estimation</vt:lpstr>
      <vt:lpstr>Likelihood Function for Simple Logistic Regression</vt:lpstr>
      <vt:lpstr>Maximum likelihood estimates</vt:lpstr>
      <vt:lpstr>Likelihood Ratio Tests</vt:lpstr>
      <vt:lpstr>Wald tests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Kareem</cp:lastModifiedBy>
  <cp:revision>59</cp:revision>
  <dcterms:created xsi:type="dcterms:W3CDTF">2009-10-22T23:12:56Z</dcterms:created>
  <dcterms:modified xsi:type="dcterms:W3CDTF">2018-01-26T16:03:07Z</dcterms:modified>
</cp:coreProperties>
</file>