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60" r:id="rId6"/>
    <p:sldId id="259" r:id="rId7"/>
    <p:sldId id="264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34F9AF3-ED40-E541-8508-78DB0C49A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60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9DD5D0-26B4-7548-AD7D-D86A67AA5FE5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Two linear equations in two unknowns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303CD-97D6-A54B-8E6B-CB81F6E21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8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B325A-9D58-7048-8301-361F297F7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3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86FE2-D46B-0947-8014-1A71B4A34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8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089AE-268B-094E-BAFF-BC9ED427B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2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E2BFD-9BCF-9E49-831B-F36382614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3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6C9E0-A30D-AC46-90A9-6C531E30A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0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9AFD1-0F3F-6045-A25C-56F76CC07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5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E8B5E-C492-544D-937F-D81F7FD9A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3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F9B25-EF52-1A4E-8CB0-72DCC22FB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8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52D16-9ED8-B04A-A0DC-7FB1702C7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058DE-6C83-9447-8BFE-6C0273E713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4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E4353BD-B05D-4347-93F5-95553A6B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41s1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Logistic Regression with more than two outcomes</a:t>
            </a:r>
          </a:p>
        </p:txBody>
      </p:sp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187450" y="4508500"/>
            <a:ext cx="6770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This slide show is a free open source document.  </a:t>
            </a:r>
          </a:p>
          <a:p>
            <a:r>
              <a:rPr lang="en-US"/>
              <a:t>See the last slide for copyright information.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Using the solution, one can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Calculate the probability of obtaining the observed data as a function of the regression coefficients: Get maximum likelihood estimates (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values)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From maximum likelihood estimates, get tests and confidence intervals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Using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values in L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, estimate probabilities of category membership for any set of x values.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Copyright Information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088" y="2060575"/>
            <a:ext cx="7770812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This slide show was prepared by Jerry Brunner, Department of Statistical Sciences, University of Toronto. It is licensed under a Creative Commons Attribution -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ShareAlike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3.0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Unported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License. Use any part of it as you like and share the result freely. These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http://www.utstat.toronto.edu/~brunner/oldclass/441s16</a:t>
            </a: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12875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there are k outcomes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Think of k-1 dummy variables for the response variable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Model for three categories</a:t>
            </a:r>
          </a:p>
        </p:txBody>
      </p:sp>
      <p:pic>
        <p:nvPicPr>
          <p:cNvPr id="5122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2254250"/>
            <a:ext cx="82042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542925" y="5373688"/>
            <a:ext cx="7467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Need </a:t>
            </a:r>
            <a:r>
              <a:rPr lang="en-US" i="1"/>
              <a:t>k-1</a:t>
            </a:r>
            <a:r>
              <a:rPr lang="en-US"/>
              <a:t> </a:t>
            </a:r>
            <a:r>
              <a:rPr lang="en-US" b="1"/>
              <a:t>generalized logits</a:t>
            </a:r>
            <a:r>
              <a:rPr lang="en-US"/>
              <a:t> to represent a response</a:t>
            </a:r>
          </a:p>
          <a:p>
            <a:r>
              <a:rPr lang="en-US"/>
              <a:t>variable with </a:t>
            </a:r>
            <a:r>
              <a:rPr lang="en-US" i="1"/>
              <a:t>k</a:t>
            </a:r>
            <a:r>
              <a:rPr lang="en-US"/>
              <a:t> categories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Meaning of the regression coefficients</a:t>
            </a:r>
          </a:p>
        </p:txBody>
      </p:sp>
      <p:pic>
        <p:nvPicPr>
          <p:cNvPr id="6146" name="Picture 3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2042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393700" y="4700588"/>
            <a:ext cx="8302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A positive regression coefficient for logit </a:t>
            </a:r>
            <a:r>
              <a:rPr lang="en-US" i="1"/>
              <a:t>j</a:t>
            </a:r>
            <a:r>
              <a:rPr lang="en-US"/>
              <a:t> means that higher</a:t>
            </a:r>
          </a:p>
          <a:p>
            <a:r>
              <a:rPr lang="en-US"/>
              <a:t>values of the explanatory variable are associated with </a:t>
            </a:r>
          </a:p>
          <a:p>
            <a:r>
              <a:rPr lang="en-US"/>
              <a:t>greater chances of response category </a:t>
            </a:r>
            <a:r>
              <a:rPr lang="en-US" i="1"/>
              <a:t>j</a:t>
            </a:r>
            <a:r>
              <a:rPr lang="en-US"/>
              <a:t>, compared to</a:t>
            </a:r>
          </a:p>
          <a:p>
            <a:r>
              <a:rPr lang="en-US"/>
              <a:t>the reference category.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Solve for the probabilities</a:t>
            </a:r>
          </a:p>
        </p:txBody>
      </p:sp>
      <p:sp>
        <p:nvSpPr>
          <p:cNvPr id="7170" name="Rectangle 1030"/>
          <p:cNvSpPr>
            <a:spLocks noChangeArrowheads="1"/>
          </p:cNvSpPr>
          <p:nvPr/>
        </p:nvSpPr>
        <p:spPr bwMode="auto">
          <a:xfrm>
            <a:off x="4090988" y="2217738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so</a:t>
            </a:r>
          </a:p>
        </p:txBody>
      </p:sp>
      <p:sp>
        <p:nvSpPr>
          <p:cNvPr id="7171" name="Rectangle 1031"/>
          <p:cNvSpPr>
            <a:spLocks noChangeArrowheads="1"/>
          </p:cNvSpPr>
          <p:nvPr/>
        </p:nvSpPr>
        <p:spPr bwMode="auto">
          <a:xfrm>
            <a:off x="2438400" y="5181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So</a:t>
            </a:r>
          </a:p>
        </p:txBody>
      </p:sp>
      <p:pic>
        <p:nvPicPr>
          <p:cNvPr id="7172" name="Picture 103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0353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035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00200"/>
            <a:ext cx="2108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036" descr="latex-image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72000"/>
            <a:ext cx="24638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Three linear equations in 3 unknowns</a:t>
            </a:r>
          </a:p>
        </p:txBody>
      </p:sp>
      <p:pic>
        <p:nvPicPr>
          <p:cNvPr id="9218" name="Picture 6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48133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</a:t>
            </a:r>
          </a:p>
        </p:txBody>
      </p:sp>
      <p:pic>
        <p:nvPicPr>
          <p:cNvPr id="10242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445770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general, solve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equations in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unknowns</a:t>
            </a:r>
          </a:p>
        </p:txBody>
      </p:sp>
      <p:pic>
        <p:nvPicPr>
          <p:cNvPr id="11266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90800"/>
            <a:ext cx="53340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General Solution</a:t>
            </a:r>
          </a:p>
        </p:txBody>
      </p:sp>
      <p:pic>
        <p:nvPicPr>
          <p:cNvPr id="12290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43000"/>
            <a:ext cx="4114800" cy="54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255</Words>
  <Application>Microsoft Macintosh PowerPoint</Application>
  <PresentationFormat>On-screen Show (4:3)</PresentationFormat>
  <Paragraphs>31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ＭＳ Ｐゴシック</vt:lpstr>
      <vt:lpstr>Times New Roman</vt:lpstr>
      <vt:lpstr>Blank Presentation</vt:lpstr>
      <vt:lpstr>Logistic Regression with more than two outcomes</vt:lpstr>
      <vt:lpstr>If there are k outcomes</vt:lpstr>
      <vt:lpstr>Model for three categories</vt:lpstr>
      <vt:lpstr>Meaning of the regression coefficients</vt:lpstr>
      <vt:lpstr>Solve for the probabilities</vt:lpstr>
      <vt:lpstr>Three linear equations in 3 unknowns</vt:lpstr>
      <vt:lpstr>Solution</vt:lpstr>
      <vt:lpstr>In general, solve k equations in k unknowns</vt:lpstr>
      <vt:lpstr>General Solution</vt:lpstr>
      <vt:lpstr>Using the solution, one can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 with more than two outcomes</dc:title>
  <dc:creator>Earl Monroe</dc:creator>
  <cp:lastModifiedBy>Richard  Stallman</cp:lastModifiedBy>
  <cp:revision>21</cp:revision>
  <cp:lastPrinted>2009-11-02T01:47:43Z</cp:lastPrinted>
  <dcterms:created xsi:type="dcterms:W3CDTF">2009-11-01T16:09:20Z</dcterms:created>
  <dcterms:modified xsi:type="dcterms:W3CDTF">2016-02-08T04:40:27Z</dcterms:modified>
</cp:coreProperties>
</file>