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58" r:id="rId5"/>
    <p:sldId id="259" r:id="rId6"/>
    <p:sldId id="263" r:id="rId7"/>
    <p:sldId id="264" r:id="rId8"/>
    <p:sldId id="266" r:id="rId9"/>
    <p:sldId id="267" r:id="rId10"/>
    <p:sldId id="268" r:id="rId11"/>
    <p:sldId id="270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12" y="-1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AF731-17A3-4C57-A4AA-950453277472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9F981-BFEC-480E-BD93-797D98552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85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Should I include   </a:t>
            </a:r>
            <a:r>
              <a:rPr lang="en-US" b="1" dirty="0" smtClean="0"/>
              <a:t>S</a:t>
            </a:r>
            <a:r>
              <a:rPr lang="en-US" dirty="0" smtClean="0"/>
              <a:t>:  Bell Labs?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9F981-BFEC-480E-BD93-797D985529E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6203-89E9-4ECD-AB1C-65B3D9CEEF45}" type="datetimeFigureOut">
              <a:rPr lang="en-US" smtClean="0"/>
              <a:t>16-12-12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31s15" TargetMode="External"/><Relationship Id="rId3" Type="http://schemas.openxmlformats.org/officeDocument/2006/relationships/hyperlink" Target="http://www.utstat.toronto.edu/~brunner/oldclass/431s1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as.com/en_us/software/university-edition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314"/>
            <a:ext cx="7772400" cy="17585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SAS</a:t>
            </a:r>
            <a:r>
              <a:rPr lang="en-US" dirty="0"/>
              <a:t>:  The last of the great mainframe stats packages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096" y="2727790"/>
            <a:ext cx="6400800" cy="1752600"/>
          </a:xfrm>
        </p:spPr>
        <p:txBody>
          <a:bodyPr/>
          <a:lstStyle/>
          <a:p>
            <a:r>
              <a:rPr lang="en-US" dirty="0" smtClean="0"/>
              <a:t>STA431 Winter/Spring 2017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6935" y="5644444"/>
            <a:ext cx="400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55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You may not use a classmate’s SAS to do your work for this course.</a:t>
            </a:r>
          </a:p>
          <a:p>
            <a:r>
              <a:rPr lang="en-US" dirty="0" smtClean="0"/>
              <a:t>It’s too easy to see each other’s program code. </a:t>
            </a:r>
          </a:p>
          <a:p>
            <a:r>
              <a:rPr lang="en-US" dirty="0" smtClean="0"/>
              <a:t>You must have your own installation.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two people use the same installation of SAS University Edition, they will both get zero for the assignment even if there is no academic offence charge.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36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help with installation is okay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3006"/>
            <a:ext cx="8229600" cy="2710675"/>
          </a:xfrm>
        </p:spPr>
        <p:txBody>
          <a:bodyPr/>
          <a:lstStyle/>
          <a:p>
            <a:r>
              <a:rPr lang="en-US" dirty="0" smtClean="0"/>
              <a:t>I expect you to be able to download and install the software yourself.</a:t>
            </a:r>
          </a:p>
          <a:p>
            <a:r>
              <a:rPr lang="en-US" dirty="0" smtClean="0"/>
              <a:t>But it is not a learning goal of the course. </a:t>
            </a:r>
          </a:p>
          <a:p>
            <a:r>
              <a:rPr lang="en-US" dirty="0" smtClean="0"/>
              <a:t>Just get the job done somehow.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54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003300" y="2524125"/>
            <a:ext cx="6759575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lang="en-US" sz="2000" kern="0" dirty="0">
              <a:solidFill>
                <a:srgbClr val="000000"/>
              </a:solidFill>
              <a:hlinkClick r:id="rId2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http://www.utstat.toronto.edu/~brunner/oldclass/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3"/>
              </a:rPr>
              <a:t>431s17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 almost seemed like there was one for every major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674"/>
            <a:ext cx="8229600" cy="4127751"/>
          </a:xfrm>
        </p:spPr>
        <p:txBody>
          <a:bodyPr/>
          <a:lstStyle/>
          <a:p>
            <a:r>
              <a:rPr lang="en-US" b="1" dirty="0" smtClean="0"/>
              <a:t>DATATEXT</a:t>
            </a:r>
            <a:r>
              <a:rPr lang="en-US" dirty="0" smtClean="0"/>
              <a:t>: Harvard</a:t>
            </a:r>
          </a:p>
          <a:p>
            <a:r>
              <a:rPr lang="en-US" b="1" dirty="0" smtClean="0"/>
              <a:t>SPSS</a:t>
            </a:r>
            <a:r>
              <a:rPr lang="en-US" dirty="0" smtClean="0"/>
              <a:t>: University of Chicago</a:t>
            </a:r>
          </a:p>
          <a:p>
            <a:r>
              <a:rPr lang="en-US" b="1" dirty="0" smtClean="0"/>
              <a:t>BMDP</a:t>
            </a:r>
            <a:r>
              <a:rPr lang="en-US" dirty="0" smtClean="0"/>
              <a:t>: University of California at Los Angeles</a:t>
            </a:r>
          </a:p>
          <a:p>
            <a:r>
              <a:rPr lang="en-US" b="1" dirty="0" smtClean="0"/>
              <a:t>SAS</a:t>
            </a:r>
            <a:r>
              <a:rPr lang="en-US" dirty="0" smtClean="0"/>
              <a:t>: University of North Carolina at Chapel Hill</a:t>
            </a:r>
          </a:p>
          <a:p>
            <a:r>
              <a:rPr lang="en-US" b="1" dirty="0" smtClean="0"/>
              <a:t>OMNITAB</a:t>
            </a:r>
            <a:r>
              <a:rPr lang="en-US" dirty="0" smtClean="0"/>
              <a:t>: Pennsylvania State University</a:t>
            </a:r>
          </a:p>
          <a:p>
            <a:r>
              <a:rPr lang="en-US" b="1" dirty="0" smtClean="0"/>
              <a:t>S</a:t>
            </a:r>
            <a:r>
              <a:rPr lang="en-US" dirty="0" smtClean="0"/>
              <a:t>: AT&amp;T Bell labs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vs.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05175"/>
          </a:xfrm>
        </p:spPr>
        <p:txBody>
          <a:bodyPr/>
          <a:lstStyle/>
          <a:p>
            <a:r>
              <a:rPr lang="en-US" dirty="0" smtClean="0"/>
              <a:t>R is like a motorcycle.</a:t>
            </a:r>
          </a:p>
          <a:p>
            <a:r>
              <a:rPr lang="en-US" dirty="0" smtClean="0"/>
              <a:t>SAS is like a military Humvee.</a:t>
            </a:r>
          </a:p>
          <a:p>
            <a:r>
              <a:rPr lang="en-US" dirty="0" smtClean="0"/>
              <a:t>Except it doesn’t break 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1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File Types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Raw data file</a:t>
            </a:r>
          </a:p>
          <a:p>
            <a:r>
              <a:rPr lang="en-US" dirty="0" smtClean="0"/>
              <a:t>Program file</a:t>
            </a:r>
          </a:p>
          <a:p>
            <a:r>
              <a:rPr lang="en-US" dirty="0" smtClean="0"/>
              <a:t>Log file</a:t>
            </a:r>
          </a:p>
          <a:p>
            <a:r>
              <a:rPr lang="en-US" dirty="0" smtClean="0"/>
              <a:t>Results file</a:t>
            </a:r>
          </a:p>
          <a:p>
            <a:endParaRPr lang="en-US" dirty="0" smtClean="0"/>
          </a:p>
          <a:p>
            <a:r>
              <a:rPr lang="en-US" dirty="0" smtClean="0"/>
              <a:t>Data Table</a:t>
            </a:r>
          </a:p>
          <a:p>
            <a:r>
              <a:rPr lang="en-US" dirty="0" smtClean="0"/>
              <a:t>Library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11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Four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507" y="818866"/>
            <a:ext cx="8738807" cy="583232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Raw </a:t>
            </a:r>
            <a:r>
              <a:rPr lang="en-US" b="1" dirty="0"/>
              <a:t>Data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rows and columns of numbers; or maybe some of the columns have letters (character data) instead of numbers. The rows represent observations and the columns represent variables</a:t>
            </a:r>
            <a:r>
              <a:rPr lang="en-US" dirty="0" smtClean="0"/>
              <a:t>. Often in an Excel spreadsheet.</a:t>
            </a:r>
          </a:p>
          <a:p>
            <a:r>
              <a:rPr lang="en-US" b="1" dirty="0"/>
              <a:t>Program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commands that the SAS software tries to follow. You create this file with a text </a:t>
            </a:r>
            <a:r>
              <a:rPr lang="en-US" dirty="0" smtClean="0"/>
              <a:t>editor. </a:t>
            </a:r>
            <a:r>
              <a:rPr lang="en-US" dirty="0"/>
              <a:t>The </a:t>
            </a:r>
            <a:r>
              <a:rPr lang="en-US" dirty="0" smtClean="0"/>
              <a:t>program file </a:t>
            </a:r>
            <a:r>
              <a:rPr lang="en-US" dirty="0"/>
              <a:t>contains a reference to the raw data file (in the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infile</a:t>
            </a:r>
            <a:r>
              <a:rPr lang="en-US" dirty="0" smtClean="0"/>
              <a:t> </a:t>
            </a:r>
            <a:r>
              <a:rPr lang="en-US" dirty="0"/>
              <a:t>statement), so SAS knows where to find the data.</a:t>
            </a:r>
            <a:r>
              <a:rPr lang="en-US" dirty="0" smtClean="0"/>
              <a:t> Program files have names like </a:t>
            </a:r>
            <a:r>
              <a:rPr lang="en-US" dirty="0" smtClean="0">
                <a:latin typeface="Abadi MT Condensed Light"/>
                <a:cs typeface="Abadi MT Condensed Light"/>
              </a:rPr>
              <a:t>reading1.sas</a:t>
            </a:r>
            <a:r>
              <a:rPr lang="en-US" dirty="0" smtClean="0"/>
              <a:t>.</a:t>
            </a:r>
          </a:p>
          <a:p>
            <a:r>
              <a:rPr lang="en-US" b="1" dirty="0"/>
              <a:t>Log </a:t>
            </a:r>
            <a:r>
              <a:rPr lang="en-US" b="1" dirty="0" smtClean="0"/>
              <a:t>File</a:t>
            </a:r>
            <a:r>
              <a:rPr lang="en-US" dirty="0" smtClean="0"/>
              <a:t>: This </a:t>
            </a:r>
            <a:r>
              <a:rPr lang="en-US" dirty="0"/>
              <a:t>file is produced by every SAS run, whether it is successful of unsuccessful. It contains a listing of the </a:t>
            </a:r>
            <a:r>
              <a:rPr lang="en-US" dirty="0" smtClean="0"/>
              <a:t>program file</a:t>
            </a:r>
            <a:r>
              <a:rPr lang="en-US" dirty="0"/>
              <a:t>, as well any error messages or warnings.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Results File</a:t>
            </a:r>
            <a:r>
              <a:rPr lang="en-US" dirty="0" smtClean="0"/>
              <a:t>: </a:t>
            </a:r>
            <a:r>
              <a:rPr lang="en-US" dirty="0"/>
              <a:t>The list file contains the output of the statistical procedures requested by the </a:t>
            </a:r>
            <a:r>
              <a:rPr lang="en-US" dirty="0" smtClean="0"/>
              <a:t>program file</a:t>
            </a:r>
            <a:r>
              <a:rPr lang="en-US" dirty="0"/>
              <a:t>. </a:t>
            </a:r>
            <a:r>
              <a:rPr lang="en-US" dirty="0" smtClean="0"/>
              <a:t> Results files have names like </a:t>
            </a:r>
            <a:r>
              <a:rPr lang="en-US" dirty="0">
                <a:latin typeface="Abadi MT Condensed Light"/>
                <a:cs typeface="Abadi MT Condensed Light"/>
              </a:rPr>
              <a:t>reading1</a:t>
            </a:r>
            <a:r>
              <a:rPr lang="en-US" dirty="0" smtClean="0">
                <a:latin typeface="Abadi MT Condensed Light"/>
                <a:cs typeface="Abadi MT Condensed Light"/>
              </a:rPr>
              <a:t>.pdf</a:t>
            </a:r>
            <a:r>
              <a:rPr lang="en-US" dirty="0" smtClean="0"/>
              <a:t>, </a:t>
            </a:r>
            <a:r>
              <a:rPr lang="en-US" dirty="0">
                <a:latin typeface="Abadi MT Condensed Light"/>
                <a:cs typeface="Abadi MT Condensed Light"/>
              </a:rPr>
              <a:t>reading1</a:t>
            </a:r>
            <a:r>
              <a:rPr lang="en-US" dirty="0" smtClean="0">
                <a:latin typeface="Abadi MT Condensed Light"/>
                <a:cs typeface="Abadi MT Condensed Light"/>
              </a:rPr>
              <a:t>.rtf</a:t>
            </a:r>
            <a:r>
              <a:rPr lang="en-US" dirty="0" smtClean="0"/>
              <a:t>, or </a:t>
            </a:r>
            <a:r>
              <a:rPr lang="en-US" dirty="0">
                <a:latin typeface="Abadi MT Condensed Light"/>
                <a:cs typeface="Abadi MT Condensed Light"/>
              </a:rPr>
              <a:t>reading1</a:t>
            </a:r>
            <a:r>
              <a:rPr lang="en-US" dirty="0" smtClean="0">
                <a:latin typeface="Abadi MT Condensed Light"/>
                <a:cs typeface="Abadi MT Condensed Light"/>
              </a:rPr>
              <a:t>.htm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University Edition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1425"/>
          </a:xfrm>
        </p:spPr>
        <p:txBody>
          <a:bodyPr>
            <a:normAutofit/>
          </a:bodyPr>
          <a:lstStyle/>
          <a:p>
            <a:r>
              <a:rPr lang="en-US" dirty="0" smtClean="0"/>
              <a:t>This is new.</a:t>
            </a:r>
          </a:p>
          <a:p>
            <a:r>
              <a:rPr lang="en-US" dirty="0" smtClean="0"/>
              <a:t>It’s not quite the full version, but it does a lot.</a:t>
            </a:r>
          </a:p>
          <a:p>
            <a:r>
              <a:rPr lang="en-US" dirty="0"/>
              <a:t>It's </a:t>
            </a:r>
            <a:r>
              <a:rPr lang="en-US" dirty="0" smtClean="0"/>
              <a:t>free </a:t>
            </a:r>
            <a:r>
              <a:rPr lang="en-US" dirty="0"/>
              <a:t>of charge to anybody with </a:t>
            </a:r>
            <a:r>
              <a:rPr lang="en-US" dirty="0" smtClean="0"/>
              <a:t>a </a:t>
            </a:r>
            <a:r>
              <a:rPr lang="en-US" dirty="0"/>
              <a:t>university email address.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5000" y="4397375"/>
            <a:ext cx="7833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2"/>
              </a:rPr>
              <a:t>http://</a:t>
            </a:r>
            <a:r>
              <a:rPr lang="en-US" sz="2400" dirty="0" err="1">
                <a:hlinkClick r:id="rId2"/>
              </a:rPr>
              <a:t>www.sas.com</a:t>
            </a:r>
            <a:r>
              <a:rPr lang="en-US" sz="2400" dirty="0">
                <a:hlinkClick r:id="rId2"/>
              </a:rPr>
              <a:t>/</a:t>
            </a:r>
            <a:r>
              <a:rPr lang="en-US" sz="2400" dirty="0" err="1">
                <a:hlinkClick r:id="rId2"/>
              </a:rPr>
              <a:t>en_us</a:t>
            </a:r>
            <a:r>
              <a:rPr lang="en-US" sz="2400" dirty="0">
                <a:hlinkClick r:id="rId2"/>
              </a:rPr>
              <a:t>/software/university-</a:t>
            </a:r>
            <a:r>
              <a:rPr lang="en-US" sz="2400" dirty="0" err="1">
                <a:hlinkClick r:id="rId2"/>
              </a:rPr>
              <a:t>edition.html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710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SAS University Edition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SAS lives in a virtual </a:t>
            </a:r>
            <a:r>
              <a:rPr lang="en-US" dirty="0" err="1"/>
              <a:t>linux</a:t>
            </a:r>
            <a:r>
              <a:rPr lang="en-US" dirty="0"/>
              <a:t> </a:t>
            </a:r>
            <a:r>
              <a:rPr lang="en-US" dirty="0" smtClean="0"/>
              <a:t>machine</a:t>
            </a:r>
          </a:p>
          <a:p>
            <a:r>
              <a:rPr lang="en-US" dirty="0" smtClean="0"/>
              <a:t>You interact </a:t>
            </a:r>
            <a:r>
              <a:rPr lang="en-US" dirty="0"/>
              <a:t>with it through a browser interface called SAS Studio</a:t>
            </a:r>
            <a:r>
              <a:rPr lang="en-US" dirty="0" smtClean="0"/>
              <a:t>.</a:t>
            </a:r>
          </a:p>
          <a:p>
            <a:r>
              <a:rPr lang="en-US" dirty="0"/>
              <a:t>With </a:t>
            </a:r>
            <a:r>
              <a:rPr lang="en-US" dirty="0" smtClean="0"/>
              <a:t>SAS running </a:t>
            </a:r>
            <a:r>
              <a:rPr lang="en-US" dirty="0"/>
              <a:t>in the virtual machine, you point your browser to a </a:t>
            </a:r>
            <a:r>
              <a:rPr lang="en-US" dirty="0" err="1" smtClean="0"/>
              <a:t>localhost</a:t>
            </a:r>
            <a:r>
              <a:rPr lang="en-US" dirty="0" smtClean="0"/>
              <a:t> address.</a:t>
            </a:r>
          </a:p>
          <a:p>
            <a:r>
              <a:rPr lang="en-US" dirty="0"/>
              <a:t>This way, it is really platform independent</a:t>
            </a:r>
            <a:r>
              <a:rPr lang="en-US" dirty="0" smtClean="0"/>
              <a:t>.</a:t>
            </a:r>
          </a:p>
          <a:p>
            <a:r>
              <a:rPr lang="en-US" dirty="0"/>
              <a:t>You get your data into SAS via a shared </a:t>
            </a:r>
            <a:r>
              <a:rPr lang="en-US" dirty="0" smtClean="0"/>
              <a:t>folder.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73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91050"/>
          </a:xfrm>
        </p:spPr>
        <p:txBody>
          <a:bodyPr/>
          <a:lstStyle/>
          <a:p>
            <a:r>
              <a:rPr lang="en-US" dirty="0" smtClean="0"/>
              <a:t>It’s a </a:t>
            </a:r>
            <a:r>
              <a:rPr lang="en-US" b="1" dirty="0" smtClean="0"/>
              <a:t>big</a:t>
            </a:r>
            <a:r>
              <a:rPr lang="en-US" dirty="0" smtClean="0"/>
              <a:t> download – around 1.8 GB</a:t>
            </a:r>
          </a:p>
          <a:p>
            <a:r>
              <a:rPr lang="en-US" dirty="0" smtClean="0"/>
              <a:t>Actually it’s two downloads.</a:t>
            </a:r>
          </a:p>
          <a:p>
            <a:r>
              <a:rPr lang="en-US" dirty="0" smtClean="0"/>
              <a:t>First, download the virtualization software, free from Oracle or </a:t>
            </a:r>
            <a:r>
              <a:rPr lang="en-US" dirty="0" err="1" smtClean="0"/>
              <a:t>VMWare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SAS download site has good instructions.</a:t>
            </a:r>
          </a:p>
          <a:p>
            <a:r>
              <a:rPr lang="en-US" dirty="0" smtClean="0"/>
              <a:t>Once you connect to </a:t>
            </a:r>
            <a:r>
              <a:rPr lang="en-US" dirty="0" err="1" smtClean="0"/>
              <a:t>localhost</a:t>
            </a:r>
            <a:r>
              <a:rPr lang="en-US" dirty="0" smtClean="0"/>
              <a:t>, see the FAQ </a:t>
            </a:r>
          </a:p>
          <a:p>
            <a:r>
              <a:rPr lang="en-US" dirty="0" smtClean="0"/>
              <a:t>The FAQ is actually a well-organized manual.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322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Slow or flaky internet connection. If it does not work the first time, try again.</a:t>
            </a:r>
          </a:p>
          <a:p>
            <a:r>
              <a:rPr lang="en-US" dirty="0" smtClean="0"/>
              <a:t>Virtual machine requires 1GB of RAM.</a:t>
            </a:r>
          </a:p>
          <a:p>
            <a:r>
              <a:rPr lang="en-US" dirty="0" smtClean="0"/>
              <a:t>Trouble with older operating systems?</a:t>
            </a:r>
          </a:p>
          <a:p>
            <a:r>
              <a:rPr lang="en-US" dirty="0" smtClean="0"/>
              <a:t>Not available in the computer labs.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need your own computer.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57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677</Words>
  <Application>Microsoft Macintosh PowerPoint</Application>
  <PresentationFormat>On-screen Show (4:3)</PresentationFormat>
  <Paragraphs>73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SAS:  The last of the great mainframe stats packages </vt:lpstr>
      <vt:lpstr>It almost seemed like there was one for every major university</vt:lpstr>
      <vt:lpstr>SAS vs. R</vt:lpstr>
      <vt:lpstr>SAS File Types Include</vt:lpstr>
      <vt:lpstr>Four files</vt:lpstr>
      <vt:lpstr>SAS University Edition</vt:lpstr>
      <vt:lpstr>Features of SAS University Edition</vt:lpstr>
      <vt:lpstr>More comments</vt:lpstr>
      <vt:lpstr>Possible problems</vt:lpstr>
      <vt:lpstr>Important Rule</vt:lpstr>
      <vt:lpstr>Getting help with installation is okay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Earl Monroe</dc:creator>
  <cp:lastModifiedBy>Kareem</cp:lastModifiedBy>
  <cp:revision>56</cp:revision>
  <cp:lastPrinted>2016-12-11T20:57:29Z</cp:lastPrinted>
  <dcterms:created xsi:type="dcterms:W3CDTF">2011-10-23T20:36:06Z</dcterms:created>
  <dcterms:modified xsi:type="dcterms:W3CDTF">2016-12-12T19:42:18Z</dcterms:modified>
</cp:coreProperties>
</file>