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Default Extension="pdf" ContentType="application/pdf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notesSlides/notesSlide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sldIdLst>
    <p:sldId id="261" r:id="rId2"/>
    <p:sldId id="259" r:id="rId3"/>
    <p:sldId id="260" r:id="rId4"/>
    <p:sldId id="258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2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D3F362-5A71-4B49-B461-E21ABC1FBEFF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44048-5544-45D0-B5D6-A1D1B60EDA2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B29D93-82EF-4964-B279-24527D8FF43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IQ example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3554C-8979-42C7-805E-A6E63513683A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Observed variables are mental tests</a:t>
            </a:r>
          </a:p>
          <a:p>
            <a:endParaRPr lang="en-US" dirty="0"/>
          </a:p>
          <a:p>
            <a:r>
              <a:rPr lang="en-US" dirty="0"/>
              <a:t>Spearman’s G (1901)</a:t>
            </a:r>
          </a:p>
          <a:p>
            <a:endParaRPr lang="en-US" dirty="0"/>
          </a:p>
          <a:p>
            <a:r>
              <a:rPr lang="en-US" dirty="0"/>
              <a:t>Lambdas are called factor loadings</a:t>
            </a:r>
          </a:p>
          <a:p>
            <a:endParaRPr lang="en-US" dirty="0"/>
          </a:p>
          <a:p>
            <a:r>
              <a:rPr lang="en-US" dirty="0"/>
              <a:t>Can have more than one factor -- more on this later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0B7A40-C2B0-4F29-96BB-670397EADD81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AFF276-EECC-4BEA-AC91-023D3FB34A6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Latent in ovals or circles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414316-2F15-4604-9C04-FB00A3A30B1F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Latent path model</a:t>
            </a:r>
          </a:p>
          <a:p>
            <a:endParaRPr lang="en-US" dirty="0"/>
          </a:p>
          <a:p>
            <a:r>
              <a:rPr lang="en-US" dirty="0"/>
              <a:t>Causal</a:t>
            </a:r>
          </a:p>
          <a:p>
            <a:endParaRPr lang="en-US" dirty="0"/>
          </a:p>
          <a:p>
            <a:r>
              <a:rPr lang="en-US" dirty="0"/>
              <a:t>MODELs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85C60-F793-4143-9A01-DD3BA3375538}" type="datetimeFigureOut">
              <a:rPr lang="en-US" smtClean="0"/>
              <a:pPr/>
              <a:t>3/27/11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df"/><Relationship Id="rId8" Type="http://schemas.openxmlformats.org/officeDocument/2006/relationships/image" Target="../media/image6.png"/><Relationship Id="rId9" Type="http://schemas.openxmlformats.org/officeDocument/2006/relationships/image" Target="../media/image6.pdf"/><Relationship Id="rId60" Type="http://schemas.openxmlformats.org/officeDocument/2006/relationships/image" Target="../media/image54.png"/><Relationship Id="rId50" Type="http://schemas.openxmlformats.org/officeDocument/2006/relationships/image" Target="../media/image441.png"/><Relationship Id="rId51" Type="http://schemas.openxmlformats.org/officeDocument/2006/relationships/image" Target="../media/image27.pdf"/><Relationship Id="rId52" Type="http://schemas.openxmlformats.org/officeDocument/2006/relationships/image" Target="../media/image461.png"/><Relationship Id="rId53" Type="http://schemas.openxmlformats.org/officeDocument/2006/relationships/image" Target="../media/image28.pdf"/><Relationship Id="rId54" Type="http://schemas.openxmlformats.org/officeDocument/2006/relationships/image" Target="../media/image481.png"/><Relationship Id="rId55" Type="http://schemas.openxmlformats.org/officeDocument/2006/relationships/image" Target="../media/image29.pdf"/><Relationship Id="rId56" Type="http://schemas.openxmlformats.org/officeDocument/2006/relationships/image" Target="../media/image501.png"/><Relationship Id="rId57" Type="http://schemas.openxmlformats.org/officeDocument/2006/relationships/image" Target="../media/image30.pdf"/><Relationship Id="rId58" Type="http://schemas.openxmlformats.org/officeDocument/2006/relationships/image" Target="../media/image52.png"/><Relationship Id="rId59" Type="http://schemas.openxmlformats.org/officeDocument/2006/relationships/image" Target="../media/image31.pdf"/><Relationship Id="rId40" Type="http://schemas.openxmlformats.org/officeDocument/2006/relationships/image" Target="../media/image341.png"/><Relationship Id="rId41" Type="http://schemas.openxmlformats.org/officeDocument/2006/relationships/image" Target="../media/image22.pdf"/><Relationship Id="rId42" Type="http://schemas.openxmlformats.org/officeDocument/2006/relationships/image" Target="../media/image361.png"/><Relationship Id="rId43" Type="http://schemas.openxmlformats.org/officeDocument/2006/relationships/image" Target="../media/image23.pdf"/><Relationship Id="rId44" Type="http://schemas.openxmlformats.org/officeDocument/2006/relationships/image" Target="../media/image381.png"/><Relationship Id="rId45" Type="http://schemas.openxmlformats.org/officeDocument/2006/relationships/image" Target="../media/image24.pdf"/><Relationship Id="rId46" Type="http://schemas.openxmlformats.org/officeDocument/2006/relationships/image" Target="../media/image401.png"/><Relationship Id="rId47" Type="http://schemas.openxmlformats.org/officeDocument/2006/relationships/image" Target="../media/image25.pdf"/><Relationship Id="rId48" Type="http://schemas.openxmlformats.org/officeDocument/2006/relationships/image" Target="../media/image421.png"/><Relationship Id="rId49" Type="http://schemas.openxmlformats.org/officeDocument/2006/relationships/image" Target="../media/image26.pdf"/><Relationship Id="rId30" Type="http://schemas.openxmlformats.org/officeDocument/2006/relationships/image" Target="../media/image24.png"/><Relationship Id="rId31" Type="http://schemas.openxmlformats.org/officeDocument/2006/relationships/image" Target="../media/image17.pdf"/><Relationship Id="rId32" Type="http://schemas.openxmlformats.org/officeDocument/2006/relationships/image" Target="../media/image26.png"/><Relationship Id="rId33" Type="http://schemas.openxmlformats.org/officeDocument/2006/relationships/image" Target="../media/image18.pdf"/><Relationship Id="rId34" Type="http://schemas.openxmlformats.org/officeDocument/2006/relationships/image" Target="../media/image28.png"/><Relationship Id="rId35" Type="http://schemas.openxmlformats.org/officeDocument/2006/relationships/image" Target="../media/image19.pdf"/><Relationship Id="rId36" Type="http://schemas.openxmlformats.org/officeDocument/2006/relationships/image" Target="../media/image30.png"/><Relationship Id="rId37" Type="http://schemas.openxmlformats.org/officeDocument/2006/relationships/image" Target="../media/image20.pdf"/><Relationship Id="rId38" Type="http://schemas.openxmlformats.org/officeDocument/2006/relationships/image" Target="../media/image321.png"/><Relationship Id="rId39" Type="http://schemas.openxmlformats.org/officeDocument/2006/relationships/image" Target="../media/image21.pdf"/><Relationship Id="rId20" Type="http://schemas.openxmlformats.org/officeDocument/2006/relationships/image" Target="../media/image201.png"/><Relationship Id="rId21" Type="http://schemas.openxmlformats.org/officeDocument/2006/relationships/image" Target="../media/image12.pdf"/><Relationship Id="rId22" Type="http://schemas.openxmlformats.org/officeDocument/2006/relationships/image" Target="../media/image221.png"/><Relationship Id="rId23" Type="http://schemas.openxmlformats.org/officeDocument/2006/relationships/image" Target="../media/image13.pdf"/><Relationship Id="rId24" Type="http://schemas.openxmlformats.org/officeDocument/2006/relationships/image" Target="../media/image18.png"/><Relationship Id="rId25" Type="http://schemas.openxmlformats.org/officeDocument/2006/relationships/image" Target="../media/image14.pdf"/><Relationship Id="rId26" Type="http://schemas.openxmlformats.org/officeDocument/2006/relationships/image" Target="../media/image20.png"/><Relationship Id="rId27" Type="http://schemas.openxmlformats.org/officeDocument/2006/relationships/image" Target="../media/image15.pdf"/><Relationship Id="rId28" Type="http://schemas.openxmlformats.org/officeDocument/2006/relationships/image" Target="../media/image22.png"/><Relationship Id="rId29" Type="http://schemas.openxmlformats.org/officeDocument/2006/relationships/image" Target="../media/image16.pdf"/><Relationship Id="rId10" Type="http://schemas.openxmlformats.org/officeDocument/2006/relationships/image" Target="../media/image8.png"/><Relationship Id="rId11" Type="http://schemas.openxmlformats.org/officeDocument/2006/relationships/image" Target="../media/image7.pdf"/><Relationship Id="rId12" Type="http://schemas.openxmlformats.org/officeDocument/2006/relationships/image" Target="../media/image121.png"/><Relationship Id="rId13" Type="http://schemas.openxmlformats.org/officeDocument/2006/relationships/image" Target="../media/image8.pdf"/><Relationship Id="rId14" Type="http://schemas.openxmlformats.org/officeDocument/2006/relationships/image" Target="../media/image141.png"/><Relationship Id="rId15" Type="http://schemas.openxmlformats.org/officeDocument/2006/relationships/image" Target="../media/image9.pdf"/><Relationship Id="rId16" Type="http://schemas.openxmlformats.org/officeDocument/2006/relationships/image" Target="../media/image12.png"/><Relationship Id="rId17" Type="http://schemas.openxmlformats.org/officeDocument/2006/relationships/image" Target="../media/image10.pdf"/><Relationship Id="rId18" Type="http://schemas.openxmlformats.org/officeDocument/2006/relationships/image" Target="../media/image14.png"/><Relationship Id="rId19" Type="http://schemas.openxmlformats.org/officeDocument/2006/relationships/image" Target="../media/image11.pd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9" Type="http://schemas.openxmlformats.org/officeDocument/2006/relationships/image" Target="../media/image42.pdf"/><Relationship Id="rId20" Type="http://schemas.openxmlformats.org/officeDocument/2006/relationships/image" Target="../media/image50.png"/><Relationship Id="rId10" Type="http://schemas.openxmlformats.org/officeDocument/2006/relationships/image" Target="../media/image40.png"/><Relationship Id="rId11" Type="http://schemas.openxmlformats.org/officeDocument/2006/relationships/image" Target="../media/image38.pdf"/><Relationship Id="rId12" Type="http://schemas.openxmlformats.org/officeDocument/2006/relationships/image" Target="../media/image42.png"/><Relationship Id="rId13" Type="http://schemas.openxmlformats.org/officeDocument/2006/relationships/image" Target="../media/image39.pdf"/><Relationship Id="rId14" Type="http://schemas.openxmlformats.org/officeDocument/2006/relationships/image" Target="../media/image44.png"/><Relationship Id="rId15" Type="http://schemas.openxmlformats.org/officeDocument/2006/relationships/image" Target="../media/image40.pdf"/><Relationship Id="rId16" Type="http://schemas.openxmlformats.org/officeDocument/2006/relationships/image" Target="../media/image46.png"/><Relationship Id="rId17" Type="http://schemas.openxmlformats.org/officeDocument/2006/relationships/image" Target="../media/image41.pd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df"/><Relationship Id="rId8" Type="http://schemas.openxmlformats.org/officeDocument/2006/relationships/image" Target="../media/image38.png"/><Relationship Id="rId9" Type="http://schemas.openxmlformats.org/officeDocument/2006/relationships/image" Target="../media/image37.pdf"/><Relationship Id="rId18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19" Type="http://schemas.openxmlformats.org/officeDocument/2006/relationships/image" Target="../media/image59.png"/><Relationship Id="rId20" Type="http://schemas.openxmlformats.org/officeDocument/2006/relationships/image" Target="../media/image48.pdf"/><Relationship Id="rId21" Type="http://schemas.openxmlformats.org/officeDocument/2006/relationships/image" Target="../media/image61.png"/><Relationship Id="rId22" Type="http://schemas.openxmlformats.org/officeDocument/2006/relationships/image" Target="../media/image49.pdf"/><Relationship Id="rId23" Type="http://schemas.openxmlformats.org/officeDocument/2006/relationships/image" Target="../media/image63.png"/><Relationship Id="rId10" Type="http://schemas.openxmlformats.org/officeDocument/2006/relationships/image" Target="../media/image38.pdf"/><Relationship Id="rId11" Type="http://schemas.openxmlformats.org/officeDocument/2006/relationships/image" Target="../media/image42.png"/><Relationship Id="rId12" Type="http://schemas.openxmlformats.org/officeDocument/2006/relationships/image" Target="../media/image44.pdf"/><Relationship Id="rId13" Type="http://schemas.openxmlformats.org/officeDocument/2006/relationships/image" Target="../media/image53.png"/><Relationship Id="rId14" Type="http://schemas.openxmlformats.org/officeDocument/2006/relationships/image" Target="../media/image45.pdf"/><Relationship Id="rId15" Type="http://schemas.openxmlformats.org/officeDocument/2006/relationships/image" Target="../media/image55.png"/><Relationship Id="rId16" Type="http://schemas.openxmlformats.org/officeDocument/2006/relationships/image" Target="../media/image46.pdf"/><Relationship Id="rId17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3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6.pdf"/><Relationship Id="rId7" Type="http://schemas.openxmlformats.org/officeDocument/2006/relationships/image" Target="../media/image38.png"/><Relationship Id="rId8" Type="http://schemas.openxmlformats.org/officeDocument/2006/relationships/image" Target="../media/image37.pdf"/><Relationship Id="rId9" Type="http://schemas.openxmlformats.org/officeDocument/2006/relationships/image" Target="../media/image40.png"/><Relationship Id="rId18" Type="http://schemas.openxmlformats.org/officeDocument/2006/relationships/image" Target="../media/image47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838200" y="47625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2133600" y="35433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3827463" y="4391025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533400" y="2171700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2133600" y="2247900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3827463" y="2333625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3322" name="AutoShape 10"/>
          <p:cNvCxnSpPr>
            <a:cxnSpLocks noChangeShapeType="1"/>
            <a:stCxn id="13316" idx="6"/>
            <a:endCxn id="13318" idx="2"/>
          </p:cNvCxnSpPr>
          <p:nvPr/>
        </p:nvCxnSpPr>
        <p:spPr bwMode="auto">
          <a:xfrm flipV="1">
            <a:off x="1752600" y="4848225"/>
            <a:ext cx="2074863" cy="3714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23" name="AutoShape 11"/>
          <p:cNvCxnSpPr>
            <a:cxnSpLocks noChangeShapeType="1"/>
            <a:stCxn id="13317" idx="5"/>
            <a:endCxn id="13318" idx="1"/>
          </p:cNvCxnSpPr>
          <p:nvPr/>
        </p:nvCxnSpPr>
        <p:spPr bwMode="auto">
          <a:xfrm rot="16200000" flipH="1">
            <a:off x="3337158" y="3900719"/>
            <a:ext cx="201147" cy="104728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24" name="AutoShape 12"/>
          <p:cNvCxnSpPr>
            <a:cxnSpLocks noChangeShapeType="1"/>
            <a:stCxn id="13316" idx="1"/>
            <a:endCxn id="13319" idx="2"/>
          </p:cNvCxnSpPr>
          <p:nvPr/>
        </p:nvCxnSpPr>
        <p:spPr bwMode="auto">
          <a:xfrm flipV="1">
            <a:off x="971550" y="3086100"/>
            <a:ext cx="19050" cy="1809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25" name="AutoShape 13"/>
          <p:cNvCxnSpPr>
            <a:cxnSpLocks noChangeShapeType="1"/>
            <a:stCxn id="13317" idx="0"/>
            <a:endCxn id="13320" idx="2"/>
          </p:cNvCxnSpPr>
          <p:nvPr/>
        </p:nvCxnSpPr>
        <p:spPr bwMode="auto">
          <a:xfrm flipV="1">
            <a:off x="2590800" y="3162300"/>
            <a:ext cx="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26" name="AutoShape 14"/>
          <p:cNvCxnSpPr>
            <a:cxnSpLocks noChangeShapeType="1"/>
            <a:stCxn id="13318" idx="0"/>
            <a:endCxn id="13321" idx="2"/>
          </p:cNvCxnSpPr>
          <p:nvPr/>
        </p:nvCxnSpPr>
        <p:spPr bwMode="auto">
          <a:xfrm flipV="1">
            <a:off x="4284663" y="3248025"/>
            <a:ext cx="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13335" name="Picture 23" descr="latex-imag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4163" y="4695825"/>
            <a:ext cx="381000" cy="342900"/>
          </a:xfrm>
          <a:prstGeom prst="rect">
            <a:avLst/>
          </a:prstGeom>
          <a:noFill/>
        </p:spPr>
      </p:pic>
      <p:pic>
        <p:nvPicPr>
          <p:cNvPr id="13336" name="Picture 24" descr="latex-image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4913" y="4657725"/>
            <a:ext cx="381000" cy="342900"/>
          </a:xfrm>
          <a:prstGeom prst="rect">
            <a:avLst/>
          </a:prstGeom>
          <a:noFill/>
        </p:spPr>
      </p:pic>
      <p:cxnSp>
        <p:nvCxnSpPr>
          <p:cNvPr id="13342" name="AutoShape 30"/>
          <p:cNvCxnSpPr>
            <a:cxnSpLocks noChangeShapeType="1"/>
            <a:stCxn id="13316" idx="0"/>
            <a:endCxn id="13317" idx="2"/>
          </p:cNvCxnSpPr>
          <p:nvPr/>
        </p:nvCxnSpPr>
        <p:spPr bwMode="auto">
          <a:xfrm rot="16200000">
            <a:off x="1333500" y="3962400"/>
            <a:ext cx="762000" cy="83820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3343" name="Oval 31"/>
          <p:cNvSpPr>
            <a:spLocks noChangeArrowheads="1"/>
          </p:cNvSpPr>
          <p:nvPr/>
        </p:nvSpPr>
        <p:spPr bwMode="auto">
          <a:xfrm>
            <a:off x="6037263" y="4391025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3344" name="AutoShape 32"/>
          <p:cNvCxnSpPr>
            <a:cxnSpLocks noChangeShapeType="1"/>
            <a:stCxn id="13318" idx="6"/>
            <a:endCxn id="13343" idx="2"/>
          </p:cNvCxnSpPr>
          <p:nvPr/>
        </p:nvCxnSpPr>
        <p:spPr bwMode="auto">
          <a:xfrm>
            <a:off x="4741863" y="4848225"/>
            <a:ext cx="1295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46" name="Rectangle 34"/>
          <p:cNvSpPr>
            <a:spLocks noChangeArrowheads="1"/>
          </p:cNvSpPr>
          <p:nvPr/>
        </p:nvSpPr>
        <p:spPr bwMode="auto">
          <a:xfrm>
            <a:off x="5961063" y="2333625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3348" name="AutoShape 36"/>
          <p:cNvCxnSpPr>
            <a:cxnSpLocks noChangeShapeType="1"/>
            <a:stCxn id="13343" idx="0"/>
            <a:endCxn id="13346" idx="2"/>
          </p:cNvCxnSpPr>
          <p:nvPr/>
        </p:nvCxnSpPr>
        <p:spPr bwMode="auto">
          <a:xfrm flipH="1" flipV="1">
            <a:off x="6418263" y="3248025"/>
            <a:ext cx="7620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13351" name="Picture 39" descr="latex-image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54100" y="5029200"/>
            <a:ext cx="482600" cy="342900"/>
          </a:xfrm>
          <a:prstGeom prst="rect">
            <a:avLst/>
          </a:prstGeom>
          <a:noFill/>
        </p:spPr>
      </p:pic>
      <p:pic>
        <p:nvPicPr>
          <p:cNvPr id="13352" name="Picture 40" descr="latex-image-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62200" y="3829050"/>
            <a:ext cx="482600" cy="342900"/>
          </a:xfrm>
          <a:prstGeom prst="rect">
            <a:avLst/>
          </a:prstGeom>
          <a:noFill/>
        </p:spPr>
      </p:pic>
      <p:cxnSp>
        <p:nvCxnSpPr>
          <p:cNvPr id="13355" name="AutoShape 43"/>
          <p:cNvCxnSpPr>
            <a:cxnSpLocks noChangeShapeType="1"/>
            <a:endCxn id="13319" idx="0"/>
          </p:cNvCxnSpPr>
          <p:nvPr/>
        </p:nvCxnSpPr>
        <p:spPr bwMode="auto">
          <a:xfrm flipH="1">
            <a:off x="990600" y="1905000"/>
            <a:ext cx="12700" cy="266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7" name="AutoShape 45"/>
          <p:cNvCxnSpPr>
            <a:cxnSpLocks noChangeShapeType="1"/>
            <a:endCxn id="13320" idx="0"/>
          </p:cNvCxnSpPr>
          <p:nvPr/>
        </p:nvCxnSpPr>
        <p:spPr bwMode="auto">
          <a:xfrm flipH="1">
            <a:off x="2590800" y="1905000"/>
            <a:ext cx="12700" cy="342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9" name="AutoShape 47"/>
          <p:cNvCxnSpPr>
            <a:cxnSpLocks noChangeShapeType="1"/>
            <a:endCxn id="13321" idx="0"/>
          </p:cNvCxnSpPr>
          <p:nvPr/>
        </p:nvCxnSpPr>
        <p:spPr bwMode="auto">
          <a:xfrm>
            <a:off x="4259263" y="1965325"/>
            <a:ext cx="25400" cy="368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3" name="AutoShape 51"/>
          <p:cNvCxnSpPr>
            <a:cxnSpLocks noChangeShapeType="1"/>
            <a:endCxn id="13318" idx="4"/>
          </p:cNvCxnSpPr>
          <p:nvPr/>
        </p:nvCxnSpPr>
        <p:spPr bwMode="auto">
          <a:xfrm flipV="1">
            <a:off x="4265613" y="5305425"/>
            <a:ext cx="1905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6" name="AutoShape 54"/>
          <p:cNvCxnSpPr>
            <a:cxnSpLocks noChangeShapeType="1"/>
            <a:endCxn id="13343" idx="4"/>
          </p:cNvCxnSpPr>
          <p:nvPr/>
        </p:nvCxnSpPr>
        <p:spPr bwMode="auto">
          <a:xfrm flipV="1">
            <a:off x="6481763" y="5305425"/>
            <a:ext cx="127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43" name="Picture 42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7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4125913" y="5749925"/>
            <a:ext cx="317500" cy="292100"/>
          </a:xfrm>
          <a:prstGeom prst="rect">
            <a:avLst/>
          </a:prstGeom>
        </p:spPr>
      </p:pic>
      <p:pic>
        <p:nvPicPr>
          <p:cNvPr id="44" name="Picture 43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9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6342063" y="5749925"/>
            <a:ext cx="330200" cy="292100"/>
          </a:xfrm>
          <a:prstGeom prst="rect">
            <a:avLst/>
          </a:prstGeom>
        </p:spPr>
      </p:pic>
      <p:pic>
        <p:nvPicPr>
          <p:cNvPr id="45" name="Picture 44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1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847725" y="1514475"/>
            <a:ext cx="342900" cy="292100"/>
          </a:xfrm>
          <a:prstGeom prst="rect">
            <a:avLst/>
          </a:prstGeom>
        </p:spPr>
      </p:pic>
      <p:pic>
        <p:nvPicPr>
          <p:cNvPr id="46" name="Picture 45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2428875" y="1530350"/>
            <a:ext cx="355600" cy="292100"/>
          </a:xfrm>
          <a:prstGeom prst="rect">
            <a:avLst/>
          </a:prstGeom>
        </p:spPr>
      </p:pic>
      <p:pic>
        <p:nvPicPr>
          <p:cNvPr id="47" name="Picture 46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5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16"/>
              <a:stretch>
                <a:fillRect/>
              </a:stretch>
            </p:blipFill>
          </mc:Fallback>
        </mc:AlternateContent>
        <p:spPr>
          <a:xfrm>
            <a:off x="4073526" y="1541463"/>
            <a:ext cx="355600" cy="304800"/>
          </a:xfrm>
          <a:prstGeom prst="rect">
            <a:avLst/>
          </a:prstGeom>
        </p:spPr>
      </p:pic>
      <p:pic>
        <p:nvPicPr>
          <p:cNvPr id="48" name="Picture 47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7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18"/>
              <a:stretch>
                <a:fillRect/>
              </a:stretch>
            </p:blipFill>
          </mc:Fallback>
        </mc:AlternateContent>
        <p:spPr>
          <a:xfrm>
            <a:off x="6238876" y="1631950"/>
            <a:ext cx="368300" cy="292100"/>
          </a:xfrm>
          <a:prstGeom prst="rect">
            <a:avLst/>
          </a:prstGeom>
        </p:spPr>
      </p:pic>
      <p:cxnSp>
        <p:nvCxnSpPr>
          <p:cNvPr id="49" name="AutoShape 45"/>
          <p:cNvCxnSpPr>
            <a:cxnSpLocks noChangeShapeType="1"/>
          </p:cNvCxnSpPr>
          <p:nvPr/>
        </p:nvCxnSpPr>
        <p:spPr bwMode="auto">
          <a:xfrm flipH="1">
            <a:off x="6405563" y="1924050"/>
            <a:ext cx="12700" cy="342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50" name="Picture 49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9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20"/>
              <a:stretch>
                <a:fillRect/>
              </a:stretch>
            </p:blipFill>
          </mc:Fallback>
        </mc:AlternateContent>
        <p:spPr>
          <a:xfrm>
            <a:off x="723900" y="2425700"/>
            <a:ext cx="558800" cy="406400"/>
          </a:xfrm>
          <a:prstGeom prst="rect">
            <a:avLst/>
          </a:prstGeom>
        </p:spPr>
      </p:pic>
      <p:pic>
        <p:nvPicPr>
          <p:cNvPr id="51" name="Picture 50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1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22"/>
              <a:stretch>
                <a:fillRect/>
              </a:stretch>
            </p:blipFill>
          </mc:Fallback>
        </mc:AlternateContent>
        <p:spPr>
          <a:xfrm>
            <a:off x="2305050" y="2476500"/>
            <a:ext cx="571500" cy="406400"/>
          </a:xfrm>
          <a:prstGeom prst="rect">
            <a:avLst/>
          </a:prstGeom>
        </p:spPr>
      </p:pic>
      <p:pic>
        <p:nvPicPr>
          <p:cNvPr id="52" name="Picture 51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3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24"/>
              <a:stretch>
                <a:fillRect/>
              </a:stretch>
            </p:blipFill>
          </mc:Fallback>
        </mc:AlternateContent>
        <p:spPr>
          <a:xfrm>
            <a:off x="6200776" y="2560638"/>
            <a:ext cx="406400" cy="406400"/>
          </a:xfrm>
          <a:prstGeom prst="rect">
            <a:avLst/>
          </a:prstGeom>
        </p:spPr>
      </p:pic>
      <p:pic>
        <p:nvPicPr>
          <p:cNvPr id="53" name="Picture 52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5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26"/>
              <a:stretch>
                <a:fillRect/>
              </a:stretch>
            </p:blipFill>
          </mc:Fallback>
        </mc:AlternateContent>
        <p:spPr>
          <a:xfrm>
            <a:off x="4105276" y="2576513"/>
            <a:ext cx="393700" cy="406400"/>
          </a:xfrm>
          <a:prstGeom prst="rect">
            <a:avLst/>
          </a:prstGeom>
        </p:spPr>
      </p:pic>
      <p:pic>
        <p:nvPicPr>
          <p:cNvPr id="40" name="Picture 39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7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28"/>
              <a:stretch>
                <a:fillRect/>
              </a:stretch>
            </p:blipFill>
          </mc:Fallback>
        </mc:AlternateContent>
        <p:spPr>
          <a:xfrm>
            <a:off x="681038" y="3695700"/>
            <a:ext cx="215900" cy="228600"/>
          </a:xfrm>
          <a:prstGeom prst="rect">
            <a:avLst/>
          </a:prstGeom>
        </p:spPr>
      </p:pic>
      <p:pic>
        <p:nvPicPr>
          <p:cNvPr id="41" name="Picture 40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9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0"/>
              <a:stretch>
                <a:fillRect/>
              </a:stretch>
            </p:blipFill>
          </mc:Fallback>
        </mc:AlternateContent>
        <p:spPr>
          <a:xfrm>
            <a:off x="3973513" y="3657600"/>
            <a:ext cx="228600" cy="228600"/>
          </a:xfrm>
          <a:prstGeom prst="rect">
            <a:avLst/>
          </a:prstGeom>
        </p:spPr>
      </p:pic>
      <p:pic>
        <p:nvPicPr>
          <p:cNvPr id="42" name="Picture 41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1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2"/>
              <a:stretch>
                <a:fillRect/>
              </a:stretch>
            </p:blipFill>
          </mc:Fallback>
        </mc:AlternateContent>
        <p:spPr>
          <a:xfrm>
            <a:off x="2466975" y="3268663"/>
            <a:ext cx="88900" cy="177800"/>
          </a:xfrm>
          <a:prstGeom prst="rect">
            <a:avLst/>
          </a:prstGeom>
        </p:spPr>
      </p:pic>
      <p:pic>
        <p:nvPicPr>
          <p:cNvPr id="54" name="Picture 53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3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4"/>
              <a:stretch>
                <a:fillRect/>
              </a:stretch>
            </p:blipFill>
          </mc:Fallback>
        </mc:AlternateContent>
        <p:spPr>
          <a:xfrm>
            <a:off x="6305551" y="3698875"/>
            <a:ext cx="88900" cy="177800"/>
          </a:xfrm>
          <a:prstGeom prst="rect">
            <a:avLst/>
          </a:prstGeom>
        </p:spPr>
      </p:pic>
      <p:cxnSp>
        <p:nvCxnSpPr>
          <p:cNvPr id="58" name="Curved Connector 57"/>
          <p:cNvCxnSpPr/>
          <p:nvPr/>
        </p:nvCxnSpPr>
        <p:spPr>
          <a:xfrm rot="16200000" flipH="1">
            <a:off x="1735137" y="722597"/>
            <a:ext cx="15875" cy="1543050"/>
          </a:xfrm>
          <a:prstGeom prst="curvedConnector3">
            <a:avLst>
              <a:gd name="adj1" fmla="val -1440000"/>
            </a:avLst>
          </a:prstGeom>
          <a:ln w="6350">
            <a:solidFill>
              <a:schemeClr val="tx1"/>
            </a:solidFill>
            <a:headEnd type="triangle" w="med" len="sm"/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62"/>
          <p:cNvCxnSpPr/>
          <p:nvPr/>
        </p:nvCxnSpPr>
        <p:spPr>
          <a:xfrm rot="16200000" flipH="1">
            <a:off x="5252102" y="488300"/>
            <a:ext cx="147922" cy="2082799"/>
          </a:xfrm>
          <a:prstGeom prst="curvedConnector3">
            <a:avLst>
              <a:gd name="adj1" fmla="val -154541"/>
            </a:avLst>
          </a:prstGeom>
          <a:ln w="6350">
            <a:solidFill>
              <a:schemeClr val="tx1"/>
            </a:solidFill>
            <a:headEnd type="triangle" w="med" len="sm"/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5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6"/>
              <a:stretch>
                <a:fillRect/>
              </a:stretch>
            </p:blipFill>
          </mc:Fallback>
        </mc:AlternateContent>
        <p:spPr>
          <a:xfrm>
            <a:off x="1624013" y="1027113"/>
            <a:ext cx="342900" cy="165100"/>
          </a:xfrm>
          <a:prstGeom prst="rect">
            <a:avLst/>
          </a:prstGeom>
        </p:spPr>
      </p:pic>
      <p:pic>
        <p:nvPicPr>
          <p:cNvPr id="66" name="Picture 65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7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8"/>
              <a:stretch>
                <a:fillRect/>
              </a:stretch>
            </p:blipFill>
          </mc:Fallback>
        </mc:AlternateContent>
        <p:spPr>
          <a:xfrm>
            <a:off x="5165726" y="989013"/>
            <a:ext cx="355600" cy="165100"/>
          </a:xfrm>
          <a:prstGeom prst="rect">
            <a:avLst/>
          </a:prstGeom>
        </p:spPr>
      </p:pic>
      <p:pic>
        <p:nvPicPr>
          <p:cNvPr id="67" name="Picture 66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9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40"/>
              <a:stretch>
                <a:fillRect/>
              </a:stretch>
            </p:blipFill>
          </mc:Fallback>
        </mc:AlternateContent>
        <p:spPr>
          <a:xfrm>
            <a:off x="1323975" y="3922713"/>
            <a:ext cx="330200" cy="241300"/>
          </a:xfrm>
          <a:prstGeom prst="rect">
            <a:avLst/>
          </a:prstGeom>
        </p:spPr>
      </p:pic>
      <p:sp>
        <p:nvSpPr>
          <p:cNvPr id="70" name="Oval 31"/>
          <p:cNvSpPr>
            <a:spLocks noChangeArrowheads="1"/>
          </p:cNvSpPr>
          <p:nvPr/>
        </p:nvSpPr>
        <p:spPr bwMode="auto">
          <a:xfrm>
            <a:off x="7683989" y="44577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1" name="Rectangle 34"/>
          <p:cNvSpPr>
            <a:spLocks noChangeArrowheads="1"/>
          </p:cNvSpPr>
          <p:nvPr/>
        </p:nvSpPr>
        <p:spPr bwMode="auto">
          <a:xfrm>
            <a:off x="7683989" y="2333625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73" name="Straight Arrow Connector 72"/>
          <p:cNvCxnSpPr>
            <a:stCxn id="70" idx="0"/>
            <a:endCxn id="71" idx="2"/>
          </p:cNvCxnSpPr>
          <p:nvPr/>
        </p:nvCxnSpPr>
        <p:spPr>
          <a:xfrm rot="5400000" flipH="1" flipV="1">
            <a:off x="7536352" y="3852863"/>
            <a:ext cx="1209675" cy="1588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13343" idx="6"/>
          </p:cNvCxnSpPr>
          <p:nvPr/>
        </p:nvCxnSpPr>
        <p:spPr>
          <a:xfrm>
            <a:off x="6951663" y="4848225"/>
            <a:ext cx="732326" cy="47625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AutoShape 45"/>
          <p:cNvCxnSpPr>
            <a:cxnSpLocks noChangeShapeType="1"/>
          </p:cNvCxnSpPr>
          <p:nvPr/>
        </p:nvCxnSpPr>
        <p:spPr bwMode="auto">
          <a:xfrm flipH="1">
            <a:off x="8127695" y="1965325"/>
            <a:ext cx="12700" cy="342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80" name="Picture 79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1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42"/>
              <a:stretch>
                <a:fillRect/>
              </a:stretch>
            </p:blipFill>
          </mc:Fallback>
        </mc:AlternateContent>
        <p:spPr>
          <a:xfrm>
            <a:off x="2476500" y="4786313"/>
            <a:ext cx="215900" cy="177800"/>
          </a:xfrm>
          <a:prstGeom prst="rect">
            <a:avLst/>
          </a:prstGeom>
        </p:spPr>
      </p:pic>
      <p:pic>
        <p:nvPicPr>
          <p:cNvPr id="81" name="Picture 80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3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44"/>
              <a:stretch>
                <a:fillRect/>
              </a:stretch>
            </p:blipFill>
          </mc:Fallback>
        </mc:AlternateContent>
        <p:spPr>
          <a:xfrm>
            <a:off x="3278188" y="4159250"/>
            <a:ext cx="215900" cy="177800"/>
          </a:xfrm>
          <a:prstGeom prst="rect">
            <a:avLst/>
          </a:prstGeom>
        </p:spPr>
      </p:pic>
      <p:pic>
        <p:nvPicPr>
          <p:cNvPr id="82" name="Picture 81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5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46"/>
              <a:stretch>
                <a:fillRect/>
              </a:stretch>
            </p:blipFill>
          </mc:Fallback>
        </mc:AlternateContent>
        <p:spPr>
          <a:xfrm>
            <a:off x="7199313" y="4565650"/>
            <a:ext cx="228600" cy="241300"/>
          </a:xfrm>
          <a:prstGeom prst="rect">
            <a:avLst/>
          </a:prstGeom>
        </p:spPr>
      </p:pic>
      <p:pic>
        <p:nvPicPr>
          <p:cNvPr id="83" name="Picture 82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7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48"/>
              <a:stretch>
                <a:fillRect/>
              </a:stretch>
            </p:blipFill>
          </mc:Fallback>
        </mc:AlternateContent>
        <p:spPr>
          <a:xfrm>
            <a:off x="5264150" y="4551363"/>
            <a:ext cx="215900" cy="241300"/>
          </a:xfrm>
          <a:prstGeom prst="rect">
            <a:avLst/>
          </a:prstGeom>
        </p:spPr>
      </p:pic>
      <p:pic>
        <p:nvPicPr>
          <p:cNvPr id="85" name="Picture 84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9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50"/>
              <a:stretch>
                <a:fillRect/>
              </a:stretch>
            </p:blipFill>
          </mc:Fallback>
        </mc:AlternateContent>
        <p:spPr>
          <a:xfrm>
            <a:off x="7923213" y="1628775"/>
            <a:ext cx="355600" cy="304800"/>
          </a:xfrm>
          <a:prstGeom prst="rect">
            <a:avLst/>
          </a:prstGeom>
        </p:spPr>
      </p:pic>
      <p:pic>
        <p:nvPicPr>
          <p:cNvPr id="86" name="Picture 85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1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52"/>
              <a:stretch>
                <a:fillRect/>
              </a:stretch>
            </p:blipFill>
          </mc:Fallback>
        </mc:AlternateContent>
        <p:spPr>
          <a:xfrm>
            <a:off x="7923213" y="5753100"/>
            <a:ext cx="330200" cy="304800"/>
          </a:xfrm>
          <a:prstGeom prst="rect">
            <a:avLst/>
          </a:prstGeom>
        </p:spPr>
      </p:pic>
      <p:cxnSp>
        <p:nvCxnSpPr>
          <p:cNvPr id="87" name="AutoShape 54"/>
          <p:cNvCxnSpPr>
            <a:cxnSpLocks noChangeShapeType="1"/>
          </p:cNvCxnSpPr>
          <p:nvPr/>
        </p:nvCxnSpPr>
        <p:spPr bwMode="auto">
          <a:xfrm flipV="1">
            <a:off x="8114995" y="5372100"/>
            <a:ext cx="127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88" name="Picture 87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3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54"/>
              <a:stretch>
                <a:fillRect/>
              </a:stretch>
            </p:blipFill>
          </mc:Fallback>
        </mc:AlternateContent>
        <p:spPr>
          <a:xfrm>
            <a:off x="7913688" y="2578100"/>
            <a:ext cx="406400" cy="419100"/>
          </a:xfrm>
          <a:prstGeom prst="rect">
            <a:avLst/>
          </a:prstGeom>
        </p:spPr>
      </p:pic>
      <p:pic>
        <p:nvPicPr>
          <p:cNvPr id="90" name="Picture 89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5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56"/>
              <a:stretch>
                <a:fillRect/>
              </a:stretch>
            </p:blipFill>
          </mc:Fallback>
        </mc:AlternateContent>
        <p:spPr>
          <a:xfrm>
            <a:off x="7916863" y="4749800"/>
            <a:ext cx="368300" cy="368300"/>
          </a:xfrm>
          <a:prstGeom prst="rect">
            <a:avLst/>
          </a:prstGeom>
        </p:spPr>
      </p:pic>
      <p:pic>
        <p:nvPicPr>
          <p:cNvPr id="92" name="Picture 91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7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58"/>
              <a:stretch>
                <a:fillRect/>
              </a:stretch>
            </p:blipFill>
          </mc:Fallback>
        </mc:AlternateContent>
        <p:spPr>
          <a:xfrm>
            <a:off x="7840663" y="3709988"/>
            <a:ext cx="228600" cy="228600"/>
          </a:xfrm>
          <a:prstGeom prst="rect">
            <a:avLst/>
          </a:prstGeom>
        </p:spPr>
      </p:pic>
      <p:cxnSp>
        <p:nvCxnSpPr>
          <p:cNvPr id="96" name="Curved Connector 95"/>
          <p:cNvCxnSpPr/>
          <p:nvPr/>
        </p:nvCxnSpPr>
        <p:spPr>
          <a:xfrm rot="16200000" flipH="1">
            <a:off x="7280276" y="5300662"/>
            <a:ext cx="3175" cy="1574800"/>
          </a:xfrm>
          <a:prstGeom prst="curvedConnector3">
            <a:avLst>
              <a:gd name="adj1" fmla="val 7300000"/>
            </a:avLst>
          </a:prstGeom>
          <a:ln w="6350">
            <a:solidFill>
              <a:schemeClr val="tx1"/>
            </a:solidFill>
            <a:headEnd type="triangle" w="med" len="sm"/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7" name="Picture 96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9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60"/>
              <a:stretch>
                <a:fillRect/>
              </a:stretch>
            </p:blipFill>
          </mc:Fallback>
        </mc:AlternateContent>
        <p:spPr>
          <a:xfrm>
            <a:off x="7164388" y="6361113"/>
            <a:ext cx="355600" cy="241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val 2"/>
          <p:cNvSpPr>
            <a:spLocks noChangeArrowheads="1"/>
          </p:cNvSpPr>
          <p:nvPr/>
        </p:nvSpPr>
        <p:spPr bwMode="auto">
          <a:xfrm>
            <a:off x="1752600" y="18288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5" name="Oval 3"/>
          <p:cNvSpPr>
            <a:spLocks noChangeArrowheads="1"/>
          </p:cNvSpPr>
          <p:nvPr/>
        </p:nvSpPr>
        <p:spPr bwMode="auto">
          <a:xfrm>
            <a:off x="1828800" y="36576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4267200" y="16002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4343400" y="38862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8" name="Oval 6"/>
          <p:cNvSpPr>
            <a:spLocks noChangeArrowheads="1"/>
          </p:cNvSpPr>
          <p:nvPr/>
        </p:nvSpPr>
        <p:spPr bwMode="auto">
          <a:xfrm>
            <a:off x="6858000" y="2667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981200" y="20574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A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057400" y="38862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B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495800" y="18288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C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4648200" y="41148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D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7086600" y="28956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E</a:t>
            </a:r>
          </a:p>
        </p:txBody>
      </p:sp>
      <p:cxnSp>
        <p:nvCxnSpPr>
          <p:cNvPr id="3084" name="AutoShape 12"/>
          <p:cNvCxnSpPr>
            <a:cxnSpLocks noChangeShapeType="1"/>
            <a:stCxn id="3074" idx="2"/>
            <a:endCxn id="3075" idx="2"/>
          </p:cNvCxnSpPr>
          <p:nvPr/>
        </p:nvCxnSpPr>
        <p:spPr bwMode="auto">
          <a:xfrm rot="10800000" flipH="1" flipV="1">
            <a:off x="1752600" y="2286000"/>
            <a:ext cx="76200" cy="1828800"/>
          </a:xfrm>
          <a:prstGeom prst="curvedConnector3">
            <a:avLst>
              <a:gd name="adj1" fmla="val -300000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085" name="AutoShape 13"/>
          <p:cNvCxnSpPr>
            <a:cxnSpLocks noChangeShapeType="1"/>
            <a:stCxn id="3074" idx="6"/>
            <a:endCxn id="3076" idx="2"/>
          </p:cNvCxnSpPr>
          <p:nvPr/>
        </p:nvCxnSpPr>
        <p:spPr bwMode="auto">
          <a:xfrm flipV="1">
            <a:off x="2667000" y="2057400"/>
            <a:ext cx="16002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86" name="AutoShape 14"/>
          <p:cNvCxnSpPr>
            <a:cxnSpLocks noChangeShapeType="1"/>
            <a:stCxn id="3075" idx="6"/>
            <a:endCxn id="3077" idx="2"/>
          </p:cNvCxnSpPr>
          <p:nvPr/>
        </p:nvCxnSpPr>
        <p:spPr bwMode="auto">
          <a:xfrm>
            <a:off x="2743200" y="4114800"/>
            <a:ext cx="16002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87" name="AutoShape 15"/>
          <p:cNvCxnSpPr>
            <a:cxnSpLocks noChangeShapeType="1"/>
            <a:stCxn id="3076" idx="6"/>
            <a:endCxn id="3078" idx="1"/>
          </p:cNvCxnSpPr>
          <p:nvPr/>
        </p:nvCxnSpPr>
        <p:spPr bwMode="auto">
          <a:xfrm>
            <a:off x="5181600" y="2057400"/>
            <a:ext cx="1809750" cy="742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88" name="AutoShape 16"/>
          <p:cNvCxnSpPr>
            <a:cxnSpLocks noChangeShapeType="1"/>
            <a:stCxn id="3077" idx="6"/>
            <a:endCxn id="3078" idx="3"/>
          </p:cNvCxnSpPr>
          <p:nvPr/>
        </p:nvCxnSpPr>
        <p:spPr bwMode="auto">
          <a:xfrm flipV="1">
            <a:off x="5257800" y="3448050"/>
            <a:ext cx="1733550" cy="895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5394325" y="2601913"/>
            <a:ext cx="41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1</a:t>
            </a:r>
            <a:endParaRPr lang="en-US" sz="2000" dirty="0"/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5394325" y="3363913"/>
            <a:ext cx="41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2</a:t>
            </a:r>
            <a:endParaRPr lang="en-US" sz="2000" dirty="0"/>
          </a:p>
        </p:txBody>
      </p:sp>
      <p:cxnSp>
        <p:nvCxnSpPr>
          <p:cNvPr id="3091" name="AutoShape 19"/>
          <p:cNvCxnSpPr>
            <a:cxnSpLocks noChangeShapeType="1"/>
            <a:stCxn id="3089" idx="3"/>
            <a:endCxn id="3090" idx="3"/>
          </p:cNvCxnSpPr>
          <p:nvPr/>
        </p:nvCxnSpPr>
        <p:spPr bwMode="auto">
          <a:xfrm>
            <a:off x="5811838" y="2800350"/>
            <a:ext cx="1587" cy="762000"/>
          </a:xfrm>
          <a:prstGeom prst="curvedConnector3">
            <a:avLst>
              <a:gd name="adj1" fmla="val 14400000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092" name="AutoShape 20"/>
          <p:cNvCxnSpPr>
            <a:cxnSpLocks noChangeShapeType="1"/>
          </p:cNvCxnSpPr>
          <p:nvPr/>
        </p:nvCxnSpPr>
        <p:spPr bwMode="auto">
          <a:xfrm>
            <a:off x="2514600" y="2590800"/>
            <a:ext cx="4324350" cy="514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097" name="Line 25"/>
          <p:cNvSpPr>
            <a:spLocks noChangeShapeType="1"/>
          </p:cNvSpPr>
          <p:nvPr/>
        </p:nvSpPr>
        <p:spPr bwMode="auto">
          <a:xfrm flipH="1" flipV="1">
            <a:off x="5105400" y="24384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99" name="Line 27"/>
          <p:cNvSpPr>
            <a:spLocks noChangeShapeType="1"/>
          </p:cNvSpPr>
          <p:nvPr/>
        </p:nvSpPr>
        <p:spPr bwMode="auto">
          <a:xfrm flipH="1">
            <a:off x="5181600" y="37338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7620000" y="4114800"/>
            <a:ext cx="41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3</a:t>
            </a:r>
            <a:endParaRPr lang="en-US" sz="2000" dirty="0"/>
          </a:p>
        </p:txBody>
      </p:sp>
      <p:sp>
        <p:nvSpPr>
          <p:cNvPr id="3106" name="Line 34"/>
          <p:cNvSpPr>
            <a:spLocks noChangeShapeType="1"/>
          </p:cNvSpPr>
          <p:nvPr/>
        </p:nvSpPr>
        <p:spPr bwMode="auto">
          <a:xfrm flipH="1" flipV="1">
            <a:off x="7467600" y="3657600"/>
            <a:ext cx="228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1905000" y="8382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08" name="Rectangle 36"/>
          <p:cNvSpPr>
            <a:spLocks noChangeArrowheads="1"/>
          </p:cNvSpPr>
          <p:nvPr/>
        </p:nvSpPr>
        <p:spPr bwMode="auto">
          <a:xfrm>
            <a:off x="2667000" y="8382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09" name="Rectangle 37"/>
          <p:cNvSpPr>
            <a:spLocks noChangeArrowheads="1"/>
          </p:cNvSpPr>
          <p:nvPr/>
        </p:nvSpPr>
        <p:spPr bwMode="auto">
          <a:xfrm>
            <a:off x="3962400" y="8382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10" name="Rectangle 38"/>
          <p:cNvSpPr>
            <a:spLocks noChangeArrowheads="1"/>
          </p:cNvSpPr>
          <p:nvPr/>
        </p:nvSpPr>
        <p:spPr bwMode="auto">
          <a:xfrm>
            <a:off x="4876800" y="8382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11" name="Rectangle 39"/>
          <p:cNvSpPr>
            <a:spLocks noChangeArrowheads="1"/>
          </p:cNvSpPr>
          <p:nvPr/>
        </p:nvSpPr>
        <p:spPr bwMode="auto">
          <a:xfrm>
            <a:off x="6705600" y="8382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12" name="Rectangle 40"/>
          <p:cNvSpPr>
            <a:spLocks noChangeArrowheads="1"/>
          </p:cNvSpPr>
          <p:nvPr/>
        </p:nvSpPr>
        <p:spPr bwMode="auto">
          <a:xfrm>
            <a:off x="7620000" y="8382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1524000" y="52578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2438400" y="52578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4114800" y="53340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5029200" y="53340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1066800" y="8382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19" name="Text Box 47"/>
          <p:cNvSpPr txBox="1">
            <a:spLocks noChangeArrowheads="1"/>
          </p:cNvSpPr>
          <p:nvPr/>
        </p:nvSpPr>
        <p:spPr bwMode="auto">
          <a:xfrm>
            <a:off x="1066800" y="8382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F</a:t>
            </a:r>
          </a:p>
        </p:txBody>
      </p:sp>
      <p:sp>
        <p:nvSpPr>
          <p:cNvPr id="3120" name="Text Box 48"/>
          <p:cNvSpPr txBox="1">
            <a:spLocks noChangeArrowheads="1"/>
          </p:cNvSpPr>
          <p:nvPr/>
        </p:nvSpPr>
        <p:spPr bwMode="auto">
          <a:xfrm>
            <a:off x="1905000" y="838200"/>
            <a:ext cx="420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G</a:t>
            </a:r>
          </a:p>
        </p:txBody>
      </p:sp>
      <p:sp>
        <p:nvSpPr>
          <p:cNvPr id="3122" name="Text Box 50"/>
          <p:cNvSpPr txBox="1">
            <a:spLocks noChangeArrowheads="1"/>
          </p:cNvSpPr>
          <p:nvPr/>
        </p:nvSpPr>
        <p:spPr bwMode="auto">
          <a:xfrm>
            <a:off x="2727325" y="877888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H</a:t>
            </a:r>
          </a:p>
        </p:txBody>
      </p:sp>
      <p:sp>
        <p:nvSpPr>
          <p:cNvPr id="3123" name="Text Box 51"/>
          <p:cNvSpPr txBox="1">
            <a:spLocks noChangeArrowheads="1"/>
          </p:cNvSpPr>
          <p:nvPr/>
        </p:nvSpPr>
        <p:spPr bwMode="auto">
          <a:xfrm>
            <a:off x="4038600" y="914400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I</a:t>
            </a:r>
          </a:p>
        </p:txBody>
      </p:sp>
      <p:sp>
        <p:nvSpPr>
          <p:cNvPr id="3124" name="Text Box 52"/>
          <p:cNvSpPr txBox="1">
            <a:spLocks noChangeArrowheads="1"/>
          </p:cNvSpPr>
          <p:nvPr/>
        </p:nvSpPr>
        <p:spPr bwMode="auto">
          <a:xfrm>
            <a:off x="4953000" y="838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J</a:t>
            </a:r>
          </a:p>
        </p:txBody>
      </p:sp>
      <p:sp>
        <p:nvSpPr>
          <p:cNvPr id="3125" name="Text Box 53"/>
          <p:cNvSpPr txBox="1">
            <a:spLocks noChangeArrowheads="1"/>
          </p:cNvSpPr>
          <p:nvPr/>
        </p:nvSpPr>
        <p:spPr bwMode="auto">
          <a:xfrm>
            <a:off x="6781800" y="8382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K</a:t>
            </a:r>
          </a:p>
        </p:txBody>
      </p:sp>
      <p:sp>
        <p:nvSpPr>
          <p:cNvPr id="3126" name="Text Box 54"/>
          <p:cNvSpPr txBox="1">
            <a:spLocks noChangeArrowheads="1"/>
          </p:cNvSpPr>
          <p:nvPr/>
        </p:nvSpPr>
        <p:spPr bwMode="auto">
          <a:xfrm>
            <a:off x="7696200" y="838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L</a:t>
            </a:r>
          </a:p>
        </p:txBody>
      </p:sp>
      <p:sp>
        <p:nvSpPr>
          <p:cNvPr id="3127" name="Text Box 55"/>
          <p:cNvSpPr txBox="1">
            <a:spLocks noChangeArrowheads="1"/>
          </p:cNvSpPr>
          <p:nvPr/>
        </p:nvSpPr>
        <p:spPr bwMode="auto">
          <a:xfrm>
            <a:off x="1524000" y="5257800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M</a:t>
            </a:r>
          </a:p>
        </p:txBody>
      </p:sp>
      <p:sp>
        <p:nvSpPr>
          <p:cNvPr id="3128" name="Text Box 56"/>
          <p:cNvSpPr txBox="1">
            <a:spLocks noChangeArrowheads="1"/>
          </p:cNvSpPr>
          <p:nvPr/>
        </p:nvSpPr>
        <p:spPr bwMode="auto">
          <a:xfrm>
            <a:off x="2438400" y="53340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N</a:t>
            </a:r>
          </a:p>
        </p:txBody>
      </p:sp>
      <p:sp>
        <p:nvSpPr>
          <p:cNvPr id="3129" name="Text Box 57"/>
          <p:cNvSpPr txBox="1">
            <a:spLocks noChangeArrowheads="1"/>
          </p:cNvSpPr>
          <p:nvPr/>
        </p:nvSpPr>
        <p:spPr bwMode="auto">
          <a:xfrm>
            <a:off x="4114800" y="5334000"/>
            <a:ext cx="420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O</a:t>
            </a:r>
          </a:p>
        </p:txBody>
      </p:sp>
      <p:sp>
        <p:nvSpPr>
          <p:cNvPr id="3130" name="Text Box 58"/>
          <p:cNvSpPr txBox="1">
            <a:spLocks noChangeArrowheads="1"/>
          </p:cNvSpPr>
          <p:nvPr/>
        </p:nvSpPr>
        <p:spPr bwMode="auto">
          <a:xfrm>
            <a:off x="5105400" y="54102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P</a:t>
            </a:r>
          </a:p>
        </p:txBody>
      </p:sp>
      <p:cxnSp>
        <p:nvCxnSpPr>
          <p:cNvPr id="3131" name="AutoShape 59"/>
          <p:cNvCxnSpPr>
            <a:cxnSpLocks noChangeShapeType="1"/>
            <a:stCxn id="3074" idx="1"/>
            <a:endCxn id="3117" idx="2"/>
          </p:cNvCxnSpPr>
          <p:nvPr/>
        </p:nvCxnSpPr>
        <p:spPr bwMode="auto">
          <a:xfrm flipH="1" flipV="1">
            <a:off x="1333500" y="1371600"/>
            <a:ext cx="552450" cy="5905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32" name="AutoShape 60"/>
          <p:cNvCxnSpPr>
            <a:cxnSpLocks noChangeShapeType="1"/>
            <a:stCxn id="3074" idx="0"/>
            <a:endCxn id="3107" idx="2"/>
          </p:cNvCxnSpPr>
          <p:nvPr/>
        </p:nvCxnSpPr>
        <p:spPr bwMode="auto">
          <a:xfrm flipH="1" flipV="1">
            <a:off x="2171700" y="1371600"/>
            <a:ext cx="381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33" name="AutoShape 61"/>
          <p:cNvCxnSpPr>
            <a:cxnSpLocks noChangeShapeType="1"/>
            <a:stCxn id="3074" idx="7"/>
            <a:endCxn id="3108" idx="2"/>
          </p:cNvCxnSpPr>
          <p:nvPr/>
        </p:nvCxnSpPr>
        <p:spPr bwMode="auto">
          <a:xfrm flipV="1">
            <a:off x="2533650" y="1371600"/>
            <a:ext cx="400050" cy="5905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34" name="AutoShape 62"/>
          <p:cNvCxnSpPr>
            <a:cxnSpLocks noChangeShapeType="1"/>
            <a:stCxn id="3076" idx="1"/>
            <a:endCxn id="3123" idx="2"/>
          </p:cNvCxnSpPr>
          <p:nvPr/>
        </p:nvCxnSpPr>
        <p:spPr bwMode="auto">
          <a:xfrm flipH="1" flipV="1">
            <a:off x="4173538" y="1371600"/>
            <a:ext cx="227012" cy="361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35" name="AutoShape 63"/>
          <p:cNvCxnSpPr>
            <a:cxnSpLocks noChangeShapeType="1"/>
            <a:stCxn id="3076" idx="7"/>
            <a:endCxn id="3110" idx="2"/>
          </p:cNvCxnSpPr>
          <p:nvPr/>
        </p:nvCxnSpPr>
        <p:spPr bwMode="auto">
          <a:xfrm flipV="1">
            <a:off x="5048250" y="1371600"/>
            <a:ext cx="95250" cy="361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36" name="Line 64"/>
          <p:cNvSpPr>
            <a:spLocks noChangeShapeType="1"/>
          </p:cNvSpPr>
          <p:nvPr/>
        </p:nvSpPr>
        <p:spPr bwMode="auto">
          <a:xfrm flipH="1" flipV="1">
            <a:off x="7010400" y="1447800"/>
            <a:ext cx="76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37" name="Line 65"/>
          <p:cNvSpPr>
            <a:spLocks noChangeShapeType="1"/>
          </p:cNvSpPr>
          <p:nvPr/>
        </p:nvSpPr>
        <p:spPr bwMode="auto">
          <a:xfrm flipV="1">
            <a:off x="7543800" y="1524000"/>
            <a:ext cx="3048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3138" name="AutoShape 66"/>
          <p:cNvCxnSpPr>
            <a:cxnSpLocks noChangeShapeType="1"/>
            <a:stCxn id="3075" idx="3"/>
            <a:endCxn id="3127" idx="0"/>
          </p:cNvCxnSpPr>
          <p:nvPr/>
        </p:nvCxnSpPr>
        <p:spPr bwMode="auto">
          <a:xfrm flipH="1">
            <a:off x="1743075" y="4438650"/>
            <a:ext cx="219075" cy="819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39" name="AutoShape 67"/>
          <p:cNvCxnSpPr>
            <a:cxnSpLocks noChangeShapeType="1"/>
            <a:stCxn id="3075" idx="5"/>
            <a:endCxn id="3114" idx="0"/>
          </p:cNvCxnSpPr>
          <p:nvPr/>
        </p:nvCxnSpPr>
        <p:spPr bwMode="auto">
          <a:xfrm>
            <a:off x="2609850" y="4438650"/>
            <a:ext cx="95250" cy="819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40" name="AutoShape 68"/>
          <p:cNvCxnSpPr>
            <a:cxnSpLocks noChangeShapeType="1"/>
            <a:stCxn id="3077" idx="3"/>
            <a:endCxn id="3129" idx="0"/>
          </p:cNvCxnSpPr>
          <p:nvPr/>
        </p:nvCxnSpPr>
        <p:spPr bwMode="auto">
          <a:xfrm flipH="1">
            <a:off x="4325938" y="4667250"/>
            <a:ext cx="150812" cy="666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41" name="Line 69"/>
          <p:cNvSpPr>
            <a:spLocks noChangeShapeType="1"/>
          </p:cNvSpPr>
          <p:nvPr/>
        </p:nvSpPr>
        <p:spPr bwMode="auto">
          <a:xfrm>
            <a:off x="5029200" y="48006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42" name="Text Box 70"/>
          <p:cNvSpPr txBox="1">
            <a:spLocks noChangeArrowheads="1"/>
          </p:cNvSpPr>
          <p:nvPr/>
        </p:nvSpPr>
        <p:spPr bwMode="auto">
          <a:xfrm>
            <a:off x="1050925" y="239713"/>
            <a:ext cx="41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4</a:t>
            </a:r>
            <a:endParaRPr lang="en-US" sz="2000" dirty="0"/>
          </a:p>
        </p:txBody>
      </p:sp>
      <p:sp>
        <p:nvSpPr>
          <p:cNvPr id="3143" name="Text Box 71"/>
          <p:cNvSpPr txBox="1">
            <a:spLocks noChangeArrowheads="1"/>
          </p:cNvSpPr>
          <p:nvPr/>
        </p:nvSpPr>
        <p:spPr bwMode="auto">
          <a:xfrm>
            <a:off x="1965325" y="239713"/>
            <a:ext cx="41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5</a:t>
            </a:r>
            <a:endParaRPr lang="en-US" sz="2000" dirty="0"/>
          </a:p>
        </p:txBody>
      </p:sp>
      <p:sp>
        <p:nvSpPr>
          <p:cNvPr id="3144" name="Text Box 72"/>
          <p:cNvSpPr txBox="1">
            <a:spLocks noChangeArrowheads="1"/>
          </p:cNvSpPr>
          <p:nvPr/>
        </p:nvSpPr>
        <p:spPr bwMode="auto">
          <a:xfrm>
            <a:off x="2743200" y="228600"/>
            <a:ext cx="41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6</a:t>
            </a:r>
            <a:endParaRPr lang="en-US" sz="2000" dirty="0"/>
          </a:p>
        </p:txBody>
      </p:sp>
      <p:sp>
        <p:nvSpPr>
          <p:cNvPr id="3145" name="Text Box 73"/>
          <p:cNvSpPr txBox="1">
            <a:spLocks noChangeArrowheads="1"/>
          </p:cNvSpPr>
          <p:nvPr/>
        </p:nvSpPr>
        <p:spPr bwMode="auto">
          <a:xfrm>
            <a:off x="3962400" y="228600"/>
            <a:ext cx="41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7</a:t>
            </a:r>
            <a:endParaRPr lang="en-US" sz="2000" dirty="0"/>
          </a:p>
        </p:txBody>
      </p:sp>
      <p:sp>
        <p:nvSpPr>
          <p:cNvPr id="3147" name="Text Box 75"/>
          <p:cNvSpPr txBox="1">
            <a:spLocks noChangeArrowheads="1"/>
          </p:cNvSpPr>
          <p:nvPr/>
        </p:nvSpPr>
        <p:spPr bwMode="auto">
          <a:xfrm>
            <a:off x="4876800" y="228600"/>
            <a:ext cx="41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8</a:t>
            </a:r>
            <a:endParaRPr lang="en-US" sz="2000" dirty="0"/>
          </a:p>
        </p:txBody>
      </p:sp>
      <p:sp>
        <p:nvSpPr>
          <p:cNvPr id="3148" name="Text Box 76"/>
          <p:cNvSpPr txBox="1">
            <a:spLocks noChangeArrowheads="1"/>
          </p:cNvSpPr>
          <p:nvPr/>
        </p:nvSpPr>
        <p:spPr bwMode="auto">
          <a:xfrm>
            <a:off x="6705600" y="228600"/>
            <a:ext cx="41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9</a:t>
            </a:r>
            <a:endParaRPr lang="en-US" sz="2000" dirty="0"/>
          </a:p>
        </p:txBody>
      </p:sp>
      <p:sp>
        <p:nvSpPr>
          <p:cNvPr id="3149" name="Text Box 77"/>
          <p:cNvSpPr txBox="1">
            <a:spLocks noChangeArrowheads="1"/>
          </p:cNvSpPr>
          <p:nvPr/>
        </p:nvSpPr>
        <p:spPr bwMode="auto">
          <a:xfrm>
            <a:off x="7620000" y="228600"/>
            <a:ext cx="509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10</a:t>
            </a:r>
            <a:endParaRPr lang="en-US" sz="2000" dirty="0"/>
          </a:p>
        </p:txBody>
      </p:sp>
      <p:sp>
        <p:nvSpPr>
          <p:cNvPr id="3150" name="Text Box 78"/>
          <p:cNvSpPr txBox="1">
            <a:spLocks noChangeArrowheads="1"/>
          </p:cNvSpPr>
          <p:nvPr/>
        </p:nvSpPr>
        <p:spPr bwMode="auto">
          <a:xfrm>
            <a:off x="1431925" y="6183313"/>
            <a:ext cx="509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11</a:t>
            </a:r>
            <a:endParaRPr lang="en-US" sz="2000" dirty="0"/>
          </a:p>
        </p:txBody>
      </p:sp>
      <p:sp>
        <p:nvSpPr>
          <p:cNvPr id="3151" name="Text Box 79"/>
          <p:cNvSpPr txBox="1">
            <a:spLocks noChangeArrowheads="1"/>
          </p:cNvSpPr>
          <p:nvPr/>
        </p:nvSpPr>
        <p:spPr bwMode="auto">
          <a:xfrm>
            <a:off x="2498725" y="6183313"/>
            <a:ext cx="509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12</a:t>
            </a:r>
            <a:endParaRPr lang="en-US" sz="2000" dirty="0"/>
          </a:p>
        </p:txBody>
      </p:sp>
      <p:sp>
        <p:nvSpPr>
          <p:cNvPr id="3152" name="Text Box 80"/>
          <p:cNvSpPr txBox="1">
            <a:spLocks noChangeArrowheads="1"/>
          </p:cNvSpPr>
          <p:nvPr/>
        </p:nvSpPr>
        <p:spPr bwMode="auto">
          <a:xfrm>
            <a:off x="4191000" y="6172200"/>
            <a:ext cx="509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13</a:t>
            </a:r>
            <a:endParaRPr lang="en-US" sz="2000" dirty="0"/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5029200" y="6172200"/>
            <a:ext cx="509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e</a:t>
            </a:r>
            <a:r>
              <a:rPr lang="en-US" sz="2000" baseline="-25000" dirty="0"/>
              <a:t>14</a:t>
            </a:r>
            <a:endParaRPr lang="en-US" sz="2000" dirty="0"/>
          </a:p>
        </p:txBody>
      </p:sp>
      <p:cxnSp>
        <p:nvCxnSpPr>
          <p:cNvPr id="3154" name="AutoShape 82"/>
          <p:cNvCxnSpPr>
            <a:cxnSpLocks noChangeShapeType="1"/>
            <a:stCxn id="3142" idx="2"/>
            <a:endCxn id="3119" idx="0"/>
          </p:cNvCxnSpPr>
          <p:nvPr/>
        </p:nvCxnSpPr>
        <p:spPr bwMode="auto">
          <a:xfrm flipH="1">
            <a:off x="1252538" y="636588"/>
            <a:ext cx="7937" cy="2016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55" name="AutoShape 83"/>
          <p:cNvCxnSpPr>
            <a:cxnSpLocks noChangeShapeType="1"/>
            <a:stCxn id="3143" idx="2"/>
            <a:endCxn id="3120" idx="0"/>
          </p:cNvCxnSpPr>
          <p:nvPr/>
        </p:nvCxnSpPr>
        <p:spPr bwMode="auto">
          <a:xfrm flipH="1">
            <a:off x="2116138" y="636588"/>
            <a:ext cx="58737" cy="2016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57" name="AutoShape 85"/>
          <p:cNvCxnSpPr>
            <a:cxnSpLocks noChangeShapeType="1"/>
            <a:stCxn id="3144" idx="2"/>
            <a:endCxn id="3108" idx="0"/>
          </p:cNvCxnSpPr>
          <p:nvPr/>
        </p:nvCxnSpPr>
        <p:spPr bwMode="auto">
          <a:xfrm flipH="1">
            <a:off x="2933700" y="625475"/>
            <a:ext cx="19050" cy="212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58" name="AutoShape 86"/>
          <p:cNvCxnSpPr>
            <a:cxnSpLocks noChangeShapeType="1"/>
            <a:stCxn id="3145" idx="2"/>
            <a:endCxn id="3109" idx="0"/>
          </p:cNvCxnSpPr>
          <p:nvPr/>
        </p:nvCxnSpPr>
        <p:spPr bwMode="auto">
          <a:xfrm>
            <a:off x="4171950" y="625475"/>
            <a:ext cx="57150" cy="212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59" name="AutoShape 87"/>
          <p:cNvCxnSpPr>
            <a:cxnSpLocks noChangeShapeType="1"/>
            <a:stCxn id="3147" idx="2"/>
            <a:endCxn id="3124" idx="0"/>
          </p:cNvCxnSpPr>
          <p:nvPr/>
        </p:nvCxnSpPr>
        <p:spPr bwMode="auto">
          <a:xfrm>
            <a:off x="5086350" y="625475"/>
            <a:ext cx="34925" cy="212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60" name="AutoShape 88"/>
          <p:cNvCxnSpPr>
            <a:cxnSpLocks noChangeShapeType="1"/>
            <a:stCxn id="3148" idx="2"/>
            <a:endCxn id="3125" idx="0"/>
          </p:cNvCxnSpPr>
          <p:nvPr/>
        </p:nvCxnSpPr>
        <p:spPr bwMode="auto">
          <a:xfrm>
            <a:off x="6915150" y="625475"/>
            <a:ext cx="60325" cy="212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61" name="AutoShape 89"/>
          <p:cNvCxnSpPr>
            <a:cxnSpLocks noChangeShapeType="1"/>
            <a:stCxn id="3149" idx="2"/>
            <a:endCxn id="3126" idx="0"/>
          </p:cNvCxnSpPr>
          <p:nvPr/>
        </p:nvCxnSpPr>
        <p:spPr bwMode="auto">
          <a:xfrm flipH="1">
            <a:off x="7874000" y="625475"/>
            <a:ext cx="1588" cy="212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62" name="AutoShape 90"/>
          <p:cNvCxnSpPr>
            <a:cxnSpLocks noChangeShapeType="1"/>
            <a:stCxn id="3150" idx="0"/>
          </p:cNvCxnSpPr>
          <p:nvPr/>
        </p:nvCxnSpPr>
        <p:spPr bwMode="auto">
          <a:xfrm flipV="1">
            <a:off x="1687513" y="5867400"/>
            <a:ext cx="65087" cy="3159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63" name="AutoShape 91"/>
          <p:cNvCxnSpPr>
            <a:cxnSpLocks noChangeShapeType="1"/>
            <a:stCxn id="3151" idx="0"/>
            <a:endCxn id="3128" idx="2"/>
          </p:cNvCxnSpPr>
          <p:nvPr/>
        </p:nvCxnSpPr>
        <p:spPr bwMode="auto">
          <a:xfrm flipH="1" flipV="1">
            <a:off x="2641600" y="5791200"/>
            <a:ext cx="112713" cy="3921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64" name="AutoShape 92"/>
          <p:cNvCxnSpPr>
            <a:cxnSpLocks noChangeShapeType="1"/>
            <a:stCxn id="3152" idx="0"/>
          </p:cNvCxnSpPr>
          <p:nvPr/>
        </p:nvCxnSpPr>
        <p:spPr bwMode="auto">
          <a:xfrm flipH="1" flipV="1">
            <a:off x="4343400" y="5943600"/>
            <a:ext cx="103188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66" name="AutoShape 94"/>
          <p:cNvCxnSpPr>
            <a:cxnSpLocks noChangeShapeType="1"/>
            <a:stCxn id="3153" idx="0"/>
          </p:cNvCxnSpPr>
          <p:nvPr/>
        </p:nvCxnSpPr>
        <p:spPr bwMode="auto">
          <a:xfrm flipH="1" flipV="1">
            <a:off x="5257800" y="5943600"/>
            <a:ext cx="26988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67" name="Text Box 95"/>
          <p:cNvSpPr txBox="1">
            <a:spLocks noChangeArrowheads="1"/>
          </p:cNvSpPr>
          <p:nvPr/>
        </p:nvSpPr>
        <p:spPr bwMode="auto">
          <a:xfrm>
            <a:off x="3260725" y="1889125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c1</a:t>
            </a:r>
          </a:p>
        </p:txBody>
      </p:sp>
      <p:sp>
        <p:nvSpPr>
          <p:cNvPr id="3168" name="Text Box 96"/>
          <p:cNvSpPr txBox="1">
            <a:spLocks noChangeArrowheads="1"/>
          </p:cNvSpPr>
          <p:nvPr/>
        </p:nvSpPr>
        <p:spPr bwMode="auto">
          <a:xfrm>
            <a:off x="3657600" y="2438400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c2</a:t>
            </a:r>
          </a:p>
        </p:txBody>
      </p:sp>
      <p:sp>
        <p:nvSpPr>
          <p:cNvPr id="3169" name="Text Box 97"/>
          <p:cNvSpPr txBox="1">
            <a:spLocks noChangeArrowheads="1"/>
          </p:cNvSpPr>
          <p:nvPr/>
        </p:nvSpPr>
        <p:spPr bwMode="auto">
          <a:xfrm>
            <a:off x="3200400" y="3886200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c3</a:t>
            </a:r>
          </a:p>
        </p:txBody>
      </p:sp>
      <p:sp>
        <p:nvSpPr>
          <p:cNvPr id="3170" name="Text Box 98"/>
          <p:cNvSpPr txBox="1">
            <a:spLocks noChangeArrowheads="1"/>
          </p:cNvSpPr>
          <p:nvPr/>
        </p:nvSpPr>
        <p:spPr bwMode="auto">
          <a:xfrm>
            <a:off x="5927725" y="2117725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c4</a:t>
            </a:r>
          </a:p>
        </p:txBody>
      </p:sp>
      <p:sp>
        <p:nvSpPr>
          <p:cNvPr id="3171" name="Text Box 99"/>
          <p:cNvSpPr txBox="1">
            <a:spLocks noChangeArrowheads="1"/>
          </p:cNvSpPr>
          <p:nvPr/>
        </p:nvSpPr>
        <p:spPr bwMode="auto">
          <a:xfrm>
            <a:off x="6080124" y="3733800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c5</a:t>
            </a:r>
          </a:p>
        </p:txBody>
      </p:sp>
      <p:sp>
        <p:nvSpPr>
          <p:cNvPr id="3172" name="Text Box 100"/>
          <p:cNvSpPr txBox="1">
            <a:spLocks noChangeArrowheads="1"/>
          </p:cNvSpPr>
          <p:nvPr/>
        </p:nvSpPr>
        <p:spPr bwMode="auto">
          <a:xfrm>
            <a:off x="1279525" y="1584325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c6</a:t>
            </a:r>
          </a:p>
        </p:txBody>
      </p:sp>
      <p:sp>
        <p:nvSpPr>
          <p:cNvPr id="3173" name="Text Box 101"/>
          <p:cNvSpPr txBox="1">
            <a:spLocks noChangeArrowheads="1"/>
          </p:cNvSpPr>
          <p:nvPr/>
        </p:nvSpPr>
        <p:spPr bwMode="auto">
          <a:xfrm>
            <a:off x="2133600" y="1447800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c7</a:t>
            </a:r>
          </a:p>
        </p:txBody>
      </p:sp>
      <p:sp>
        <p:nvSpPr>
          <p:cNvPr id="3174" name="Text Box 102"/>
          <p:cNvSpPr txBox="1">
            <a:spLocks noChangeArrowheads="1"/>
          </p:cNvSpPr>
          <p:nvPr/>
        </p:nvSpPr>
        <p:spPr bwMode="auto">
          <a:xfrm>
            <a:off x="1431925" y="4632325"/>
            <a:ext cx="39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c8</a:t>
            </a:r>
          </a:p>
        </p:txBody>
      </p:sp>
      <p:sp>
        <p:nvSpPr>
          <p:cNvPr id="3180" name="Text Box 108"/>
          <p:cNvSpPr txBox="1">
            <a:spLocks noChangeArrowheads="1"/>
          </p:cNvSpPr>
          <p:nvPr/>
        </p:nvSpPr>
        <p:spPr bwMode="auto">
          <a:xfrm>
            <a:off x="1066800" y="2971800"/>
            <a:ext cx="522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v19</a:t>
            </a:r>
            <a:endParaRPr lang="en-US" dirty="0"/>
          </a:p>
        </p:txBody>
      </p:sp>
      <p:sp>
        <p:nvSpPr>
          <p:cNvPr id="3181" name="Text Box 109"/>
          <p:cNvSpPr txBox="1">
            <a:spLocks noChangeArrowheads="1"/>
          </p:cNvSpPr>
          <p:nvPr/>
        </p:nvSpPr>
        <p:spPr bwMode="auto">
          <a:xfrm>
            <a:off x="6003925" y="3108325"/>
            <a:ext cx="522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v16</a:t>
            </a:r>
            <a:endParaRPr lang="en-US" dirty="0"/>
          </a:p>
        </p:txBody>
      </p:sp>
      <p:sp>
        <p:nvSpPr>
          <p:cNvPr id="90" name="Rectangle 44"/>
          <p:cNvSpPr>
            <a:spLocks noChangeArrowheads="1"/>
          </p:cNvSpPr>
          <p:nvPr/>
        </p:nvSpPr>
        <p:spPr bwMode="auto">
          <a:xfrm>
            <a:off x="6613525" y="4876800"/>
            <a:ext cx="533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1" name="Text Box 58"/>
          <p:cNvSpPr txBox="1">
            <a:spLocks noChangeArrowheads="1"/>
          </p:cNvSpPr>
          <p:nvPr/>
        </p:nvSpPr>
        <p:spPr bwMode="auto">
          <a:xfrm>
            <a:off x="6689725" y="4872335"/>
            <a:ext cx="4026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Q</a:t>
            </a:r>
          </a:p>
        </p:txBody>
      </p:sp>
      <p:sp>
        <p:nvSpPr>
          <p:cNvPr id="92" name="Text Box 81"/>
          <p:cNvSpPr txBox="1">
            <a:spLocks noChangeArrowheads="1"/>
          </p:cNvSpPr>
          <p:nvPr/>
        </p:nvSpPr>
        <p:spPr bwMode="auto">
          <a:xfrm>
            <a:off x="6613525" y="5715000"/>
            <a:ext cx="4856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 smtClean="0"/>
              <a:t>e</a:t>
            </a:r>
            <a:r>
              <a:rPr lang="en-US" sz="2000" baseline="-25000" dirty="0" smtClean="0"/>
              <a:t>15</a:t>
            </a:r>
            <a:endParaRPr lang="en-US" sz="2000" dirty="0"/>
          </a:p>
        </p:txBody>
      </p:sp>
      <p:cxnSp>
        <p:nvCxnSpPr>
          <p:cNvPr id="93" name="AutoShape 94"/>
          <p:cNvCxnSpPr>
            <a:cxnSpLocks noChangeShapeType="1"/>
            <a:stCxn id="92" idx="0"/>
          </p:cNvCxnSpPr>
          <p:nvPr/>
        </p:nvCxnSpPr>
        <p:spPr bwMode="auto">
          <a:xfrm rot="16200000" flipV="1">
            <a:off x="6734927" y="5593599"/>
            <a:ext cx="228599" cy="1420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5" name="Straight Arrow Connector 94"/>
          <p:cNvCxnSpPr/>
          <p:nvPr/>
        </p:nvCxnSpPr>
        <p:spPr>
          <a:xfrm>
            <a:off x="5257800" y="4511675"/>
            <a:ext cx="1355725" cy="631825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3078" idx="4"/>
            <a:endCxn id="91" idx="0"/>
          </p:cNvCxnSpPr>
          <p:nvPr/>
        </p:nvCxnSpPr>
        <p:spPr>
          <a:xfrm rot="5400000">
            <a:off x="6457664" y="4014798"/>
            <a:ext cx="1290935" cy="424138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 Box 99"/>
          <p:cNvSpPr txBox="1">
            <a:spLocks noChangeArrowheads="1"/>
          </p:cNvSpPr>
          <p:nvPr/>
        </p:nvSpPr>
        <p:spPr bwMode="auto">
          <a:xfrm>
            <a:off x="5880893" y="4540250"/>
            <a:ext cx="3992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c9</a:t>
            </a:r>
            <a:endParaRPr lang="en-US" dirty="0"/>
          </a:p>
        </p:txBody>
      </p:sp>
      <p:sp>
        <p:nvSpPr>
          <p:cNvPr id="99" name="Text Box 99"/>
          <p:cNvSpPr txBox="1">
            <a:spLocks noChangeArrowheads="1"/>
          </p:cNvSpPr>
          <p:nvPr/>
        </p:nvSpPr>
        <p:spPr bwMode="auto">
          <a:xfrm>
            <a:off x="6715516" y="4006334"/>
            <a:ext cx="5162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c10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717148" y="2057399"/>
            <a:ext cx="762002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6305549" y="2057400"/>
            <a:ext cx="1372829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2875991" y="2052935"/>
            <a:ext cx="1127683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4681672" y="2057400"/>
            <a:ext cx="1353112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875992" y="2052935"/>
            <a:ext cx="1127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 smtClean="0"/>
              <a:t>infmort</a:t>
            </a:r>
            <a:endParaRPr lang="en-US" sz="2400" dirty="0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4757872" y="2057400"/>
            <a:ext cx="1276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 smtClean="0"/>
              <a:t>gnp1000</a:t>
            </a:r>
            <a:endParaRPr lang="en-US" sz="2400" dirty="0"/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6381750" y="2057400"/>
            <a:ext cx="12875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 smtClean="0"/>
              <a:t>birthrate</a:t>
            </a:r>
            <a:endParaRPr lang="en-US" sz="2400" dirty="0"/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1827497" y="1115457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/>
              <a:t>e</a:t>
            </a:r>
            <a:r>
              <a:rPr lang="en-US" baseline="-25000" dirty="0"/>
              <a:t>1</a:t>
            </a:r>
            <a:endParaRPr lang="en-US" sz="2400" dirty="0"/>
          </a:p>
        </p:txBody>
      </p:sp>
      <p:sp>
        <p:nvSpPr>
          <p:cNvPr id="14372" name="Rectangle 36"/>
          <p:cNvSpPr>
            <a:spLocks noChangeArrowheads="1"/>
          </p:cNvSpPr>
          <p:nvPr/>
        </p:nvSpPr>
        <p:spPr bwMode="auto">
          <a:xfrm>
            <a:off x="3231077" y="1138533"/>
            <a:ext cx="41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e</a:t>
            </a:r>
            <a:r>
              <a:rPr lang="en-US" baseline="-25000" dirty="0"/>
              <a:t>2</a:t>
            </a:r>
            <a:endParaRPr lang="en-US" sz="1800" dirty="0"/>
          </a:p>
        </p:txBody>
      </p:sp>
      <p:sp>
        <p:nvSpPr>
          <p:cNvPr id="14374" name="Rectangle 38"/>
          <p:cNvSpPr>
            <a:spLocks noChangeArrowheads="1"/>
          </p:cNvSpPr>
          <p:nvPr/>
        </p:nvSpPr>
        <p:spPr bwMode="auto">
          <a:xfrm>
            <a:off x="5196198" y="1138533"/>
            <a:ext cx="3775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e</a:t>
            </a:r>
            <a:r>
              <a:rPr lang="en-US" baseline="-25000" dirty="0"/>
              <a:t>3</a:t>
            </a:r>
            <a:endParaRPr lang="en-US" sz="1800" dirty="0"/>
          </a:p>
        </p:txBody>
      </p:sp>
      <p:sp>
        <p:nvSpPr>
          <p:cNvPr id="14375" name="Rectangle 39"/>
          <p:cNvSpPr>
            <a:spLocks noChangeArrowheads="1"/>
          </p:cNvSpPr>
          <p:nvPr/>
        </p:nvSpPr>
        <p:spPr bwMode="auto">
          <a:xfrm>
            <a:off x="6835466" y="1166076"/>
            <a:ext cx="3775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e</a:t>
            </a:r>
            <a:r>
              <a:rPr lang="en-US" baseline="-25000" dirty="0"/>
              <a:t>4</a:t>
            </a:r>
            <a:endParaRPr lang="en-US" sz="1800" dirty="0"/>
          </a:p>
        </p:txBody>
      </p:sp>
      <p:cxnSp>
        <p:nvCxnSpPr>
          <p:cNvPr id="14378" name="AutoShape 42"/>
          <p:cNvCxnSpPr>
            <a:cxnSpLocks noChangeShapeType="1"/>
            <a:stCxn id="14372" idx="2"/>
            <a:endCxn id="14348" idx="0"/>
          </p:cNvCxnSpPr>
          <p:nvPr/>
        </p:nvCxnSpPr>
        <p:spPr bwMode="auto">
          <a:xfrm rot="5400000">
            <a:off x="3181071" y="1794171"/>
            <a:ext cx="51752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82" name="AutoShape 46"/>
          <p:cNvCxnSpPr>
            <a:cxnSpLocks noChangeShapeType="1"/>
            <a:stCxn id="14374" idx="2"/>
            <a:endCxn id="14350" idx="0"/>
          </p:cNvCxnSpPr>
          <p:nvPr/>
        </p:nvCxnSpPr>
        <p:spPr bwMode="auto">
          <a:xfrm rot="16200000" flipH="1">
            <a:off x="5115875" y="1776946"/>
            <a:ext cx="549535" cy="1137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6" name="TextBox 35"/>
          <p:cNvSpPr txBox="1"/>
          <p:nvPr/>
        </p:nvSpPr>
        <p:spPr>
          <a:xfrm>
            <a:off x="1793348" y="2057399"/>
            <a:ext cx="69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lifex</a:t>
            </a:r>
            <a:endParaRPr lang="en-US" sz="2400" dirty="0"/>
          </a:p>
        </p:txBody>
      </p:sp>
      <p:cxnSp>
        <p:nvCxnSpPr>
          <p:cNvPr id="38" name="AutoShape 42"/>
          <p:cNvCxnSpPr>
            <a:cxnSpLocks noChangeShapeType="1"/>
          </p:cNvCxnSpPr>
          <p:nvPr/>
        </p:nvCxnSpPr>
        <p:spPr bwMode="auto">
          <a:xfrm rot="5400000">
            <a:off x="1784202" y="1770302"/>
            <a:ext cx="51752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" name="AutoShape 46"/>
          <p:cNvCxnSpPr>
            <a:cxnSpLocks noChangeShapeType="1"/>
          </p:cNvCxnSpPr>
          <p:nvPr/>
        </p:nvCxnSpPr>
        <p:spPr bwMode="auto">
          <a:xfrm rot="16200000" flipH="1">
            <a:off x="6707413" y="1772482"/>
            <a:ext cx="549535" cy="1137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2" name="TextBox 41"/>
          <p:cNvSpPr txBox="1"/>
          <p:nvPr/>
        </p:nvSpPr>
        <p:spPr>
          <a:xfrm>
            <a:off x="2042171" y="3626126"/>
            <a:ext cx="1012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Health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5573713" y="3626125"/>
            <a:ext cx="10831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</a:t>
            </a:r>
            <a:r>
              <a:rPr lang="en-US" sz="2400" dirty="0" smtClean="0"/>
              <a:t>ealth</a:t>
            </a:r>
            <a:endParaRPr lang="en-US" sz="2400" dirty="0"/>
          </a:p>
        </p:txBody>
      </p:sp>
      <p:sp>
        <p:nvSpPr>
          <p:cNvPr id="44" name="Oval 43"/>
          <p:cNvSpPr/>
          <p:nvPr/>
        </p:nvSpPr>
        <p:spPr>
          <a:xfrm>
            <a:off x="1827497" y="3626126"/>
            <a:ext cx="1613132" cy="59856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Oval 45"/>
          <p:cNvSpPr/>
          <p:nvPr/>
        </p:nvSpPr>
        <p:spPr>
          <a:xfrm>
            <a:off x="5363362" y="3626125"/>
            <a:ext cx="1613132" cy="59856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Arrow Connector 47"/>
          <p:cNvCxnSpPr>
            <a:stCxn id="44" idx="1"/>
          </p:cNvCxnSpPr>
          <p:nvPr/>
        </p:nvCxnSpPr>
        <p:spPr>
          <a:xfrm rot="16200000" flipV="1">
            <a:off x="1456389" y="3106437"/>
            <a:ext cx="1194719" cy="199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4" idx="7"/>
          </p:cNvCxnSpPr>
          <p:nvPr/>
        </p:nvCxnSpPr>
        <p:spPr>
          <a:xfrm rot="5400000" flipH="1" flipV="1">
            <a:off x="2724356" y="2999101"/>
            <a:ext cx="1194719" cy="2346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6" idx="1"/>
          </p:cNvCxnSpPr>
          <p:nvPr/>
        </p:nvCxnSpPr>
        <p:spPr>
          <a:xfrm rot="16200000" flipV="1">
            <a:off x="4900607" y="3014789"/>
            <a:ext cx="1194717" cy="2032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6" idx="7"/>
          </p:cNvCxnSpPr>
          <p:nvPr/>
        </p:nvCxnSpPr>
        <p:spPr>
          <a:xfrm rot="5400000" flipH="1" flipV="1">
            <a:off x="6261017" y="2998306"/>
            <a:ext cx="1194717" cy="2362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Curved Connector 104"/>
          <p:cNvCxnSpPr/>
          <p:nvPr/>
        </p:nvCxnSpPr>
        <p:spPr>
          <a:xfrm rot="5400000" flipV="1">
            <a:off x="4336056" y="2953019"/>
            <a:ext cx="1588" cy="2921715"/>
          </a:xfrm>
          <a:prstGeom prst="curvedConnector3">
            <a:avLst>
              <a:gd name="adj1" fmla="val 49330793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3725" y="99695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 </a:t>
            </a:r>
          </a:p>
        </p:txBody>
      </p:sp>
      <p:sp>
        <p:nvSpPr>
          <p:cNvPr id="37892" name="Oval 4"/>
          <p:cNvSpPr>
            <a:spLocks noChangeAspect="1" noChangeArrowheads="1"/>
          </p:cNvSpPr>
          <p:nvPr/>
        </p:nvSpPr>
        <p:spPr bwMode="auto">
          <a:xfrm>
            <a:off x="1508125" y="3511550"/>
            <a:ext cx="639763" cy="639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893" name="Oval 5"/>
          <p:cNvSpPr>
            <a:spLocks noChangeAspect="1" noChangeArrowheads="1"/>
          </p:cNvSpPr>
          <p:nvPr/>
        </p:nvSpPr>
        <p:spPr bwMode="auto">
          <a:xfrm>
            <a:off x="1508125" y="2063750"/>
            <a:ext cx="639763" cy="639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01" name="Rectangle 13"/>
          <p:cNvSpPr>
            <a:spLocks noChangeAspect="1" noChangeArrowheads="1"/>
          </p:cNvSpPr>
          <p:nvPr/>
        </p:nvSpPr>
        <p:spPr bwMode="auto">
          <a:xfrm>
            <a:off x="1203325" y="465455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02" name="Rectangle 14"/>
          <p:cNvSpPr>
            <a:spLocks noChangeAspect="1" noChangeArrowheads="1"/>
          </p:cNvSpPr>
          <p:nvPr/>
        </p:nvSpPr>
        <p:spPr bwMode="auto">
          <a:xfrm>
            <a:off x="1965325" y="465455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07" name="Rectangle 19"/>
          <p:cNvSpPr>
            <a:spLocks noChangeAspect="1" noChangeArrowheads="1"/>
          </p:cNvSpPr>
          <p:nvPr/>
        </p:nvSpPr>
        <p:spPr bwMode="auto">
          <a:xfrm>
            <a:off x="1965325" y="107315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08" name="Rectangle 20"/>
          <p:cNvSpPr>
            <a:spLocks noChangeAspect="1" noChangeArrowheads="1"/>
          </p:cNvSpPr>
          <p:nvPr/>
        </p:nvSpPr>
        <p:spPr bwMode="auto">
          <a:xfrm>
            <a:off x="1203325" y="107315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37909" name="AutoShape 21"/>
          <p:cNvCxnSpPr>
            <a:cxnSpLocks noChangeShapeType="1"/>
            <a:stCxn id="37892" idx="0"/>
            <a:endCxn id="37893" idx="4"/>
          </p:cNvCxnSpPr>
          <p:nvPr/>
        </p:nvCxnSpPr>
        <p:spPr bwMode="auto">
          <a:xfrm flipV="1">
            <a:off x="1828800" y="2703512"/>
            <a:ext cx="0" cy="808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10" name="AutoShape 22"/>
          <p:cNvCxnSpPr>
            <a:cxnSpLocks noChangeShapeType="1"/>
            <a:stCxn id="37893" idx="1"/>
            <a:endCxn id="37908" idx="2"/>
          </p:cNvCxnSpPr>
          <p:nvPr/>
        </p:nvCxnSpPr>
        <p:spPr bwMode="auto">
          <a:xfrm flipH="1" flipV="1">
            <a:off x="1431925" y="1530350"/>
            <a:ext cx="169863" cy="6270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11" name="AutoShape 23"/>
          <p:cNvCxnSpPr>
            <a:cxnSpLocks noChangeShapeType="1"/>
            <a:stCxn id="37893" idx="7"/>
            <a:endCxn id="37907" idx="2"/>
          </p:cNvCxnSpPr>
          <p:nvPr/>
        </p:nvCxnSpPr>
        <p:spPr bwMode="auto">
          <a:xfrm flipV="1">
            <a:off x="2054225" y="1530350"/>
            <a:ext cx="139700" cy="6270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12" name="AutoShape 24"/>
          <p:cNvCxnSpPr>
            <a:cxnSpLocks noChangeShapeType="1"/>
            <a:stCxn id="37892" idx="3"/>
            <a:endCxn id="37901" idx="0"/>
          </p:cNvCxnSpPr>
          <p:nvPr/>
        </p:nvCxnSpPr>
        <p:spPr bwMode="auto">
          <a:xfrm flipH="1">
            <a:off x="1431925" y="4057650"/>
            <a:ext cx="169863" cy="596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13" name="AutoShape 25"/>
          <p:cNvCxnSpPr>
            <a:cxnSpLocks noChangeShapeType="1"/>
            <a:stCxn id="37892" idx="5"/>
            <a:endCxn id="37902" idx="0"/>
          </p:cNvCxnSpPr>
          <p:nvPr/>
        </p:nvCxnSpPr>
        <p:spPr bwMode="auto">
          <a:xfrm>
            <a:off x="2054225" y="4057650"/>
            <a:ext cx="139700" cy="596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914" name="Oval 26"/>
          <p:cNvSpPr>
            <a:spLocks noChangeAspect="1" noChangeArrowheads="1"/>
          </p:cNvSpPr>
          <p:nvPr/>
        </p:nvSpPr>
        <p:spPr bwMode="auto">
          <a:xfrm>
            <a:off x="3336925" y="3511550"/>
            <a:ext cx="639763" cy="639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15" name="Oval 27"/>
          <p:cNvSpPr>
            <a:spLocks noChangeAspect="1" noChangeArrowheads="1"/>
          </p:cNvSpPr>
          <p:nvPr/>
        </p:nvSpPr>
        <p:spPr bwMode="auto">
          <a:xfrm>
            <a:off x="3336925" y="2063750"/>
            <a:ext cx="639763" cy="639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16" name="Rectangle 28"/>
          <p:cNvSpPr>
            <a:spLocks noChangeAspect="1" noChangeArrowheads="1"/>
          </p:cNvSpPr>
          <p:nvPr/>
        </p:nvSpPr>
        <p:spPr bwMode="auto">
          <a:xfrm>
            <a:off x="3032125" y="473075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17" name="Rectangle 29"/>
          <p:cNvSpPr>
            <a:spLocks noChangeAspect="1" noChangeArrowheads="1"/>
          </p:cNvSpPr>
          <p:nvPr/>
        </p:nvSpPr>
        <p:spPr bwMode="auto">
          <a:xfrm>
            <a:off x="3794125" y="473075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18" name="Rectangle 30"/>
          <p:cNvSpPr>
            <a:spLocks noChangeAspect="1" noChangeArrowheads="1"/>
          </p:cNvSpPr>
          <p:nvPr/>
        </p:nvSpPr>
        <p:spPr bwMode="auto">
          <a:xfrm>
            <a:off x="3794125" y="114935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19" name="Rectangle 31"/>
          <p:cNvSpPr>
            <a:spLocks noChangeAspect="1" noChangeArrowheads="1"/>
          </p:cNvSpPr>
          <p:nvPr/>
        </p:nvSpPr>
        <p:spPr bwMode="auto">
          <a:xfrm>
            <a:off x="3032125" y="114935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37920" name="AutoShape 32"/>
          <p:cNvCxnSpPr>
            <a:cxnSpLocks noChangeShapeType="1"/>
            <a:stCxn id="37914" idx="0"/>
            <a:endCxn id="37915" idx="4"/>
          </p:cNvCxnSpPr>
          <p:nvPr/>
        </p:nvCxnSpPr>
        <p:spPr bwMode="auto">
          <a:xfrm flipV="1">
            <a:off x="3657600" y="2703512"/>
            <a:ext cx="0" cy="808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21" name="AutoShape 33"/>
          <p:cNvCxnSpPr>
            <a:cxnSpLocks noChangeShapeType="1"/>
            <a:stCxn id="37915" idx="1"/>
            <a:endCxn id="37919" idx="2"/>
          </p:cNvCxnSpPr>
          <p:nvPr/>
        </p:nvCxnSpPr>
        <p:spPr bwMode="auto">
          <a:xfrm flipH="1" flipV="1">
            <a:off x="3260725" y="1606550"/>
            <a:ext cx="169863" cy="5508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22" name="AutoShape 34"/>
          <p:cNvCxnSpPr>
            <a:cxnSpLocks noChangeShapeType="1"/>
            <a:stCxn id="37915" idx="7"/>
            <a:endCxn id="37918" idx="2"/>
          </p:cNvCxnSpPr>
          <p:nvPr/>
        </p:nvCxnSpPr>
        <p:spPr bwMode="auto">
          <a:xfrm flipV="1">
            <a:off x="3883025" y="1606550"/>
            <a:ext cx="139700" cy="5508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23" name="AutoShape 35"/>
          <p:cNvCxnSpPr>
            <a:cxnSpLocks noChangeShapeType="1"/>
            <a:stCxn id="37914" idx="3"/>
            <a:endCxn id="37916" idx="0"/>
          </p:cNvCxnSpPr>
          <p:nvPr/>
        </p:nvCxnSpPr>
        <p:spPr bwMode="auto">
          <a:xfrm flipH="1">
            <a:off x="3260725" y="4057650"/>
            <a:ext cx="169863" cy="673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24" name="AutoShape 36"/>
          <p:cNvCxnSpPr>
            <a:cxnSpLocks noChangeShapeType="1"/>
            <a:stCxn id="37914" idx="5"/>
            <a:endCxn id="37917" idx="0"/>
          </p:cNvCxnSpPr>
          <p:nvPr/>
        </p:nvCxnSpPr>
        <p:spPr bwMode="auto">
          <a:xfrm>
            <a:off x="3883025" y="4057650"/>
            <a:ext cx="139700" cy="673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925" name="Oval 37"/>
          <p:cNvSpPr>
            <a:spLocks noChangeAspect="1" noChangeArrowheads="1"/>
          </p:cNvSpPr>
          <p:nvPr/>
        </p:nvSpPr>
        <p:spPr bwMode="auto">
          <a:xfrm>
            <a:off x="5165725" y="3511550"/>
            <a:ext cx="639763" cy="639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26" name="Oval 38"/>
          <p:cNvSpPr>
            <a:spLocks noChangeAspect="1" noChangeArrowheads="1"/>
          </p:cNvSpPr>
          <p:nvPr/>
        </p:nvSpPr>
        <p:spPr bwMode="auto">
          <a:xfrm>
            <a:off x="5165725" y="2063750"/>
            <a:ext cx="639763" cy="639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27" name="Rectangle 39"/>
          <p:cNvSpPr>
            <a:spLocks noChangeAspect="1" noChangeArrowheads="1"/>
          </p:cNvSpPr>
          <p:nvPr/>
        </p:nvSpPr>
        <p:spPr bwMode="auto">
          <a:xfrm>
            <a:off x="4848225" y="473075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28" name="Rectangle 40"/>
          <p:cNvSpPr>
            <a:spLocks noChangeAspect="1" noChangeArrowheads="1"/>
          </p:cNvSpPr>
          <p:nvPr/>
        </p:nvSpPr>
        <p:spPr bwMode="auto">
          <a:xfrm>
            <a:off x="5610225" y="473075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29" name="Rectangle 41"/>
          <p:cNvSpPr>
            <a:spLocks noChangeAspect="1" noChangeArrowheads="1"/>
          </p:cNvSpPr>
          <p:nvPr/>
        </p:nvSpPr>
        <p:spPr bwMode="auto">
          <a:xfrm>
            <a:off x="5610225" y="114935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30" name="Rectangle 42"/>
          <p:cNvSpPr>
            <a:spLocks noChangeAspect="1" noChangeArrowheads="1"/>
          </p:cNvSpPr>
          <p:nvPr/>
        </p:nvSpPr>
        <p:spPr bwMode="auto">
          <a:xfrm>
            <a:off x="4848225" y="114935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37931" name="AutoShape 43"/>
          <p:cNvCxnSpPr>
            <a:cxnSpLocks noChangeShapeType="1"/>
            <a:stCxn id="37925" idx="0"/>
            <a:endCxn id="37926" idx="4"/>
          </p:cNvCxnSpPr>
          <p:nvPr/>
        </p:nvCxnSpPr>
        <p:spPr bwMode="auto">
          <a:xfrm flipV="1">
            <a:off x="5486400" y="2703512"/>
            <a:ext cx="0" cy="808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32" name="AutoShape 44"/>
          <p:cNvCxnSpPr>
            <a:cxnSpLocks noChangeShapeType="1"/>
            <a:stCxn id="37926" idx="1"/>
            <a:endCxn id="37930" idx="2"/>
          </p:cNvCxnSpPr>
          <p:nvPr/>
        </p:nvCxnSpPr>
        <p:spPr bwMode="auto">
          <a:xfrm flipH="1" flipV="1">
            <a:off x="5076825" y="1606550"/>
            <a:ext cx="182563" cy="5508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33" name="AutoShape 45"/>
          <p:cNvCxnSpPr>
            <a:cxnSpLocks noChangeShapeType="1"/>
            <a:stCxn id="37926" idx="7"/>
            <a:endCxn id="37929" idx="2"/>
          </p:cNvCxnSpPr>
          <p:nvPr/>
        </p:nvCxnSpPr>
        <p:spPr bwMode="auto">
          <a:xfrm flipV="1">
            <a:off x="5711825" y="1606550"/>
            <a:ext cx="127000" cy="5508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34" name="AutoShape 46"/>
          <p:cNvCxnSpPr>
            <a:cxnSpLocks noChangeShapeType="1"/>
            <a:stCxn id="37925" idx="3"/>
            <a:endCxn id="37927" idx="0"/>
          </p:cNvCxnSpPr>
          <p:nvPr/>
        </p:nvCxnSpPr>
        <p:spPr bwMode="auto">
          <a:xfrm flipH="1">
            <a:off x="5076825" y="4057650"/>
            <a:ext cx="182563" cy="673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35" name="AutoShape 47"/>
          <p:cNvCxnSpPr>
            <a:cxnSpLocks noChangeShapeType="1"/>
            <a:stCxn id="37925" idx="5"/>
            <a:endCxn id="37928" idx="0"/>
          </p:cNvCxnSpPr>
          <p:nvPr/>
        </p:nvCxnSpPr>
        <p:spPr bwMode="auto">
          <a:xfrm>
            <a:off x="5711825" y="4057650"/>
            <a:ext cx="127000" cy="673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936" name="Oval 48"/>
          <p:cNvSpPr>
            <a:spLocks noChangeAspect="1" noChangeArrowheads="1"/>
          </p:cNvSpPr>
          <p:nvPr/>
        </p:nvSpPr>
        <p:spPr bwMode="auto">
          <a:xfrm>
            <a:off x="6918325" y="3511550"/>
            <a:ext cx="639763" cy="639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37" name="Oval 49"/>
          <p:cNvSpPr>
            <a:spLocks noChangeAspect="1" noChangeArrowheads="1"/>
          </p:cNvSpPr>
          <p:nvPr/>
        </p:nvSpPr>
        <p:spPr bwMode="auto">
          <a:xfrm>
            <a:off x="6918325" y="2063750"/>
            <a:ext cx="639763" cy="639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38" name="Rectangle 50"/>
          <p:cNvSpPr>
            <a:spLocks noChangeAspect="1" noChangeArrowheads="1"/>
          </p:cNvSpPr>
          <p:nvPr/>
        </p:nvSpPr>
        <p:spPr bwMode="auto">
          <a:xfrm>
            <a:off x="6597650" y="4700587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39" name="Rectangle 51"/>
          <p:cNvSpPr>
            <a:spLocks noChangeAspect="1" noChangeArrowheads="1"/>
          </p:cNvSpPr>
          <p:nvPr/>
        </p:nvSpPr>
        <p:spPr bwMode="auto">
          <a:xfrm>
            <a:off x="7359650" y="4700587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40" name="Rectangle 52"/>
          <p:cNvSpPr>
            <a:spLocks noChangeAspect="1" noChangeArrowheads="1"/>
          </p:cNvSpPr>
          <p:nvPr/>
        </p:nvSpPr>
        <p:spPr bwMode="auto">
          <a:xfrm>
            <a:off x="7359650" y="1119187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41" name="Rectangle 53"/>
          <p:cNvSpPr>
            <a:spLocks noChangeAspect="1" noChangeArrowheads="1"/>
          </p:cNvSpPr>
          <p:nvPr/>
        </p:nvSpPr>
        <p:spPr bwMode="auto">
          <a:xfrm>
            <a:off x="6597650" y="1119187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37942" name="AutoShape 54"/>
          <p:cNvCxnSpPr>
            <a:cxnSpLocks noChangeShapeType="1"/>
            <a:stCxn id="37936" idx="0"/>
            <a:endCxn id="37937" idx="4"/>
          </p:cNvCxnSpPr>
          <p:nvPr/>
        </p:nvCxnSpPr>
        <p:spPr bwMode="auto">
          <a:xfrm flipV="1">
            <a:off x="7239000" y="2703512"/>
            <a:ext cx="0" cy="808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43" name="AutoShape 55"/>
          <p:cNvCxnSpPr>
            <a:cxnSpLocks noChangeShapeType="1"/>
            <a:stCxn id="37937" idx="1"/>
            <a:endCxn id="37941" idx="2"/>
          </p:cNvCxnSpPr>
          <p:nvPr/>
        </p:nvCxnSpPr>
        <p:spPr bwMode="auto">
          <a:xfrm flipH="1" flipV="1">
            <a:off x="6826250" y="1576387"/>
            <a:ext cx="185738" cy="581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44" name="AutoShape 56"/>
          <p:cNvCxnSpPr>
            <a:cxnSpLocks noChangeShapeType="1"/>
            <a:stCxn id="37937" idx="7"/>
            <a:endCxn id="37940" idx="2"/>
          </p:cNvCxnSpPr>
          <p:nvPr/>
        </p:nvCxnSpPr>
        <p:spPr bwMode="auto">
          <a:xfrm flipV="1">
            <a:off x="7464425" y="1576387"/>
            <a:ext cx="123825" cy="581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45" name="AutoShape 57"/>
          <p:cNvCxnSpPr>
            <a:cxnSpLocks noChangeShapeType="1"/>
            <a:stCxn id="37936" idx="3"/>
            <a:endCxn id="37938" idx="0"/>
          </p:cNvCxnSpPr>
          <p:nvPr/>
        </p:nvCxnSpPr>
        <p:spPr bwMode="auto">
          <a:xfrm flipH="1">
            <a:off x="6826250" y="4057650"/>
            <a:ext cx="185738" cy="642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46" name="AutoShape 58"/>
          <p:cNvCxnSpPr>
            <a:cxnSpLocks noChangeShapeType="1"/>
            <a:stCxn id="37936" idx="5"/>
            <a:endCxn id="37939" idx="0"/>
          </p:cNvCxnSpPr>
          <p:nvPr/>
        </p:nvCxnSpPr>
        <p:spPr bwMode="auto">
          <a:xfrm>
            <a:off x="7464425" y="4057650"/>
            <a:ext cx="123825" cy="642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47" name="AutoShape 59"/>
          <p:cNvCxnSpPr>
            <a:cxnSpLocks noChangeShapeType="1"/>
            <a:stCxn id="37892" idx="6"/>
            <a:endCxn id="37914" idx="2"/>
          </p:cNvCxnSpPr>
          <p:nvPr/>
        </p:nvCxnSpPr>
        <p:spPr bwMode="auto">
          <a:xfrm>
            <a:off x="2147888" y="3832225"/>
            <a:ext cx="11890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48" name="AutoShape 60"/>
          <p:cNvCxnSpPr>
            <a:cxnSpLocks noChangeShapeType="1"/>
            <a:stCxn id="37893" idx="6"/>
            <a:endCxn id="37915" idx="2"/>
          </p:cNvCxnSpPr>
          <p:nvPr/>
        </p:nvCxnSpPr>
        <p:spPr bwMode="auto">
          <a:xfrm>
            <a:off x="2147888" y="2384425"/>
            <a:ext cx="11890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49" name="AutoShape 61"/>
          <p:cNvCxnSpPr>
            <a:cxnSpLocks noChangeShapeType="1"/>
            <a:stCxn id="37915" idx="6"/>
            <a:endCxn id="37926" idx="2"/>
          </p:cNvCxnSpPr>
          <p:nvPr/>
        </p:nvCxnSpPr>
        <p:spPr bwMode="auto">
          <a:xfrm>
            <a:off x="3976688" y="2384425"/>
            <a:ext cx="11890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50" name="AutoShape 62"/>
          <p:cNvCxnSpPr>
            <a:cxnSpLocks noChangeShapeType="1"/>
            <a:stCxn id="37914" idx="6"/>
            <a:endCxn id="37925" idx="2"/>
          </p:cNvCxnSpPr>
          <p:nvPr/>
        </p:nvCxnSpPr>
        <p:spPr bwMode="auto">
          <a:xfrm>
            <a:off x="3976688" y="3832225"/>
            <a:ext cx="11890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51" name="AutoShape 63"/>
          <p:cNvCxnSpPr>
            <a:cxnSpLocks noChangeShapeType="1"/>
            <a:stCxn id="37925" idx="6"/>
            <a:endCxn id="37936" idx="2"/>
          </p:cNvCxnSpPr>
          <p:nvPr/>
        </p:nvCxnSpPr>
        <p:spPr bwMode="auto">
          <a:xfrm>
            <a:off x="5805488" y="3832225"/>
            <a:ext cx="11128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52" name="AutoShape 64"/>
          <p:cNvCxnSpPr>
            <a:cxnSpLocks noChangeShapeType="1"/>
            <a:stCxn id="37926" idx="6"/>
            <a:endCxn id="37937" idx="2"/>
          </p:cNvCxnSpPr>
          <p:nvPr/>
        </p:nvCxnSpPr>
        <p:spPr bwMode="auto">
          <a:xfrm>
            <a:off x="5805488" y="2384425"/>
            <a:ext cx="11128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70" name="AutoShape 82"/>
          <p:cNvCxnSpPr>
            <a:cxnSpLocks noChangeShapeType="1"/>
            <a:stCxn id="37893" idx="5"/>
            <a:endCxn id="37914" idx="1"/>
          </p:cNvCxnSpPr>
          <p:nvPr/>
        </p:nvCxnSpPr>
        <p:spPr bwMode="auto">
          <a:xfrm>
            <a:off x="2054225" y="2609850"/>
            <a:ext cx="1376363" cy="9953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71" name="AutoShape 83"/>
          <p:cNvCxnSpPr>
            <a:cxnSpLocks noChangeShapeType="1"/>
            <a:stCxn id="37915" idx="5"/>
            <a:endCxn id="37925" idx="1"/>
          </p:cNvCxnSpPr>
          <p:nvPr/>
        </p:nvCxnSpPr>
        <p:spPr bwMode="auto">
          <a:xfrm>
            <a:off x="3883025" y="2609850"/>
            <a:ext cx="1376363" cy="9953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972" name="AutoShape 84"/>
          <p:cNvCxnSpPr>
            <a:cxnSpLocks noChangeShapeType="1"/>
            <a:stCxn id="37926" idx="5"/>
            <a:endCxn id="37936" idx="1"/>
          </p:cNvCxnSpPr>
          <p:nvPr/>
        </p:nvCxnSpPr>
        <p:spPr bwMode="auto">
          <a:xfrm>
            <a:off x="5711825" y="2609850"/>
            <a:ext cx="1300163" cy="9953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974" name="Line 86"/>
          <p:cNvSpPr>
            <a:spLocks noChangeShapeType="1"/>
          </p:cNvSpPr>
          <p:nvPr/>
        </p:nvSpPr>
        <p:spPr bwMode="auto">
          <a:xfrm>
            <a:off x="1371600" y="7223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75" name="Line 87"/>
          <p:cNvSpPr>
            <a:spLocks noChangeShapeType="1"/>
          </p:cNvSpPr>
          <p:nvPr/>
        </p:nvSpPr>
        <p:spPr bwMode="auto">
          <a:xfrm>
            <a:off x="7620000" y="7985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76" name="Line 88"/>
          <p:cNvSpPr>
            <a:spLocks noChangeShapeType="1"/>
          </p:cNvSpPr>
          <p:nvPr/>
        </p:nvSpPr>
        <p:spPr bwMode="auto">
          <a:xfrm>
            <a:off x="6781800" y="7985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77" name="Line 89"/>
          <p:cNvSpPr>
            <a:spLocks noChangeShapeType="1"/>
          </p:cNvSpPr>
          <p:nvPr/>
        </p:nvSpPr>
        <p:spPr bwMode="auto">
          <a:xfrm>
            <a:off x="5791200" y="7985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78" name="Line 90"/>
          <p:cNvSpPr>
            <a:spLocks noChangeShapeType="1"/>
          </p:cNvSpPr>
          <p:nvPr/>
        </p:nvSpPr>
        <p:spPr bwMode="auto">
          <a:xfrm>
            <a:off x="5029200" y="7985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79" name="Line 91"/>
          <p:cNvSpPr>
            <a:spLocks noChangeShapeType="1"/>
          </p:cNvSpPr>
          <p:nvPr/>
        </p:nvSpPr>
        <p:spPr bwMode="auto">
          <a:xfrm>
            <a:off x="4038600" y="7985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80" name="Line 92"/>
          <p:cNvSpPr>
            <a:spLocks noChangeShapeType="1"/>
          </p:cNvSpPr>
          <p:nvPr/>
        </p:nvSpPr>
        <p:spPr bwMode="auto">
          <a:xfrm>
            <a:off x="3276600" y="7985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81" name="Line 93"/>
          <p:cNvSpPr>
            <a:spLocks noChangeShapeType="1"/>
          </p:cNvSpPr>
          <p:nvPr/>
        </p:nvSpPr>
        <p:spPr bwMode="auto">
          <a:xfrm>
            <a:off x="2133600" y="7223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82" name="Line 94"/>
          <p:cNvSpPr>
            <a:spLocks noChangeShapeType="1"/>
          </p:cNvSpPr>
          <p:nvPr/>
        </p:nvSpPr>
        <p:spPr bwMode="auto">
          <a:xfrm flipV="1">
            <a:off x="1447800" y="52181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83" name="Line 95"/>
          <p:cNvSpPr>
            <a:spLocks noChangeShapeType="1"/>
          </p:cNvSpPr>
          <p:nvPr/>
        </p:nvSpPr>
        <p:spPr bwMode="auto">
          <a:xfrm flipV="1">
            <a:off x="7620000" y="52181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84" name="Line 96"/>
          <p:cNvSpPr>
            <a:spLocks noChangeShapeType="1"/>
          </p:cNvSpPr>
          <p:nvPr/>
        </p:nvSpPr>
        <p:spPr bwMode="auto">
          <a:xfrm flipV="1">
            <a:off x="6858000" y="52181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85" name="Line 97"/>
          <p:cNvSpPr>
            <a:spLocks noChangeShapeType="1"/>
          </p:cNvSpPr>
          <p:nvPr/>
        </p:nvSpPr>
        <p:spPr bwMode="auto">
          <a:xfrm flipV="1">
            <a:off x="5867400" y="52943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86" name="Line 98"/>
          <p:cNvSpPr>
            <a:spLocks noChangeShapeType="1"/>
          </p:cNvSpPr>
          <p:nvPr/>
        </p:nvSpPr>
        <p:spPr bwMode="auto">
          <a:xfrm flipV="1">
            <a:off x="5105400" y="52943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87" name="Line 99"/>
          <p:cNvSpPr>
            <a:spLocks noChangeShapeType="1"/>
          </p:cNvSpPr>
          <p:nvPr/>
        </p:nvSpPr>
        <p:spPr bwMode="auto">
          <a:xfrm flipV="1">
            <a:off x="4038600" y="52943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88" name="Line 100"/>
          <p:cNvSpPr>
            <a:spLocks noChangeShapeType="1"/>
          </p:cNvSpPr>
          <p:nvPr/>
        </p:nvSpPr>
        <p:spPr bwMode="auto">
          <a:xfrm flipV="1">
            <a:off x="3276600" y="52943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89" name="Line 101"/>
          <p:cNvSpPr>
            <a:spLocks noChangeShapeType="1"/>
          </p:cNvSpPr>
          <p:nvPr/>
        </p:nvSpPr>
        <p:spPr bwMode="auto">
          <a:xfrm flipV="1">
            <a:off x="2209800" y="52181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84" name="Straight Arrow Connector 83"/>
          <p:cNvCxnSpPr/>
          <p:nvPr/>
        </p:nvCxnSpPr>
        <p:spPr>
          <a:xfrm rot="10800000" flipV="1">
            <a:off x="3976688" y="2081212"/>
            <a:ext cx="274637" cy="15240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10800000" flipV="1">
            <a:off x="2147888" y="2063750"/>
            <a:ext cx="274637" cy="15240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rot="10800000" flipV="1">
            <a:off x="5838825" y="2081213"/>
            <a:ext cx="274637" cy="15240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rot="10800000" flipV="1">
            <a:off x="7558088" y="2139950"/>
            <a:ext cx="274637" cy="15240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10800000" flipV="1">
            <a:off x="7558088" y="3548062"/>
            <a:ext cx="274637" cy="15240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10800000" flipV="1">
            <a:off x="5792788" y="3548062"/>
            <a:ext cx="274637" cy="15240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10800000" flipV="1">
            <a:off x="3976688" y="3511550"/>
            <a:ext cx="274637" cy="15240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10800000" flipV="1">
            <a:off x="2133600" y="3511550"/>
            <a:ext cx="274637" cy="15240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Regression with measurement error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685800" y="5715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1981200" y="4191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3352800" y="55626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381000" y="2819400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1981200" y="2819400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3352800" y="2819400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9226" name="AutoShape 10"/>
          <p:cNvCxnSpPr>
            <a:cxnSpLocks noChangeShapeType="1"/>
            <a:stCxn id="9221" idx="2"/>
            <a:endCxn id="9220" idx="0"/>
          </p:cNvCxnSpPr>
          <p:nvPr/>
        </p:nvCxnSpPr>
        <p:spPr bwMode="auto">
          <a:xfrm rot="10800000" flipV="1">
            <a:off x="1143000" y="4648200"/>
            <a:ext cx="838200" cy="106680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9227" name="AutoShape 11"/>
          <p:cNvCxnSpPr>
            <a:cxnSpLocks noChangeShapeType="1"/>
            <a:stCxn id="9220" idx="6"/>
            <a:endCxn id="9222" idx="2"/>
          </p:cNvCxnSpPr>
          <p:nvPr/>
        </p:nvCxnSpPr>
        <p:spPr bwMode="auto">
          <a:xfrm flipV="1">
            <a:off x="1600200" y="6019800"/>
            <a:ext cx="17526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28" name="AutoShape 12"/>
          <p:cNvCxnSpPr>
            <a:cxnSpLocks noChangeShapeType="1"/>
            <a:stCxn id="9221" idx="5"/>
            <a:endCxn id="9222" idx="1"/>
          </p:cNvCxnSpPr>
          <p:nvPr/>
        </p:nvCxnSpPr>
        <p:spPr bwMode="auto">
          <a:xfrm>
            <a:off x="2762250" y="4972050"/>
            <a:ext cx="723900" cy="723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32" name="AutoShape 16"/>
          <p:cNvCxnSpPr>
            <a:cxnSpLocks noChangeShapeType="1"/>
            <a:stCxn id="9220" idx="1"/>
            <a:endCxn id="9223" idx="2"/>
          </p:cNvCxnSpPr>
          <p:nvPr/>
        </p:nvCxnSpPr>
        <p:spPr bwMode="auto">
          <a:xfrm flipV="1">
            <a:off x="819150" y="3733800"/>
            <a:ext cx="19050" cy="21145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33" name="AutoShape 17"/>
          <p:cNvCxnSpPr>
            <a:cxnSpLocks noChangeShapeType="1"/>
            <a:stCxn id="9221" idx="0"/>
            <a:endCxn id="9224" idx="2"/>
          </p:cNvCxnSpPr>
          <p:nvPr/>
        </p:nvCxnSpPr>
        <p:spPr bwMode="auto">
          <a:xfrm flipV="1">
            <a:off x="2438400" y="3733800"/>
            <a:ext cx="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34" name="AutoShape 18"/>
          <p:cNvCxnSpPr>
            <a:cxnSpLocks noChangeShapeType="1"/>
            <a:stCxn id="9222" idx="0"/>
            <a:endCxn id="9225" idx="2"/>
          </p:cNvCxnSpPr>
          <p:nvPr/>
        </p:nvCxnSpPr>
        <p:spPr bwMode="auto">
          <a:xfrm flipV="1">
            <a:off x="3810000" y="3733800"/>
            <a:ext cx="0" cy="1828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9242" name="Picture 26" descr="latex-imag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6300" y="6019800"/>
            <a:ext cx="419100" cy="330200"/>
          </a:xfrm>
          <a:prstGeom prst="rect">
            <a:avLst/>
          </a:prstGeom>
          <a:noFill/>
        </p:spPr>
      </p:pic>
      <p:pic>
        <p:nvPicPr>
          <p:cNvPr id="9243" name="Picture 27" descr="latex-image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0" y="4483100"/>
            <a:ext cx="431800" cy="330200"/>
          </a:xfrm>
          <a:prstGeom prst="rect">
            <a:avLst/>
          </a:prstGeom>
          <a:noFill/>
        </p:spPr>
      </p:pic>
      <p:pic>
        <p:nvPicPr>
          <p:cNvPr id="9244" name="Picture 28" descr="latex-image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5943600"/>
            <a:ext cx="279400" cy="279400"/>
          </a:xfrm>
          <a:prstGeom prst="rect">
            <a:avLst/>
          </a:prstGeom>
          <a:noFill/>
        </p:spPr>
      </p:pic>
      <p:cxnSp>
        <p:nvCxnSpPr>
          <p:cNvPr id="9247" name="AutoShape 31"/>
          <p:cNvCxnSpPr>
            <a:cxnSpLocks noChangeShapeType="1"/>
            <a:stCxn id="0" idx="2"/>
            <a:endCxn id="9223" idx="0"/>
          </p:cNvCxnSpPr>
          <p:nvPr/>
        </p:nvCxnSpPr>
        <p:spPr bwMode="auto">
          <a:xfrm>
            <a:off x="819150" y="2171700"/>
            <a:ext cx="19050" cy="647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9249" name="Picture 33" descr="latex-image-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8963" y="5935663"/>
            <a:ext cx="127000" cy="190500"/>
          </a:xfrm>
          <a:prstGeom prst="rect">
            <a:avLst/>
          </a:prstGeom>
          <a:noFill/>
        </p:spPr>
      </p:pic>
      <p:cxnSp>
        <p:nvCxnSpPr>
          <p:cNvPr id="9251" name="AutoShape 35"/>
          <p:cNvCxnSpPr>
            <a:cxnSpLocks noChangeShapeType="1"/>
            <a:stCxn id="0" idx="2"/>
            <a:endCxn id="9224" idx="0"/>
          </p:cNvCxnSpPr>
          <p:nvPr/>
        </p:nvCxnSpPr>
        <p:spPr bwMode="auto">
          <a:xfrm>
            <a:off x="2425700" y="2171700"/>
            <a:ext cx="12700" cy="647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52" name="AutoShape 36"/>
          <p:cNvCxnSpPr>
            <a:cxnSpLocks noChangeShapeType="1"/>
            <a:stCxn id="0" idx="2"/>
            <a:endCxn id="9225" idx="0"/>
          </p:cNvCxnSpPr>
          <p:nvPr/>
        </p:nvCxnSpPr>
        <p:spPr bwMode="auto">
          <a:xfrm>
            <a:off x="3797300" y="2095500"/>
            <a:ext cx="12700" cy="723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260" name="AutoShape 44"/>
          <p:cNvCxnSpPr>
            <a:cxnSpLocks noChangeShapeType="1"/>
          </p:cNvCxnSpPr>
          <p:nvPr/>
        </p:nvCxnSpPr>
        <p:spPr bwMode="auto">
          <a:xfrm flipH="1">
            <a:off x="4267200" y="6019800"/>
            <a:ext cx="83820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32" name="Picture 31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7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693738" y="1866900"/>
            <a:ext cx="304800" cy="266700"/>
          </a:xfrm>
          <a:prstGeom prst="rect">
            <a:avLst/>
          </a:prstGeom>
        </p:spPr>
      </p:pic>
      <p:pic>
        <p:nvPicPr>
          <p:cNvPr id="33" name="Picture 32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9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2249488" y="1852613"/>
            <a:ext cx="317500" cy="266700"/>
          </a:xfrm>
          <a:prstGeom prst="rect">
            <a:avLst/>
          </a:prstGeom>
        </p:spPr>
      </p:pic>
      <p:pic>
        <p:nvPicPr>
          <p:cNvPr id="34" name="Picture 33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1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3619500" y="1866900"/>
            <a:ext cx="317500" cy="266700"/>
          </a:xfrm>
          <a:prstGeom prst="rect">
            <a:avLst/>
          </a:prstGeom>
        </p:spPr>
      </p:pic>
      <p:pic>
        <p:nvPicPr>
          <p:cNvPr id="35" name="Picture 34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598488" y="3092450"/>
            <a:ext cx="495300" cy="355600"/>
          </a:xfrm>
          <a:prstGeom prst="rect">
            <a:avLst/>
          </a:prstGeom>
        </p:spPr>
      </p:pic>
      <p:pic>
        <p:nvPicPr>
          <p:cNvPr id="36" name="Picture 35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6"/>
              <a:stretch>
                <a:fillRect/>
              </a:stretch>
            </p:blipFill>
          </mc:Fallback>
        </mc:AlternateContent>
        <p:spPr>
          <a:xfrm>
            <a:off x="2184400" y="3106738"/>
            <a:ext cx="508000" cy="355600"/>
          </a:xfrm>
          <a:prstGeom prst="rect">
            <a:avLst/>
          </a:prstGeom>
        </p:spPr>
      </p:pic>
      <p:pic>
        <p:nvPicPr>
          <p:cNvPr id="37" name="Picture 36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7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8"/>
              <a:stretch>
                <a:fillRect/>
              </a:stretch>
            </p:blipFill>
          </mc:Fallback>
        </mc:AlternateContent>
        <p:spPr>
          <a:xfrm>
            <a:off x="3644900" y="3106738"/>
            <a:ext cx="292100" cy="304800"/>
          </a:xfrm>
          <a:prstGeom prst="rect">
            <a:avLst/>
          </a:prstGeom>
        </p:spPr>
      </p:pic>
      <p:pic>
        <p:nvPicPr>
          <p:cNvPr id="39" name="Picture 38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9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20"/>
              <a:stretch>
                <a:fillRect/>
              </a:stretch>
            </p:blipFill>
          </mc:Fallback>
        </mc:AlternateContent>
        <p:spPr>
          <a:xfrm>
            <a:off x="5360988" y="3035300"/>
            <a:ext cx="3467100" cy="163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</a:t>
            </a:r>
            <a:r>
              <a:rPr lang="en-US" dirty="0" smtClean="0"/>
              <a:t> Path Model with Measurement Error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6850" y="2332037"/>
            <a:ext cx="8229600" cy="4525963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685800" y="5715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1981200" y="4191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3352800" y="55626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81000" y="2819400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1981200" y="2819400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352800" y="2819400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1275" name="AutoShape 11"/>
          <p:cNvCxnSpPr>
            <a:cxnSpLocks noChangeShapeType="1"/>
            <a:stCxn id="11268" idx="6"/>
            <a:endCxn id="11270" idx="2"/>
          </p:cNvCxnSpPr>
          <p:nvPr/>
        </p:nvCxnSpPr>
        <p:spPr bwMode="auto">
          <a:xfrm flipV="1">
            <a:off x="1600200" y="6019800"/>
            <a:ext cx="17526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76" name="AutoShape 12"/>
          <p:cNvCxnSpPr>
            <a:cxnSpLocks noChangeShapeType="1"/>
            <a:stCxn id="11269" idx="5"/>
            <a:endCxn id="11270" idx="1"/>
          </p:cNvCxnSpPr>
          <p:nvPr/>
        </p:nvCxnSpPr>
        <p:spPr bwMode="auto">
          <a:xfrm>
            <a:off x="2762250" y="4972050"/>
            <a:ext cx="723900" cy="723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77" name="AutoShape 13"/>
          <p:cNvCxnSpPr>
            <a:cxnSpLocks noChangeShapeType="1"/>
            <a:stCxn id="11268" idx="1"/>
            <a:endCxn id="11271" idx="2"/>
          </p:cNvCxnSpPr>
          <p:nvPr/>
        </p:nvCxnSpPr>
        <p:spPr bwMode="auto">
          <a:xfrm flipV="1">
            <a:off x="819150" y="3733800"/>
            <a:ext cx="19050" cy="21145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78" name="AutoShape 14"/>
          <p:cNvCxnSpPr>
            <a:cxnSpLocks noChangeShapeType="1"/>
            <a:stCxn id="11269" idx="0"/>
            <a:endCxn id="11272" idx="2"/>
          </p:cNvCxnSpPr>
          <p:nvPr/>
        </p:nvCxnSpPr>
        <p:spPr bwMode="auto">
          <a:xfrm flipV="1">
            <a:off x="2438400" y="3733800"/>
            <a:ext cx="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79" name="AutoShape 15"/>
          <p:cNvCxnSpPr>
            <a:cxnSpLocks noChangeShapeType="1"/>
            <a:stCxn id="11270" idx="0"/>
            <a:endCxn id="11273" idx="2"/>
          </p:cNvCxnSpPr>
          <p:nvPr/>
        </p:nvCxnSpPr>
        <p:spPr bwMode="auto">
          <a:xfrm flipV="1">
            <a:off x="3810000" y="3733800"/>
            <a:ext cx="0" cy="1828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88" name="AutoShape 24"/>
          <p:cNvCxnSpPr>
            <a:cxnSpLocks noChangeShapeType="1"/>
            <a:endCxn id="11271" idx="0"/>
          </p:cNvCxnSpPr>
          <p:nvPr/>
        </p:nvCxnSpPr>
        <p:spPr bwMode="auto">
          <a:xfrm>
            <a:off x="819150" y="2171700"/>
            <a:ext cx="19050" cy="647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91" name="AutoShape 27"/>
          <p:cNvCxnSpPr>
            <a:cxnSpLocks noChangeShapeType="1"/>
            <a:endCxn id="11272" idx="0"/>
          </p:cNvCxnSpPr>
          <p:nvPr/>
        </p:nvCxnSpPr>
        <p:spPr bwMode="auto">
          <a:xfrm>
            <a:off x="2425700" y="2171700"/>
            <a:ext cx="12700" cy="647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92" name="AutoShape 28"/>
          <p:cNvCxnSpPr>
            <a:cxnSpLocks noChangeShapeType="1"/>
            <a:endCxn id="11273" idx="0"/>
          </p:cNvCxnSpPr>
          <p:nvPr/>
        </p:nvCxnSpPr>
        <p:spPr bwMode="auto">
          <a:xfrm>
            <a:off x="3797300" y="2095500"/>
            <a:ext cx="12700" cy="723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93" name="AutoShape 29"/>
          <p:cNvCxnSpPr>
            <a:cxnSpLocks noChangeShapeType="1"/>
            <a:stCxn id="11268" idx="7"/>
            <a:endCxn id="11269" idx="3"/>
          </p:cNvCxnSpPr>
          <p:nvPr/>
        </p:nvCxnSpPr>
        <p:spPr bwMode="auto">
          <a:xfrm flipV="1">
            <a:off x="1466850" y="4972050"/>
            <a:ext cx="647700" cy="876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11297" name="Picture 33" descr="latex-imag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00" y="5986463"/>
            <a:ext cx="342900" cy="279400"/>
          </a:xfrm>
          <a:prstGeom prst="rect">
            <a:avLst/>
          </a:prstGeom>
          <a:noFill/>
        </p:spPr>
      </p:pic>
      <p:pic>
        <p:nvPicPr>
          <p:cNvPr id="11298" name="Picture 34" descr="latex-image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47900" y="4457700"/>
            <a:ext cx="381000" cy="342900"/>
          </a:xfrm>
          <a:prstGeom prst="rect">
            <a:avLst/>
          </a:prstGeom>
          <a:noFill/>
        </p:spPr>
      </p:pic>
      <p:pic>
        <p:nvPicPr>
          <p:cNvPr id="11299" name="Picture 35" descr="latex-image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06800" y="5815013"/>
            <a:ext cx="381000" cy="342900"/>
          </a:xfrm>
          <a:prstGeom prst="rect">
            <a:avLst/>
          </a:prstGeom>
          <a:noFill/>
        </p:spPr>
      </p:pic>
      <p:cxnSp>
        <p:nvCxnSpPr>
          <p:cNvPr id="11307" name="AutoShape 43"/>
          <p:cNvCxnSpPr>
            <a:cxnSpLocks noChangeShapeType="1"/>
            <a:endCxn id="11269" idx="4"/>
          </p:cNvCxnSpPr>
          <p:nvPr/>
        </p:nvCxnSpPr>
        <p:spPr bwMode="auto">
          <a:xfrm flipH="1" flipV="1">
            <a:off x="2438400" y="5105400"/>
            <a:ext cx="1905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311" name="AutoShape 47"/>
          <p:cNvCxnSpPr>
            <a:cxnSpLocks noChangeShapeType="1"/>
            <a:endCxn id="11270" idx="6"/>
          </p:cNvCxnSpPr>
          <p:nvPr/>
        </p:nvCxnSpPr>
        <p:spPr bwMode="auto">
          <a:xfrm flipH="1" flipV="1">
            <a:off x="4267200" y="6019800"/>
            <a:ext cx="45720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33" name="Picture 32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93738" y="1866900"/>
            <a:ext cx="304800" cy="266700"/>
          </a:xfrm>
          <a:prstGeom prst="rect">
            <a:avLst/>
          </a:prstGeom>
        </p:spPr>
      </p:pic>
      <p:pic>
        <p:nvPicPr>
          <p:cNvPr id="34" name="Picture 33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8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249488" y="1852613"/>
            <a:ext cx="317500" cy="266700"/>
          </a:xfrm>
          <a:prstGeom prst="rect">
            <a:avLst/>
          </a:prstGeom>
        </p:spPr>
      </p:pic>
      <p:pic>
        <p:nvPicPr>
          <p:cNvPr id="35" name="Picture 34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0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3651250" y="1828800"/>
            <a:ext cx="317500" cy="266700"/>
          </a:xfrm>
          <a:prstGeom prst="rect">
            <a:avLst/>
          </a:prstGeom>
        </p:spPr>
      </p:pic>
      <p:pic>
        <p:nvPicPr>
          <p:cNvPr id="39" name="Picture 38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658813" y="3103563"/>
            <a:ext cx="406400" cy="304800"/>
          </a:xfrm>
          <a:prstGeom prst="rect">
            <a:avLst/>
          </a:prstGeom>
        </p:spPr>
      </p:pic>
      <p:pic>
        <p:nvPicPr>
          <p:cNvPr id="40" name="Picture 39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2266950" y="3106738"/>
            <a:ext cx="342900" cy="355600"/>
          </a:xfrm>
          <a:prstGeom prst="rect">
            <a:avLst/>
          </a:prstGeom>
        </p:spPr>
      </p:pic>
      <p:pic>
        <p:nvPicPr>
          <p:cNvPr id="41" name="Picture 40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3603625" y="3106738"/>
            <a:ext cx="355600" cy="355600"/>
          </a:xfrm>
          <a:prstGeom prst="rect">
            <a:avLst/>
          </a:prstGeom>
        </p:spPr>
      </p:pic>
      <p:pic>
        <p:nvPicPr>
          <p:cNvPr id="42" name="Picture 41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8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2327275" y="5464175"/>
            <a:ext cx="279400" cy="254000"/>
          </a:xfrm>
          <a:prstGeom prst="rect">
            <a:avLst/>
          </a:prstGeom>
        </p:spPr>
      </p:pic>
      <p:pic>
        <p:nvPicPr>
          <p:cNvPr id="43" name="Picture 42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0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21"/>
              <a:stretch>
                <a:fillRect/>
              </a:stretch>
            </p:blipFill>
          </mc:Fallback>
        </mc:AlternateContent>
        <p:spPr>
          <a:xfrm>
            <a:off x="4816475" y="5959475"/>
            <a:ext cx="292100" cy="254000"/>
          </a:xfrm>
          <a:prstGeom prst="rect">
            <a:avLst/>
          </a:prstGeom>
        </p:spPr>
      </p:pic>
      <p:pic>
        <p:nvPicPr>
          <p:cNvPr id="44" name="Picture 43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23"/>
              <a:stretch>
                <a:fillRect/>
              </a:stretch>
            </p:blipFill>
          </mc:Fallback>
        </mc:AlternateContent>
        <p:spPr>
          <a:xfrm>
            <a:off x="4724400" y="2616200"/>
            <a:ext cx="4267200" cy="279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112</Words>
  <Application>Microsoft Macintosh PowerPoint</Application>
  <PresentationFormat>On-screen Show (4:3)</PresentationFormat>
  <Paragraphs>78</Paragraphs>
  <Slides>6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Regression with measurement error</vt:lpstr>
      <vt:lpstr>A Path Model with Measurement Error</vt:lpstr>
    </vt:vector>
  </TitlesOfParts>
  <Company>University of Toronto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Earl Monroe</dc:creator>
  <cp:lastModifiedBy>Earl Monroe</cp:lastModifiedBy>
  <cp:revision>39</cp:revision>
  <cp:lastPrinted>2011-03-27T13:41:13Z</cp:lastPrinted>
  <dcterms:created xsi:type="dcterms:W3CDTF">2011-03-27T12:50:27Z</dcterms:created>
  <dcterms:modified xsi:type="dcterms:W3CDTF">2011-03-27T14:17:57Z</dcterms:modified>
</cp:coreProperties>
</file>