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sldIdLst>
    <p:sldId id="325" r:id="rId2"/>
    <p:sldId id="264" r:id="rId3"/>
    <p:sldId id="265" r:id="rId4"/>
    <p:sldId id="329" r:id="rId5"/>
    <p:sldId id="266" r:id="rId6"/>
    <p:sldId id="327" r:id="rId7"/>
    <p:sldId id="267" r:id="rId8"/>
    <p:sldId id="268" r:id="rId9"/>
    <p:sldId id="269" r:id="rId10"/>
    <p:sldId id="270" r:id="rId11"/>
    <p:sldId id="330" r:id="rId12"/>
    <p:sldId id="271" r:id="rId13"/>
    <p:sldId id="272" r:id="rId14"/>
    <p:sldId id="273" r:id="rId15"/>
    <p:sldId id="274" r:id="rId16"/>
    <p:sldId id="331" r:id="rId17"/>
    <p:sldId id="324" r:id="rId18"/>
    <p:sldId id="328" r:id="rId19"/>
    <p:sldId id="332" r:id="rId20"/>
    <p:sldId id="275" r:id="rId21"/>
    <p:sldId id="276" r:id="rId22"/>
    <p:sldId id="277" r:id="rId23"/>
    <p:sldId id="279" r:id="rId24"/>
    <p:sldId id="278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  <p:sldId id="291" r:id="rId37"/>
    <p:sldId id="293" r:id="rId38"/>
    <p:sldId id="294" r:id="rId39"/>
    <p:sldId id="295" r:id="rId40"/>
    <p:sldId id="296" r:id="rId41"/>
    <p:sldId id="298" r:id="rId42"/>
    <p:sldId id="297" r:id="rId43"/>
    <p:sldId id="299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1" r:id="rId54"/>
    <p:sldId id="313" r:id="rId55"/>
    <p:sldId id="310" r:id="rId56"/>
    <p:sldId id="312" r:id="rId57"/>
    <p:sldId id="314" r:id="rId58"/>
    <p:sldId id="315" r:id="rId59"/>
    <p:sldId id="335" r:id="rId60"/>
    <p:sldId id="333" r:id="rId61"/>
    <p:sldId id="316" r:id="rId62"/>
    <p:sldId id="317" r:id="rId63"/>
    <p:sldId id="318" r:id="rId64"/>
    <p:sldId id="334" r:id="rId65"/>
    <p:sldId id="320" r:id="rId66"/>
    <p:sldId id="319" r:id="rId67"/>
    <p:sldId id="321" r:id="rId68"/>
    <p:sldId id="322" r:id="rId69"/>
    <p:sldId id="326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698" autoAdjust="0"/>
  </p:normalViewPr>
  <p:slideViewPr>
    <p:cSldViewPr snapToGrid="0" snapToObjects="1">
      <p:cViewPr varScale="1">
        <p:scale>
          <a:sx n="110" d="100"/>
          <a:sy n="110" d="100"/>
        </p:scale>
        <p:origin x="-112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9A71A-1D53-4824-9EF3-72488F3AE8BB}" type="datetimeFigureOut">
              <a:rPr lang="en-US" smtClean="0"/>
              <a:pPr/>
              <a:t>15-01-28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ABB87-4FBF-4969-A85B-33BBDC2BAB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0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ea typeface="ＭＳ Ｐゴシック" charset="-128"/>
              </a:rPr>
              <a:t>LaTeX</a:t>
            </a:r>
            <a:r>
              <a:rPr lang="en-US" dirty="0" smtClean="0">
                <a:ea typeface="ＭＳ Ｐゴシック" charset="-128"/>
              </a:rPr>
              <a:t> code appears down</a:t>
            </a:r>
            <a:r>
              <a:rPr lang="en-US" baseline="0" dirty="0" smtClean="0">
                <a:ea typeface="ＭＳ Ｐゴシック" charset="-128"/>
              </a:rPr>
              <a:t> here in the notes boxes.  I compiled it using </a:t>
            </a:r>
            <a:r>
              <a:rPr lang="en-US" baseline="0" dirty="0" err="1" smtClean="0">
                <a:ea typeface="ＭＳ Ｐゴシック" charset="-128"/>
              </a:rPr>
              <a:t>LaTeXit</a:t>
            </a:r>
            <a:r>
              <a:rPr lang="en-US" baseline="0" dirty="0" smtClean="0">
                <a:ea typeface="ＭＳ Ｐゴシック" charset="-128"/>
              </a:rPr>
              <a:t> (a free Mac utility) and dragged the result to the </a:t>
            </a:r>
            <a:r>
              <a:rPr lang="en-US" baseline="0" dirty="0" err="1" smtClean="0">
                <a:ea typeface="ＭＳ Ｐゴシック" charset="-128"/>
              </a:rPr>
              <a:t>Powerpoint</a:t>
            </a:r>
            <a:r>
              <a:rPr lang="en-US" baseline="0" dirty="0" smtClean="0">
                <a:ea typeface="ＭＳ Ｐゴシック" charset="-128"/>
              </a:rPr>
              <a:t> slides.  Font size is indicated. This is not as good as Beamer, but I did not know about Beamer when I  first did this, and it took a lot of time.  I intend to fully convert to Beamer at some point, but right now it’s not the top priority.  </a:t>
            </a:r>
          </a:p>
          <a:p>
            <a:endParaRPr lang="en-US" baseline="0" dirty="0" smtClean="0">
              <a:ea typeface="ＭＳ Ｐゴシック" charset="-128"/>
            </a:endParaRPr>
          </a:p>
          <a:p>
            <a:r>
              <a:rPr lang="en-US" baseline="0" dirty="0" smtClean="0">
                <a:ea typeface="ＭＳ Ｐゴシック" charset="-128"/>
              </a:rPr>
              <a:t>If you are using Windows, there is probably some utility like </a:t>
            </a:r>
            <a:r>
              <a:rPr lang="en-US" baseline="0" dirty="0" err="1" smtClean="0">
                <a:ea typeface="ＭＳ Ｐゴシック" charset="-128"/>
              </a:rPr>
              <a:t>LaTeXit</a:t>
            </a:r>
            <a:r>
              <a:rPr lang="en-US" baseline="0" dirty="0" smtClean="0">
                <a:ea typeface="ＭＳ Ｐゴシック" charset="-128"/>
              </a:rPr>
              <a:t>.</a:t>
            </a:r>
          </a:p>
          <a:p>
            <a:endParaRPr lang="en-US" baseline="0" dirty="0" smtClean="0">
              <a:ea typeface="ＭＳ Ｐゴシック" charset="-128"/>
            </a:endParaRPr>
          </a:p>
          <a:p>
            <a:r>
              <a:rPr lang="en-US" baseline="0" dirty="0" smtClean="0">
                <a:ea typeface="ＭＳ Ｐゴシック" charset="-128"/>
              </a:rPr>
              <a:t>There is one weird thing. To use the code down here in the comment box, I can’t copy it directly to </a:t>
            </a:r>
            <a:r>
              <a:rPr lang="en-US" baseline="0" dirty="0" err="1" smtClean="0">
                <a:ea typeface="ＭＳ Ｐゴシック" charset="-128"/>
              </a:rPr>
              <a:t>LaTeXit</a:t>
            </a:r>
            <a:r>
              <a:rPr lang="en-US" baseline="0" dirty="0" smtClean="0">
                <a:ea typeface="ＭＳ Ｐゴシック" charset="-128"/>
              </a:rPr>
              <a:t>. I have to drag it to a plain text file first, and copy it from there to </a:t>
            </a:r>
            <a:r>
              <a:rPr lang="en-US" baseline="0" dirty="0" err="1" smtClean="0">
                <a:ea typeface="ＭＳ Ｐゴシック" charset="-128"/>
              </a:rPr>
              <a:t>LaTeXit</a:t>
            </a:r>
            <a:r>
              <a:rPr lang="en-US" baseline="0" dirty="0" smtClean="0">
                <a:ea typeface="ＭＳ Ｐゴシック" charset="-128"/>
              </a:rPr>
              <a:t>. Ugh. </a:t>
            </a:r>
            <a:r>
              <a:rPr lang="en-US" baseline="0" dirty="0" err="1" smtClean="0">
                <a:ea typeface="ＭＳ Ｐゴシック" charset="-128"/>
              </a:rPr>
              <a:t>Powerpoint</a:t>
            </a:r>
            <a:r>
              <a:rPr lang="en-US" baseline="0" dirty="0" smtClean="0">
                <a:ea typeface="ＭＳ Ｐゴシック" charset="-128"/>
              </a:rPr>
              <a:t> is nasty.</a:t>
            </a:r>
          </a:p>
          <a:p>
            <a:endParaRPr lang="en-US" baseline="0" dirty="0" smtClean="0">
              <a:ea typeface="ＭＳ Ｐゴシック" charset="-128"/>
            </a:endParaRPr>
          </a:p>
          <a:p>
            <a:r>
              <a:rPr lang="en-US" baseline="0" dirty="0" smtClean="0">
                <a:ea typeface="ＭＳ Ｐゴシック" charset="-128"/>
              </a:rPr>
              <a:t>This version is cut down from 2013.  The 2013 version is more suitable for students who took a regression course from someone other than me.</a:t>
            </a:r>
          </a:p>
          <a:p>
            <a:endParaRPr lang="en-US" baseline="0" dirty="0" smtClean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Corr</a:t>
            </a:r>
            <a:r>
              <a:rPr lang="en-US" dirty="0" smtClean="0"/>
              <a:t>(W_1,W_2) &amp;=&amp;  \</a:t>
            </a:r>
            <a:r>
              <a:rPr lang="en-US" dirty="0" err="1" smtClean="0"/>
              <a:t>frac</a:t>
            </a:r>
            <a:r>
              <a:rPr lang="en-US" dirty="0" smtClean="0"/>
              <a:t>{</a:t>
            </a:r>
            <a:r>
              <a:rPr lang="en-US" dirty="0" err="1" smtClean="0"/>
              <a:t>Cov</a:t>
            </a:r>
            <a:r>
              <a:rPr lang="en-US" dirty="0" smtClean="0"/>
              <a:t>(W_1,W_2)}{SD(W_1)SD(W_2)}, \</a:t>
            </a:r>
            <a:r>
              <a:rPr lang="en-US" dirty="0" err="1" smtClean="0"/>
              <a:t>mbox</a:t>
            </a:r>
            <a:r>
              <a:rPr lang="en-US" dirty="0" smtClean="0"/>
              <a:t>{ and} </a:t>
            </a:r>
          </a:p>
          <a:p>
            <a:r>
              <a:rPr lang="en-US" dirty="0" smtClean="0"/>
              <a:t>     \\  &amp; &amp;  \\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Cov</a:t>
            </a:r>
            <a:r>
              <a:rPr lang="en-US" dirty="0" smtClean="0"/>
              <a:t>(W_1,W_2) &amp; = &amp; </a:t>
            </a:r>
            <a:r>
              <a:rPr lang="en-US" dirty="0" err="1" smtClean="0"/>
              <a:t>Cov</a:t>
            </a:r>
            <a:r>
              <a:rPr lang="en-US" dirty="0" smtClean="0"/>
              <a:t>(\</a:t>
            </a:r>
            <a:r>
              <a:rPr lang="en-US" dirty="0" err="1" smtClean="0"/>
              <a:t>stackrel</a:t>
            </a:r>
            <a:r>
              <a:rPr lang="en-US" dirty="0" smtClean="0"/>
              <a:t>{c}{W_1},\</a:t>
            </a:r>
            <a:r>
              <a:rPr lang="en-US" dirty="0" err="1" smtClean="0"/>
              <a:t>stackrel</a:t>
            </a:r>
            <a:r>
              <a:rPr lang="en-US" dirty="0" smtClean="0"/>
              <a:t>{c}{W_2}) \\</a:t>
            </a:r>
          </a:p>
          <a:p>
            <a:r>
              <a:rPr lang="en-US" dirty="0" smtClean="0"/>
              <a:t>    &amp; = &amp; E(\</a:t>
            </a:r>
            <a:r>
              <a:rPr lang="en-US" dirty="0" err="1" smtClean="0"/>
              <a:t>stackrel</a:t>
            </a:r>
            <a:r>
              <a:rPr lang="en-US" dirty="0" smtClean="0"/>
              <a:t>{c}{W_1}\</a:t>
            </a:r>
            <a:r>
              <a:rPr lang="en-US" dirty="0" err="1" smtClean="0"/>
              <a:t>stackrel</a:t>
            </a:r>
            <a:r>
              <a:rPr lang="en-US" dirty="0" smtClean="0"/>
              <a:t>{c}{W_2}) \\</a:t>
            </a:r>
          </a:p>
          <a:p>
            <a:r>
              <a:rPr lang="en-US" dirty="0" smtClean="0"/>
              <a:t>    &amp; = &amp; E(\</a:t>
            </a:r>
            <a:r>
              <a:rPr lang="en-US" dirty="0" err="1" smtClean="0"/>
              <a:t>stackrel</a:t>
            </a:r>
            <a:r>
              <a:rPr lang="en-US" dirty="0" smtClean="0"/>
              <a:t>{c}{X}+e_1)(\</a:t>
            </a:r>
            <a:r>
              <a:rPr lang="en-US" dirty="0" err="1" smtClean="0"/>
              <a:t>stackrel</a:t>
            </a:r>
            <a:r>
              <a:rPr lang="en-US" dirty="0" smtClean="0"/>
              <a:t>{c}{X}+e_2) \\</a:t>
            </a:r>
          </a:p>
          <a:p>
            <a:r>
              <a:rPr lang="en-US" dirty="0" smtClean="0"/>
              <a:t>    &amp; = &amp; E(\</a:t>
            </a:r>
            <a:r>
              <a:rPr lang="en-US" dirty="0" err="1" smtClean="0"/>
              <a:t>stackrel</a:t>
            </a:r>
            <a:r>
              <a:rPr lang="en-US" dirty="0" smtClean="0"/>
              <a:t>{c}{X}^2) + 0+0+0 \\</a:t>
            </a:r>
          </a:p>
          <a:p>
            <a:r>
              <a:rPr lang="en-US" dirty="0" smtClean="0"/>
              <a:t>    &amp; = &amp; \sigma^2_X, \</a:t>
            </a:r>
            <a:r>
              <a:rPr lang="en-US" dirty="0" err="1" smtClean="0"/>
              <a:t>mbox</a:t>
            </a:r>
            <a:r>
              <a:rPr lang="en-US" dirty="0" smtClean="0"/>
              <a:t>{ so}</a:t>
            </a:r>
          </a:p>
          <a:p>
            <a:r>
              <a:rPr lang="en-US" dirty="0" smtClean="0"/>
              <a:t>     \\  &amp; &amp;  \\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Corr</a:t>
            </a:r>
            <a:r>
              <a:rPr lang="en-US" dirty="0" smtClean="0"/>
              <a:t>(W_1,W_2) &amp;=&amp;  \</a:t>
            </a:r>
            <a:r>
              <a:rPr lang="en-US" dirty="0" err="1" smtClean="0"/>
              <a:t>frac</a:t>
            </a:r>
            <a:r>
              <a:rPr lang="en-US" dirty="0" smtClean="0"/>
              <a:t>{\sigma^2_X}</a:t>
            </a:r>
          </a:p>
          <a:p>
            <a:r>
              <a:rPr lang="en-US" dirty="0" smtClean="0"/>
              <a:t>                       {\</a:t>
            </a:r>
            <a:r>
              <a:rPr lang="en-US" dirty="0" err="1" smtClean="0"/>
              <a:t>sqrt</a:t>
            </a:r>
            <a:r>
              <a:rPr lang="en-US" dirty="0" smtClean="0"/>
              <a:t>{\sigma^2_X+\sigma^2_e}\</a:t>
            </a:r>
            <a:r>
              <a:rPr lang="en-US" dirty="0" err="1" smtClean="0"/>
              <a:t>sqrt</a:t>
            </a:r>
            <a:r>
              <a:rPr lang="en-US" dirty="0" smtClean="0"/>
              <a:t>{\sigma^2_X+\sigma^2_e}} \\</a:t>
            </a:r>
          </a:p>
          <a:p>
            <a:r>
              <a:rPr lang="en-US" dirty="0" smtClean="0"/>
              <a:t>    &amp; = &amp; \</a:t>
            </a:r>
            <a:r>
              <a:rPr lang="en-US" dirty="0" err="1" smtClean="0"/>
              <a:t>frac</a:t>
            </a:r>
            <a:r>
              <a:rPr lang="en-US" dirty="0" smtClean="0"/>
              <a:t>{\sigma^2_X}{\sigma^2_X+\sigma^2_e} %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37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Uncorrelated errors?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\begin{picture}(100,100)(150,0)           % Size of picture (does not matter), origin</a:t>
            </a:r>
          </a:p>
          <a:p>
            <a:endParaRPr lang="en-US" dirty="0" smtClean="0"/>
          </a:p>
          <a:p>
            <a:r>
              <a:rPr lang="en-US" dirty="0" smtClean="0"/>
              <a:t>    \put(197,000){$Y$}</a:t>
            </a:r>
          </a:p>
          <a:p>
            <a:r>
              <a:rPr lang="en-US" dirty="0" smtClean="0"/>
              <a:t>    \put(202,4){\circle{20}}</a:t>
            </a:r>
          </a:p>
          <a:p>
            <a:endParaRPr lang="en-US" dirty="0" smtClean="0"/>
          </a:p>
          <a:p>
            <a:r>
              <a:rPr lang="en-US" dirty="0" smtClean="0"/>
              <a:t>    \put(157,50){\</a:t>
            </a:r>
            <a:r>
              <a:rPr lang="en-US" dirty="0" err="1" smtClean="0"/>
              <a:t>framebox</a:t>
            </a:r>
            <a:r>
              <a:rPr lang="en-US" dirty="0" smtClean="0"/>
              <a:t>{$X$}}  </a:t>
            </a:r>
          </a:p>
          <a:p>
            <a:r>
              <a:rPr lang="en-US" dirty="0" smtClean="0"/>
              <a:t>%    \put(168,25){{\</a:t>
            </a:r>
            <a:r>
              <a:rPr lang="en-US" dirty="0" err="1" smtClean="0"/>
              <a:t>footnotesize</a:t>
            </a:r>
            <a:r>
              <a:rPr lang="en-US" dirty="0" smtClean="0"/>
              <a:t> $\beta_1$}} % Label the arrow X -&gt; Y</a:t>
            </a:r>
          </a:p>
          <a:p>
            <a:r>
              <a:rPr lang="en-US" dirty="0" smtClean="0"/>
              <a:t>    \put(182,30){{\</a:t>
            </a:r>
            <a:r>
              <a:rPr lang="en-US" dirty="0" err="1" smtClean="0"/>
              <a:t>footnotesize</a:t>
            </a:r>
            <a:r>
              <a:rPr lang="en-US" dirty="0" smtClean="0"/>
              <a:t> $\beta_1$}} % Label the arrow X -&gt; Y</a:t>
            </a:r>
          </a:p>
          <a:p>
            <a:endParaRPr lang="en-US" dirty="0" smtClean="0"/>
          </a:p>
          <a:p>
            <a:r>
              <a:rPr lang="en-US" dirty="0" smtClean="0"/>
              <a:t>    \put(235,50){\</a:t>
            </a:r>
            <a:r>
              <a:rPr lang="en-US" dirty="0" err="1" smtClean="0"/>
              <a:t>framebox</a:t>
            </a:r>
            <a:r>
              <a:rPr lang="en-US" dirty="0" smtClean="0"/>
              <a:t>{$V$}}  </a:t>
            </a:r>
          </a:p>
          <a:p>
            <a:endParaRPr lang="en-US" dirty="0" smtClean="0"/>
          </a:p>
          <a:p>
            <a:r>
              <a:rPr lang="en-US" dirty="0" smtClean="0"/>
              <a:t>    \put(167,42){\vector(1,-1){25}} % X -&gt; Y</a:t>
            </a:r>
          </a:p>
          <a:p>
            <a:r>
              <a:rPr lang="en-US" dirty="0" smtClean="0"/>
              <a:t>    \put(212,17){\vector(1,1){25}}  % Y -&gt; V</a:t>
            </a:r>
          </a:p>
          <a:p>
            <a:endParaRPr lang="en-US" dirty="0" smtClean="0"/>
          </a:p>
          <a:p>
            <a:r>
              <a:rPr lang="en-US" dirty="0" smtClean="0"/>
              <a:t>    \put(240,95){$e$} </a:t>
            </a:r>
          </a:p>
          <a:p>
            <a:r>
              <a:rPr lang="en-US" dirty="0" smtClean="0"/>
              <a:t>    \put(243,90){\vector(0,-1){25}} % e -&gt; V</a:t>
            </a:r>
          </a:p>
          <a:p>
            <a:endParaRPr lang="en-US" dirty="0" smtClean="0"/>
          </a:p>
          <a:p>
            <a:r>
              <a:rPr lang="en-US" dirty="0" smtClean="0"/>
              <a:t>    \put(244,01){$\epsilon$} </a:t>
            </a:r>
          </a:p>
          <a:p>
            <a:r>
              <a:rPr lang="en-US" dirty="0" smtClean="0"/>
              <a:t>    \put(242,03){\vector(-1,0){25}} % e -&gt; V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\end{picture}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68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is fine unless X and e are correlated.</a:t>
            </a:r>
          </a:p>
          <a:p>
            <a:r>
              <a:rPr lang="en-US" dirty="0" smtClean="0"/>
              <a:t>Intercept and error term are garbage cans.</a:t>
            </a:r>
          </a:p>
          <a:p>
            <a:endParaRPr lang="en-US" dirty="0" smtClean="0"/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begin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eqnarray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*}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&amp;=&amp; \beta_0 + \beta_1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+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epsilon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\\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&amp;=&amp; \nu + 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e \\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&amp;=&amp; \nu + (\beta_0 + \beta_1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+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epsilon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+  e \\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&amp;=&amp; (\nu + \beta_0) + \beta_1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+ (\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epsilon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 e) \\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&amp;=&amp; \beta_0^\prime +  \beta_1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+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epsilon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^\prime  % 36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eqnarray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*} % 36</a:t>
            </a:r>
          </a:p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True model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Y_i</a:t>
            </a:r>
            <a:r>
              <a:rPr lang="en-US" dirty="0" smtClean="0"/>
              <a:t> &amp;=&amp; \beta_0 + \beta_1 X_{i,1} + \beta_2 X_{i,2} + \</a:t>
            </a:r>
            <a:r>
              <a:rPr lang="en-US" dirty="0" err="1" smtClean="0"/>
              <a:t>epsilon_i</a:t>
            </a:r>
            <a:r>
              <a:rPr lang="en-US" dirty="0" smtClean="0"/>
              <a:t>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W_{i,1} &amp; = &amp;  X_{i,1} + e_{i,1} 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\\ </a:t>
            </a:r>
          </a:p>
          <a:p>
            <a:r>
              <a:rPr lang="en-US" dirty="0" smtClean="0"/>
              <a:t>    W_{i,2} &amp; = &amp;  X_{i,2} + e_{i,2}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% 36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Naive model</a:t>
            </a:r>
          </a:p>
          <a:p>
            <a:endParaRPr lang="en-US" dirty="0" smtClean="0"/>
          </a:p>
          <a:p>
            <a:r>
              <a:rPr lang="en-US" dirty="0" err="1" smtClean="0"/>
              <a:t>Y_i</a:t>
            </a:r>
            <a:r>
              <a:rPr lang="en-US" dirty="0" smtClean="0"/>
              <a:t> &amp;=&amp; \beta_0 + \beta_1 W_{i,1} + \beta_2 W_{i,2} + \</a:t>
            </a:r>
            <a:r>
              <a:rPr lang="en-US" dirty="0" err="1" smtClean="0"/>
              <a:t>epsilon_i</a:t>
            </a:r>
            <a:r>
              <a:rPr lang="en-US" dirty="0" smtClean="0"/>
              <a:t> % 36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58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Y_i</a:t>
            </a:r>
            <a:r>
              <a:rPr lang="en-US" dirty="0" smtClean="0"/>
              <a:t> &amp;=&amp; \beta_0 + \beta_1 X_{i,1} + \beta_2 X_{i,2} + \</a:t>
            </a:r>
            <a:r>
              <a:rPr lang="en-US" dirty="0" err="1" smtClean="0"/>
              <a:t>epsilon_i</a:t>
            </a:r>
            <a:r>
              <a:rPr lang="en-US" dirty="0" smtClean="0"/>
              <a:t>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W_{i,1} &amp; = &amp;  X_{i,1} + e_{i,1} 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\\ </a:t>
            </a:r>
          </a:p>
          <a:p>
            <a:r>
              <a:rPr lang="en-US" dirty="0" smtClean="0"/>
              <a:t>    W_{i,2} &amp; = &amp;  X_{i,2} + e_{i,2},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% 36</a:t>
            </a:r>
          </a:p>
          <a:p>
            <a:endParaRPr lang="en-US" dirty="0" smtClean="0"/>
          </a:p>
          <a:p>
            <a:r>
              <a:rPr lang="en-US" dirty="0" smtClean="0"/>
              <a:t>% ---------- Paste all these in together, 20pt ----------%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where independently for $</a:t>
            </a:r>
            <a:r>
              <a:rPr lang="en-US" dirty="0" err="1" smtClean="0"/>
              <a:t>i</a:t>
            </a:r>
            <a:r>
              <a:rPr lang="en-US" dirty="0" smtClean="0"/>
              <a:t>=1, \</a:t>
            </a:r>
            <a:r>
              <a:rPr lang="en-US" dirty="0" err="1" smtClean="0"/>
              <a:t>ldots</a:t>
            </a:r>
            <a:r>
              <a:rPr lang="en-US" dirty="0" smtClean="0"/>
              <a:t>, n$, </a:t>
            </a:r>
          </a:p>
          <a:p>
            <a:r>
              <a:rPr lang="en-US" dirty="0" smtClean="0"/>
              <a:t>$E(X_{i,1})=\mu_1$, $E(X_{i,2})=\mu_2$,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$E(\</a:t>
            </a:r>
            <a:r>
              <a:rPr lang="en-US" dirty="0" err="1" smtClean="0"/>
              <a:t>epsilon_i</a:t>
            </a:r>
            <a:r>
              <a:rPr lang="en-US" dirty="0" smtClean="0"/>
              <a:t>)=E(e_{i,1})=E(e_{i,2})=0$,</a:t>
            </a:r>
          </a:p>
          <a:p>
            <a:r>
              <a:rPr lang="en-US" dirty="0" smtClean="0"/>
              <a:t>$</a:t>
            </a:r>
            <a:r>
              <a:rPr lang="en-US" dirty="0" err="1" smtClean="0"/>
              <a:t>Var</a:t>
            </a:r>
            <a:r>
              <a:rPr lang="en-US" dirty="0" smtClean="0"/>
              <a:t>(\</a:t>
            </a:r>
            <a:r>
              <a:rPr lang="en-US" dirty="0" err="1" smtClean="0"/>
              <a:t>epsilon_i</a:t>
            </a:r>
            <a:r>
              <a:rPr lang="en-US" dirty="0" smtClean="0"/>
              <a:t>)=\sigma^2$, $</a:t>
            </a:r>
            <a:r>
              <a:rPr lang="en-US" dirty="0" err="1" smtClean="0"/>
              <a:t>Var</a:t>
            </a:r>
            <a:r>
              <a:rPr lang="en-US" dirty="0" smtClean="0"/>
              <a:t>(e_{i,1})=\omega_1$, 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$</a:t>
            </a:r>
            <a:r>
              <a:rPr lang="en-US" dirty="0" err="1" smtClean="0"/>
              <a:t>Var</a:t>
            </a:r>
            <a:r>
              <a:rPr lang="en-US" dirty="0" smtClean="0"/>
              <a:t>(e_{i,2})=\omega_2$, </a:t>
            </a:r>
          </a:p>
          <a:p>
            <a:r>
              <a:rPr lang="en-US" dirty="0" smtClean="0"/>
              <a:t>the errors $\</a:t>
            </a:r>
            <a:r>
              <a:rPr lang="en-US" dirty="0" err="1" smtClean="0"/>
              <a:t>epsilon_i</a:t>
            </a:r>
            <a:r>
              <a:rPr lang="en-US" dirty="0" smtClean="0"/>
              <a:t>, e_{i,1}$ and $e_{i,2}$ are all independent,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$X_{i,1}$ is independent of $\</a:t>
            </a:r>
            <a:r>
              <a:rPr lang="en-US" dirty="0" err="1" smtClean="0"/>
              <a:t>epsilon_i</a:t>
            </a:r>
            <a:r>
              <a:rPr lang="en-US" dirty="0" smtClean="0"/>
              <a:t>, e_{i,1}$ and $e_{i,2}$,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$X_{i,2}$ is independent of $\</a:t>
            </a:r>
            <a:r>
              <a:rPr lang="en-US" dirty="0" err="1" smtClean="0"/>
              <a:t>epsilon_i</a:t>
            </a:r>
            <a:r>
              <a:rPr lang="en-US" dirty="0" smtClean="0"/>
              <a:t>, e_{i,1}$ and $e_{i,2}$, ~and</a:t>
            </a:r>
          </a:p>
          <a:p>
            <a:r>
              <a:rPr lang="en-US" dirty="0" smtClean="0"/>
              <a:t>%----------------------------------------------------------------------%</a:t>
            </a:r>
          </a:p>
          <a:p>
            <a:endParaRPr lang="en-US" dirty="0" smtClean="0"/>
          </a:p>
          <a:p>
            <a:r>
              <a:rPr lang="en-US" dirty="0" smtClean="0"/>
              <a:t>\begin{</a:t>
            </a:r>
            <a:r>
              <a:rPr lang="en-US" dirty="0" err="1" smtClean="0"/>
              <a:t>displaymath</a:t>
            </a:r>
            <a:r>
              <a:rPr lang="en-US" dirty="0" smtClean="0"/>
              <a:t>}</a:t>
            </a:r>
          </a:p>
          <a:p>
            <a:r>
              <a:rPr lang="en-US" dirty="0" smtClean="0"/>
              <a:t>V\left(</a:t>
            </a:r>
          </a:p>
          <a:p>
            <a:r>
              <a:rPr lang="en-US" dirty="0" smtClean="0"/>
              <a:t>\begin{array}{c} X_{i,1} \\ X_{i,2} \end{array}</a:t>
            </a:r>
          </a:p>
          <a:p>
            <a:r>
              <a:rPr lang="en-US" dirty="0" smtClean="0"/>
              <a:t> \right) = \left(</a:t>
            </a:r>
          </a:p>
          <a:p>
            <a:r>
              <a:rPr lang="en-US" dirty="0" smtClean="0"/>
              <a:t>\begin{array}{c c} </a:t>
            </a:r>
          </a:p>
          <a:p>
            <a:r>
              <a:rPr lang="en-US" dirty="0" smtClean="0"/>
              <a:t>\phi_{11} &amp; \phi_{12} \\</a:t>
            </a:r>
          </a:p>
          <a:p>
            <a:r>
              <a:rPr lang="en-US" dirty="0" smtClean="0"/>
              <a:t>\phi_{12} &amp; \phi_{22}</a:t>
            </a:r>
          </a:p>
          <a:p>
            <a:r>
              <a:rPr lang="en-US" dirty="0" smtClean="0"/>
              <a:t>\end{array} \right)</a:t>
            </a:r>
          </a:p>
          <a:p>
            <a:r>
              <a:rPr lang="en-US" dirty="0" smtClean="0"/>
              <a:t>\end{</a:t>
            </a:r>
            <a:r>
              <a:rPr lang="en-US" dirty="0" err="1" smtClean="0"/>
              <a:t>displaymath</a:t>
            </a:r>
            <a:r>
              <a:rPr lang="en-US" dirty="0" smtClean="0"/>
              <a:t>} % 30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88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Reliability of W1 is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frac</a:t>
            </a:r>
            <a:r>
              <a:rPr lang="en-US" dirty="0" smtClean="0"/>
              <a:t>{\phi_{11}}{\phi_{11}+\omega_1} % 36</a:t>
            </a:r>
          </a:p>
          <a:p>
            <a:endParaRPr lang="en-US" dirty="0" smtClean="0"/>
          </a:p>
          <a:p>
            <a:r>
              <a:rPr lang="en-US" dirty="0" smtClean="0"/>
              <a:t>Reliability of W2 is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frac</a:t>
            </a:r>
            <a:r>
              <a:rPr lang="en-US" dirty="0" smtClean="0"/>
              <a:t>{\phi_{22}}{\phi_{22}+\omega_2}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85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Y = \beta_0 + \beta_1 x_1 + \beta_2 x_2 + \epsilon  % 32</a:t>
            </a:r>
          </a:p>
          <a:p>
            <a:endParaRPr lang="sv-SE" dirty="0" smtClean="0"/>
          </a:p>
          <a:p>
            <a:r>
              <a:rPr lang="sv-SE" dirty="0" smtClean="0"/>
              <a:t>E(Y) =   \beta_0 + \beta_1 x_1 + \beta_2 x_2 % 32</a:t>
            </a:r>
          </a:p>
          <a:p>
            <a:endParaRPr lang="sv-SE" dirty="0" smtClean="0"/>
          </a:p>
          <a:p>
            <a:r>
              <a:rPr lang="sv-SE" dirty="0" smtClean="0"/>
              <a:t>\</a:t>
            </a:r>
            <a:r>
              <a:rPr lang="sv-SE" dirty="0" err="1" smtClean="0"/>
              <a:t>frac</a:t>
            </a:r>
            <a:r>
              <a:rPr lang="sv-SE" dirty="0" smtClean="0"/>
              <a:t>{\partial}{\partial x_2} E(Y) = \beta_2 % 32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2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Unconditional</a:t>
            </a:r>
            <a:r>
              <a:rPr lang="da-DK" dirty="0" smtClean="0"/>
              <a:t>:  Test X2 </a:t>
            </a:r>
            <a:r>
              <a:rPr lang="da-DK" dirty="0" err="1" smtClean="0"/>
              <a:t>controlling</a:t>
            </a:r>
            <a:r>
              <a:rPr lang="da-DK" dirty="0" smtClean="0"/>
              <a:t> for X1</a:t>
            </a:r>
          </a:p>
          <a:p>
            <a:endParaRPr lang="da-DK" dirty="0" smtClean="0"/>
          </a:p>
          <a:p>
            <a:r>
              <a:rPr lang="da-DK" dirty="0" smtClean="0"/>
              <a:t>Y = \beta_0 + \beta_1 X_1 + \beta_2 X_2 + \epsilon \\ % 32</a:t>
            </a:r>
          </a:p>
          <a:p>
            <a:endParaRPr lang="da-DK" dirty="0" smtClean="0"/>
          </a:p>
          <a:p>
            <a:r>
              <a:rPr lang="da-DK" dirty="0" err="1" smtClean="0"/>
              <a:t>Cov</a:t>
            </a:r>
            <a:r>
              <a:rPr lang="da-DK" dirty="0" smtClean="0"/>
              <a:t>(X_2,Y) &amp;=&amp; \beta_1 </a:t>
            </a:r>
            <a:r>
              <a:rPr lang="da-DK" dirty="0" err="1" smtClean="0"/>
              <a:t>Cov</a:t>
            </a:r>
            <a:r>
              <a:rPr lang="da-DK" dirty="0" smtClean="0"/>
              <a:t>(X_1,X_2) + \beta_2 Var(X_2) \\</a:t>
            </a:r>
          </a:p>
          <a:p>
            <a:r>
              <a:rPr lang="da-DK" dirty="0" smtClean="0"/>
              <a:t>           &amp;=&amp; \beta_1 \</a:t>
            </a:r>
            <a:r>
              <a:rPr lang="da-DK" dirty="0" err="1" smtClean="0"/>
              <a:t>phi</a:t>
            </a:r>
            <a:r>
              <a:rPr lang="da-DK" dirty="0" smtClean="0"/>
              <a:t>_{12} + \beta_2 \</a:t>
            </a:r>
            <a:r>
              <a:rPr lang="da-DK" dirty="0" err="1" smtClean="0"/>
              <a:t>phi</a:t>
            </a:r>
            <a:r>
              <a:rPr lang="da-DK" dirty="0" smtClean="0"/>
              <a:t>_{22} % 32</a:t>
            </a:r>
          </a:p>
          <a:p>
            <a:r>
              <a:rPr lang="da-DK" dirty="0" smtClean="0"/>
              <a:t>           </a:t>
            </a:r>
          </a:p>
          <a:p>
            <a:r>
              <a:rPr lang="da-DK" dirty="0" smtClean="0"/>
              <a:t>Hold X1 </a:t>
            </a:r>
            <a:r>
              <a:rPr lang="da-DK" dirty="0" err="1" smtClean="0"/>
              <a:t>constant</a:t>
            </a:r>
            <a:r>
              <a:rPr lang="da-DK" dirty="0" smtClean="0"/>
              <a:t> at </a:t>
            </a:r>
            <a:r>
              <a:rPr lang="da-DK" dirty="0" err="1" smtClean="0"/>
              <a:t>fixed</a:t>
            </a:r>
            <a:r>
              <a:rPr lang="da-DK" dirty="0" smtClean="0"/>
              <a:t> x1</a:t>
            </a:r>
          </a:p>
          <a:p>
            <a:endParaRPr lang="da-DK" dirty="0" smtClean="0"/>
          </a:p>
          <a:p>
            <a:r>
              <a:rPr lang="da-DK" dirty="0" err="1" smtClean="0"/>
              <a:t>Cov</a:t>
            </a:r>
            <a:r>
              <a:rPr lang="da-DK" dirty="0" smtClean="0"/>
              <a:t>(X_2,Y|X_1=x_1) =  \beta_2 Var(X_2) =  \beta_2 \</a:t>
            </a:r>
            <a:r>
              <a:rPr lang="da-DK" dirty="0" err="1" smtClean="0"/>
              <a:t>phi</a:t>
            </a:r>
            <a:r>
              <a:rPr lang="da-DK" dirty="0" smtClean="0"/>
              <a:t>_{22} % 32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90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err="1" smtClean="0"/>
              <a:t>rmvn</a:t>
            </a:r>
            <a:r>
              <a:rPr lang="en-US" dirty="0" smtClean="0"/>
              <a:t> &lt;- function(</a:t>
            </a:r>
            <a:r>
              <a:rPr lang="en-US" dirty="0" err="1" smtClean="0"/>
              <a:t>nn,mu,sigma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# Returns an </a:t>
            </a:r>
            <a:r>
              <a:rPr lang="en-US" dirty="0" err="1" smtClean="0"/>
              <a:t>nn</a:t>
            </a:r>
            <a:r>
              <a:rPr lang="en-US" dirty="0" smtClean="0"/>
              <a:t> by </a:t>
            </a:r>
            <a:r>
              <a:rPr lang="en-US" dirty="0" err="1" smtClean="0"/>
              <a:t>kk</a:t>
            </a:r>
            <a:r>
              <a:rPr lang="en-US" dirty="0" smtClean="0"/>
              <a:t> matrix, rows are independent MVN(</a:t>
            </a:r>
            <a:r>
              <a:rPr lang="en-US" dirty="0" err="1" smtClean="0"/>
              <a:t>mu,sigma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{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kk</a:t>
            </a:r>
            <a:r>
              <a:rPr lang="en-US" dirty="0" smtClean="0"/>
              <a:t> &lt;- length(mu)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dsig</a:t>
            </a:r>
            <a:r>
              <a:rPr lang="en-US" dirty="0" smtClean="0"/>
              <a:t> &lt;- dim(sigma)</a:t>
            </a:r>
          </a:p>
          <a:p>
            <a:r>
              <a:rPr lang="en-US" dirty="0" smtClean="0"/>
              <a:t>    if(</a:t>
            </a:r>
            <a:r>
              <a:rPr lang="en-US" dirty="0" err="1" smtClean="0"/>
              <a:t>dsig</a:t>
            </a:r>
            <a:r>
              <a:rPr lang="en-US" dirty="0" smtClean="0"/>
              <a:t>[1] != </a:t>
            </a:r>
            <a:r>
              <a:rPr lang="en-US" dirty="0" err="1" smtClean="0"/>
              <a:t>dsig</a:t>
            </a:r>
            <a:r>
              <a:rPr lang="en-US" dirty="0" smtClean="0"/>
              <a:t>[2]) stop("Sigma must be square.")</a:t>
            </a:r>
          </a:p>
          <a:p>
            <a:r>
              <a:rPr lang="en-US" dirty="0" smtClean="0"/>
              <a:t>    if(</a:t>
            </a:r>
            <a:r>
              <a:rPr lang="en-US" dirty="0" err="1" smtClean="0"/>
              <a:t>dsig</a:t>
            </a:r>
            <a:r>
              <a:rPr lang="en-US" dirty="0" smtClean="0"/>
              <a:t>[1] != </a:t>
            </a:r>
            <a:r>
              <a:rPr lang="en-US" dirty="0" err="1" smtClean="0"/>
              <a:t>kk</a:t>
            </a:r>
            <a:r>
              <a:rPr lang="en-US" dirty="0" smtClean="0"/>
              <a:t>) stop("Sizes of sigma and mu are inconsistent.")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ev</a:t>
            </a:r>
            <a:r>
              <a:rPr lang="en-US" dirty="0" smtClean="0"/>
              <a:t> &lt;- </a:t>
            </a:r>
            <a:r>
              <a:rPr lang="en-US" dirty="0" err="1" smtClean="0"/>
              <a:t>eigen</a:t>
            </a:r>
            <a:r>
              <a:rPr lang="en-US" dirty="0" smtClean="0"/>
              <a:t>(</a:t>
            </a:r>
            <a:r>
              <a:rPr lang="en-US" dirty="0" err="1" smtClean="0"/>
              <a:t>sigma,symmetric</a:t>
            </a:r>
            <a:r>
              <a:rPr lang="en-US" dirty="0" smtClean="0"/>
              <a:t>=T)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sqrl</a:t>
            </a:r>
            <a:r>
              <a:rPr lang="en-US" dirty="0" smtClean="0"/>
              <a:t> &lt;- </a:t>
            </a:r>
            <a:r>
              <a:rPr lang="en-US" dirty="0" err="1" smtClean="0"/>
              <a:t>diag</a:t>
            </a:r>
            <a:r>
              <a:rPr lang="en-US" dirty="0" smtClean="0"/>
              <a:t>(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dirty="0" err="1" smtClean="0"/>
              <a:t>ev$values</a:t>
            </a:r>
            <a:r>
              <a:rPr lang="en-US" dirty="0" smtClean="0"/>
              <a:t>))</a:t>
            </a:r>
          </a:p>
          <a:p>
            <a:r>
              <a:rPr lang="en-US" dirty="0" smtClean="0"/>
              <a:t>    PP &lt;- </a:t>
            </a:r>
            <a:r>
              <a:rPr lang="en-US" dirty="0" err="1" smtClean="0"/>
              <a:t>ev$vectors</a:t>
            </a:r>
            <a:endParaRPr lang="en-US" dirty="0" smtClean="0"/>
          </a:p>
          <a:p>
            <a:r>
              <a:rPr lang="en-US" dirty="0" smtClean="0"/>
              <a:t>    ZZ &lt;- </a:t>
            </a:r>
            <a:r>
              <a:rPr lang="en-US" dirty="0" err="1" smtClean="0"/>
              <a:t>rnorm</a:t>
            </a:r>
            <a:r>
              <a:rPr lang="en-US" dirty="0" smtClean="0"/>
              <a:t>(</a:t>
            </a:r>
            <a:r>
              <a:rPr lang="en-US" dirty="0" err="1" smtClean="0"/>
              <a:t>nn</a:t>
            </a:r>
            <a:r>
              <a:rPr lang="en-US" dirty="0" smtClean="0"/>
              <a:t>*</a:t>
            </a:r>
            <a:r>
              <a:rPr lang="en-US" dirty="0" err="1" smtClean="0"/>
              <a:t>kk</a:t>
            </a:r>
            <a:r>
              <a:rPr lang="en-US" dirty="0" smtClean="0"/>
              <a:t>) ; dim(ZZ) &lt;- c(</a:t>
            </a:r>
            <a:r>
              <a:rPr lang="en-US" dirty="0" err="1" smtClean="0"/>
              <a:t>kk,nn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rmvn</a:t>
            </a:r>
            <a:r>
              <a:rPr lang="en-US" dirty="0" smtClean="0"/>
              <a:t> &lt;- t(PP%*%</a:t>
            </a:r>
            <a:r>
              <a:rPr lang="en-US" dirty="0" err="1" smtClean="0"/>
              <a:t>sqrl</a:t>
            </a:r>
            <a:r>
              <a:rPr lang="en-US" dirty="0" smtClean="0"/>
              <a:t>%*%</a:t>
            </a:r>
            <a:r>
              <a:rPr lang="en-US" dirty="0" err="1" smtClean="0"/>
              <a:t>ZZ+mu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rmvn</a:t>
            </a:r>
            <a:endParaRPr lang="en-US" dirty="0" smtClean="0"/>
          </a:p>
          <a:p>
            <a:r>
              <a:rPr lang="en-US" dirty="0" smtClean="0"/>
              <a:t>    }# End of function </a:t>
            </a:r>
            <a:r>
              <a:rPr lang="en-US" dirty="0" err="1" smtClean="0"/>
              <a:t>rmvn</a:t>
            </a:r>
            <a:endParaRPr lang="en-US" dirty="0" smtClean="0"/>
          </a:p>
          <a:p>
            <a:r>
              <a:rPr lang="en-US" dirty="0" smtClean="0"/>
              <a:t>\end{verbatim} % 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85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W = X + e % 42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Where $E(X)=\mu$, $E(e)= 0$, $</a:t>
            </a:r>
            <a:r>
              <a:rPr lang="en-US" dirty="0" err="1" smtClean="0"/>
              <a:t>Var</a:t>
            </a:r>
            <a:r>
              <a:rPr lang="en-US" dirty="0" smtClean="0"/>
              <a:t>(X)=\sigma^2_X$, $</a:t>
            </a:r>
            <a:r>
              <a:rPr lang="en-US" dirty="0" err="1" smtClean="0"/>
              <a:t>Var</a:t>
            </a:r>
            <a:r>
              <a:rPr lang="en-US" dirty="0" smtClean="0"/>
              <a:t>(e)=\sigma^2_e$, and $</a:t>
            </a:r>
            <a:r>
              <a:rPr lang="en-US" dirty="0" err="1" smtClean="0"/>
              <a:t>Cov</a:t>
            </a:r>
            <a:r>
              <a:rPr lang="en-US" dirty="0" smtClean="0"/>
              <a:t>(</a:t>
            </a:r>
            <a:r>
              <a:rPr lang="en-US" dirty="0" err="1" smtClean="0"/>
              <a:t>X,e</a:t>
            </a:r>
            <a:r>
              <a:rPr lang="en-US" dirty="0" smtClean="0"/>
              <a:t>)=0$. Because $X$ and $e$ are uncorrelated, % 20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(W) = </a:t>
            </a:r>
            <a:r>
              <a:rPr lang="en-US" dirty="0" err="1" smtClean="0"/>
              <a:t>Var</a:t>
            </a:r>
            <a:r>
              <a:rPr lang="en-US" dirty="0" smtClean="0"/>
              <a:t>(X) + </a:t>
            </a:r>
            <a:r>
              <a:rPr lang="en-US" dirty="0" err="1" smtClean="0"/>
              <a:t>Var</a:t>
            </a:r>
            <a:r>
              <a:rPr lang="en-US" dirty="0" smtClean="0"/>
              <a:t>(e) = \sigma^2_X + \sigma^2_e % 36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eqnarray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*}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(X,W) &amp;=&amp; E(\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stackrel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{c}{X}\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stackrel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{c}{W})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&amp;=&amp; E(\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stackrel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{c}{X}(\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stackrel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{c}{X}+e) \\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&amp;=&amp; E(\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stackrel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{c}{X}\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stackrel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{2}{\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vphantom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{r}}) + E(\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stackrel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{c}{X})E(e) \\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&amp;=&amp; \sigma^2_X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eqnarray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*} % 36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95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\begin{verbatim}</a:t>
            </a:r>
          </a:p>
          <a:p>
            <a:r>
              <a:rPr lang="en-US" dirty="0" err="1" smtClean="0"/>
              <a:t>mereg</a:t>
            </a:r>
            <a:r>
              <a:rPr lang="en-US" dirty="0" smtClean="0"/>
              <a:t> &lt;- function(beta0=1, beta1=1, beta2=0, </a:t>
            </a:r>
            <a:r>
              <a:rPr lang="en-US" dirty="0" err="1" smtClean="0"/>
              <a:t>sigmasq</a:t>
            </a:r>
            <a:r>
              <a:rPr lang="en-US" dirty="0" smtClean="0"/>
              <a:t> = 0.5, </a:t>
            </a:r>
          </a:p>
          <a:p>
            <a:r>
              <a:rPr lang="en-US" dirty="0" smtClean="0"/>
              <a:t>          mu1=0, mu2=0, phi11=1, phi22=1, phi12 = 0.80, </a:t>
            </a:r>
          </a:p>
          <a:p>
            <a:r>
              <a:rPr lang="en-US" dirty="0" smtClean="0"/>
              <a:t>          rel1=0.80, rel2=0.80, n=200)</a:t>
            </a:r>
          </a:p>
          <a:p>
            <a:r>
              <a:rPr lang="en-US" dirty="0" smtClean="0"/>
              <a:t>####################################################################</a:t>
            </a:r>
          </a:p>
          <a:p>
            <a:r>
              <a:rPr lang="en-US" dirty="0" smtClean="0"/>
              <a:t># Model is   Y  = beta0 + beta1 X1 + beta2 X2 + epsilon</a:t>
            </a:r>
          </a:p>
          <a:p>
            <a:r>
              <a:rPr lang="en-US" dirty="0" smtClean="0"/>
              <a:t>#            W1 = X1 + e1</a:t>
            </a:r>
          </a:p>
          <a:p>
            <a:r>
              <a:rPr lang="en-US" dirty="0" smtClean="0"/>
              <a:t>#            W2 = W2 + e2</a:t>
            </a:r>
          </a:p>
          <a:p>
            <a:r>
              <a:rPr lang="en-US" dirty="0" smtClean="0"/>
              <a:t># Fit naive model </a:t>
            </a:r>
          </a:p>
          <a:p>
            <a:r>
              <a:rPr lang="en-US" dirty="0" smtClean="0"/>
              <a:t>#            Y  = beta0 + beta1 W1 + beta2 W2 + epsilon</a:t>
            </a:r>
          </a:p>
          <a:p>
            <a:r>
              <a:rPr lang="en-US" dirty="0" smtClean="0"/>
              <a:t># Inputs are</a:t>
            </a:r>
          </a:p>
          <a:p>
            <a:r>
              <a:rPr lang="en-US" dirty="0" smtClean="0"/>
              <a:t>#</a:t>
            </a:r>
          </a:p>
          <a:p>
            <a:r>
              <a:rPr lang="en-US" dirty="0" smtClean="0"/>
              <a:t>#   beta0, beta1 beta2      True regression coefficients</a:t>
            </a:r>
          </a:p>
          <a:p>
            <a:r>
              <a:rPr lang="en-US" dirty="0" smtClean="0"/>
              <a:t>#   </a:t>
            </a:r>
            <a:r>
              <a:rPr lang="en-US" dirty="0" err="1" smtClean="0"/>
              <a:t>sigmasq</a:t>
            </a:r>
            <a:r>
              <a:rPr lang="en-US" dirty="0" smtClean="0"/>
              <a:t>                 </a:t>
            </a:r>
            <a:r>
              <a:rPr lang="en-US" dirty="0" err="1" smtClean="0"/>
              <a:t>Var</a:t>
            </a:r>
            <a:r>
              <a:rPr lang="en-US" dirty="0" smtClean="0"/>
              <a:t>(epsilon)</a:t>
            </a:r>
          </a:p>
          <a:p>
            <a:r>
              <a:rPr lang="en-US" dirty="0" smtClean="0"/>
              <a:t>#   mu1                     E(X1)</a:t>
            </a:r>
          </a:p>
          <a:p>
            <a:r>
              <a:rPr lang="en-US" dirty="0" smtClean="0"/>
              <a:t>#   mu2                     E(X2)</a:t>
            </a:r>
          </a:p>
          <a:p>
            <a:r>
              <a:rPr lang="en-US" dirty="0" smtClean="0"/>
              <a:t>#   phi11                   </a:t>
            </a:r>
            <a:r>
              <a:rPr lang="en-US" dirty="0" err="1" smtClean="0"/>
              <a:t>Var</a:t>
            </a:r>
            <a:r>
              <a:rPr lang="en-US" dirty="0" smtClean="0"/>
              <a:t>(X1)</a:t>
            </a:r>
          </a:p>
          <a:p>
            <a:r>
              <a:rPr lang="en-US" dirty="0" smtClean="0"/>
              <a:t>#   phi22                   </a:t>
            </a:r>
            <a:r>
              <a:rPr lang="en-US" dirty="0" err="1" smtClean="0"/>
              <a:t>Var</a:t>
            </a:r>
            <a:r>
              <a:rPr lang="en-US" dirty="0" smtClean="0"/>
              <a:t>(X2)</a:t>
            </a:r>
          </a:p>
          <a:p>
            <a:r>
              <a:rPr lang="en-US" dirty="0" smtClean="0"/>
              <a:t>#   phi12                   </a:t>
            </a:r>
            <a:r>
              <a:rPr lang="en-US" dirty="0" err="1" smtClean="0"/>
              <a:t>Cov</a:t>
            </a:r>
            <a:r>
              <a:rPr lang="en-US" dirty="0" smtClean="0"/>
              <a:t>(X1,X2) = </a:t>
            </a:r>
            <a:r>
              <a:rPr lang="en-US" dirty="0" err="1" smtClean="0"/>
              <a:t>Corr</a:t>
            </a:r>
            <a:r>
              <a:rPr lang="en-US" dirty="0" smtClean="0"/>
              <a:t>(X1,X1), because </a:t>
            </a:r>
          </a:p>
          <a:p>
            <a:r>
              <a:rPr lang="en-US" dirty="0" smtClean="0"/>
              <a:t>#                           </a:t>
            </a:r>
            <a:r>
              <a:rPr lang="en-US" dirty="0" err="1" smtClean="0"/>
              <a:t>Var</a:t>
            </a:r>
            <a:r>
              <a:rPr lang="en-US" dirty="0" smtClean="0"/>
              <a:t>(X1) = </a:t>
            </a:r>
            <a:r>
              <a:rPr lang="en-US" dirty="0" err="1" smtClean="0"/>
              <a:t>Var</a:t>
            </a:r>
            <a:r>
              <a:rPr lang="en-US" dirty="0" smtClean="0"/>
              <a:t>(X2) = 1</a:t>
            </a:r>
          </a:p>
          <a:p>
            <a:r>
              <a:rPr lang="en-US" dirty="0" smtClean="0"/>
              <a:t>#   rel1                    Reliability of W1</a:t>
            </a:r>
          </a:p>
          <a:p>
            <a:r>
              <a:rPr lang="en-US" dirty="0" smtClean="0"/>
              <a:t>#   rel2                    Reliability of W2</a:t>
            </a:r>
          </a:p>
          <a:p>
            <a:r>
              <a:rPr lang="en-US" dirty="0" smtClean="0"/>
              <a:t>#   n                       Sample size</a:t>
            </a:r>
          </a:p>
          <a:p>
            <a:r>
              <a:rPr lang="en-US" dirty="0" smtClean="0"/>
              <a:t># Note: This function uses </a:t>
            </a:r>
            <a:r>
              <a:rPr lang="en-US" dirty="0" err="1" smtClean="0"/>
              <a:t>rmvn</a:t>
            </a:r>
            <a:r>
              <a:rPr lang="en-US" dirty="0" smtClean="0"/>
              <a:t>, a multivariate normal random number</a:t>
            </a:r>
          </a:p>
          <a:p>
            <a:r>
              <a:rPr lang="en-US" dirty="0" smtClean="0"/>
              <a:t>#       generator I wrote. The </a:t>
            </a:r>
            <a:r>
              <a:rPr lang="en-US" dirty="0" err="1" smtClean="0"/>
              <a:t>rmultnorm</a:t>
            </a:r>
            <a:r>
              <a:rPr lang="en-US" dirty="0" smtClean="0"/>
              <a:t> of the package MSBVAR does </a:t>
            </a:r>
          </a:p>
          <a:p>
            <a:r>
              <a:rPr lang="en-US" dirty="0" smtClean="0"/>
              <a:t>#       the same thing but I am having trouble installing it.</a:t>
            </a:r>
          </a:p>
          <a:p>
            <a:r>
              <a:rPr lang="en-US" dirty="0" smtClean="0"/>
              <a:t>####################################################################</a:t>
            </a:r>
          </a:p>
          <a:p>
            <a:r>
              <a:rPr lang="en-US" dirty="0" smtClean="0"/>
              <a:t>\end{verbatim} % 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60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    {</a:t>
            </a:r>
          </a:p>
          <a:p>
            <a:r>
              <a:rPr lang="en-US" dirty="0" smtClean="0"/>
              <a:t>    # Calculate SD(e1) and SD(e2)</a:t>
            </a:r>
          </a:p>
          <a:p>
            <a:r>
              <a:rPr lang="en-US" dirty="0" smtClean="0"/>
              <a:t>    sd1 &lt;- </a:t>
            </a:r>
            <a:r>
              <a:rPr lang="en-US" dirty="0" err="1" smtClean="0"/>
              <a:t>sqrt</a:t>
            </a:r>
            <a:r>
              <a:rPr lang="en-US" dirty="0" smtClean="0"/>
              <a:t>((phi11-rel1)/rel1) </a:t>
            </a:r>
          </a:p>
          <a:p>
            <a:r>
              <a:rPr lang="en-US" dirty="0" smtClean="0"/>
              <a:t>    sd2 &lt;- </a:t>
            </a:r>
            <a:r>
              <a:rPr lang="en-US" dirty="0" err="1" smtClean="0"/>
              <a:t>sqrt</a:t>
            </a:r>
            <a:r>
              <a:rPr lang="en-US" dirty="0" smtClean="0"/>
              <a:t>((phi22-rel2)/rel2) </a:t>
            </a:r>
          </a:p>
          <a:p>
            <a:r>
              <a:rPr lang="en-US" dirty="0" smtClean="0"/>
              <a:t>    # Random number generation</a:t>
            </a:r>
          </a:p>
          <a:p>
            <a:r>
              <a:rPr lang="en-US" dirty="0" smtClean="0"/>
              <a:t>    epsilon &lt;- </a:t>
            </a:r>
            <a:r>
              <a:rPr lang="en-US" dirty="0" err="1" smtClean="0"/>
              <a:t>rnorm</a:t>
            </a:r>
            <a:r>
              <a:rPr lang="en-US" dirty="0" smtClean="0"/>
              <a:t>(</a:t>
            </a:r>
            <a:r>
              <a:rPr lang="en-US" dirty="0" err="1" smtClean="0"/>
              <a:t>n,mean</a:t>
            </a:r>
            <a:r>
              <a:rPr lang="en-US" dirty="0" smtClean="0"/>
              <a:t>=0,sd=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dirty="0" err="1" smtClean="0"/>
              <a:t>sigmasq</a:t>
            </a:r>
            <a:r>
              <a:rPr lang="en-US" dirty="0" smtClean="0"/>
              <a:t>))</a:t>
            </a:r>
          </a:p>
          <a:p>
            <a:r>
              <a:rPr lang="en-US" dirty="0" smtClean="0"/>
              <a:t>    e1 &lt;- </a:t>
            </a:r>
            <a:r>
              <a:rPr lang="en-US" dirty="0" err="1" smtClean="0"/>
              <a:t>rnorm</a:t>
            </a:r>
            <a:r>
              <a:rPr lang="en-US" dirty="0" smtClean="0"/>
              <a:t>(</a:t>
            </a:r>
            <a:r>
              <a:rPr lang="en-US" dirty="0" err="1" smtClean="0"/>
              <a:t>n,mean</a:t>
            </a:r>
            <a:r>
              <a:rPr lang="en-US" dirty="0" smtClean="0"/>
              <a:t>=0,sd=sd1)</a:t>
            </a:r>
          </a:p>
          <a:p>
            <a:r>
              <a:rPr lang="en-US" dirty="0" smtClean="0"/>
              <a:t>    e2 &lt;- </a:t>
            </a:r>
            <a:r>
              <a:rPr lang="en-US" dirty="0" err="1" smtClean="0"/>
              <a:t>rnorm</a:t>
            </a:r>
            <a:r>
              <a:rPr lang="en-US" dirty="0" smtClean="0"/>
              <a:t>(</a:t>
            </a:r>
            <a:r>
              <a:rPr lang="en-US" dirty="0" err="1" smtClean="0"/>
              <a:t>n,mean</a:t>
            </a:r>
            <a:r>
              <a:rPr lang="en-US" dirty="0" smtClean="0"/>
              <a:t>=0,sd=sd2)</a:t>
            </a:r>
          </a:p>
          <a:p>
            <a:r>
              <a:rPr lang="en-US" dirty="0" smtClean="0"/>
              <a:t>    # X1 and X2 are bivariate normal. Need </a:t>
            </a:r>
            <a:r>
              <a:rPr lang="en-US" dirty="0" err="1" smtClean="0"/>
              <a:t>rmvn</a:t>
            </a:r>
            <a:r>
              <a:rPr lang="en-US" dirty="0" smtClean="0"/>
              <a:t> function.</a:t>
            </a:r>
          </a:p>
          <a:p>
            <a:r>
              <a:rPr lang="en-US" dirty="0" smtClean="0"/>
              <a:t>    Phi &lt;- </a:t>
            </a:r>
            <a:r>
              <a:rPr lang="en-US" dirty="0" err="1" smtClean="0"/>
              <a:t>rbind</a:t>
            </a:r>
            <a:r>
              <a:rPr lang="en-US" dirty="0" smtClean="0"/>
              <a:t>(c(phi11,phi12),  </a:t>
            </a:r>
          </a:p>
          <a:p>
            <a:r>
              <a:rPr lang="en-US" dirty="0" smtClean="0"/>
              <a:t>                 c(phi12,phi22))</a:t>
            </a:r>
          </a:p>
          <a:p>
            <a:r>
              <a:rPr lang="en-US" dirty="0" smtClean="0"/>
              <a:t>    X &lt;- </a:t>
            </a:r>
            <a:r>
              <a:rPr lang="en-US" dirty="0" err="1" smtClean="0"/>
              <a:t>rmvn</a:t>
            </a:r>
            <a:r>
              <a:rPr lang="en-US" dirty="0" smtClean="0"/>
              <a:t>(n, mu=c(mu1,mu2), sigma=Phi) # nx2 matrix</a:t>
            </a:r>
          </a:p>
          <a:p>
            <a:r>
              <a:rPr lang="en-US" dirty="0" smtClean="0"/>
              <a:t>    X1 &lt;- X[,1]; X2 &lt;- X[,2]</a:t>
            </a:r>
          </a:p>
          <a:p>
            <a:r>
              <a:rPr lang="en-US" dirty="0" smtClean="0"/>
              <a:t>    # Now generate Y, W1 and W2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Y = beta0 + beta1*X1 + beta2*X2 + epsilon</a:t>
            </a:r>
          </a:p>
          <a:p>
            <a:r>
              <a:rPr lang="en-US" dirty="0" smtClean="0"/>
              <a:t>    W1 = X1 + e1</a:t>
            </a:r>
          </a:p>
          <a:p>
            <a:r>
              <a:rPr lang="en-US" dirty="0" smtClean="0"/>
              <a:t>    W2 = X2 + e2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# Fit the naive model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mereg</a:t>
            </a:r>
            <a:r>
              <a:rPr lang="en-US" dirty="0" smtClean="0"/>
              <a:t> &lt;- summary(lm(Y~W1+W2))$coefficients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mereg</a:t>
            </a:r>
            <a:r>
              <a:rPr lang="en-US" dirty="0" smtClean="0"/>
              <a:t> # Returns table of beta-hats, SEs, t-statistics and p-values</a:t>
            </a:r>
          </a:p>
          <a:p>
            <a:r>
              <a:rPr lang="en-US" dirty="0" smtClean="0"/>
              <a:t>    } # End function </a:t>
            </a:r>
            <a:r>
              <a:rPr lang="en-US" dirty="0" err="1" smtClean="0"/>
              <a:t>mereg</a:t>
            </a:r>
            <a:endParaRPr lang="en-US" dirty="0" smtClean="0"/>
          </a:p>
          <a:p>
            <a:r>
              <a:rPr lang="en-US" dirty="0" smtClean="0"/>
              <a:t>\end{verbatim}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16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  # All the default values of inputs</a:t>
            </a:r>
          </a:p>
          <a:p>
            <a:r>
              <a:rPr lang="en-US" dirty="0" smtClean="0"/>
              <a:t>             Estimate Std. Error   t value     </a:t>
            </a:r>
            <a:r>
              <a:rPr lang="en-US" dirty="0" err="1" smtClean="0"/>
              <a:t>Pr</a:t>
            </a:r>
            <a:r>
              <a:rPr lang="en-US" dirty="0" smtClean="0"/>
              <a:t>(&gt;|t|)</a:t>
            </a:r>
          </a:p>
          <a:p>
            <a:r>
              <a:rPr lang="en-US" dirty="0" smtClean="0"/>
              <a:t>(Intercept) 0.9704708 0.05423489 17.893845 3.692801e-43</a:t>
            </a:r>
          </a:p>
          <a:p>
            <a:r>
              <a:rPr lang="en-US" dirty="0" smtClean="0"/>
              <a:t>W1          0.6486972 0.06336434 10.237576 5.385982e-20</a:t>
            </a:r>
          </a:p>
          <a:p>
            <a:r>
              <a:rPr lang="en-US" dirty="0" smtClean="0"/>
              <a:t>W2          0.2079601 0.06201811  3.353216 9.578634e-04</a:t>
            </a:r>
          </a:p>
          <a:p>
            <a:r>
              <a:rPr lang="en-US" dirty="0" smtClean="0"/>
              <a:t>&gt; 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()[3,4] # Just the p-value for H0: beta2=0</a:t>
            </a:r>
          </a:p>
          <a:p>
            <a:r>
              <a:rPr lang="en-US" dirty="0" smtClean="0"/>
              <a:t>[1] 0.0006340172</a:t>
            </a:r>
          </a:p>
          <a:p>
            <a:r>
              <a:rPr lang="en-US" dirty="0" smtClean="0"/>
              <a:t>&gt; </a:t>
            </a:r>
          </a:p>
          <a:p>
            <a:r>
              <a:rPr lang="en-US" dirty="0" smtClean="0"/>
              <a:t>&gt; # H0 rejected twice. Is the function okay?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0.03946133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0.2582209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0.08474088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0.5182614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0.2889913</a:t>
            </a:r>
          </a:p>
          <a:p>
            <a:r>
              <a:rPr lang="en-US" dirty="0" smtClean="0"/>
              <a:t>\end{verbatim}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18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0.1667587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0.4414364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0.2268087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0.8298779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0.3508289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0.05173589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0.243059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0.8818203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0.3430994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0.4860574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0.9644776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0.09245873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0.04757209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0.7947851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(rel1=1,rel2=1)[3,4] # No measurement error</a:t>
            </a:r>
          </a:p>
          <a:p>
            <a:r>
              <a:rPr lang="en-US" dirty="0" smtClean="0"/>
              <a:t>[1] 0.8039931</a:t>
            </a:r>
          </a:p>
          <a:p>
            <a:r>
              <a:rPr lang="en-US" dirty="0" smtClean="0"/>
              <a:t>\end{verbatim}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189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()[3,4] # Reliabilities both equal 0.80</a:t>
            </a:r>
          </a:p>
          <a:p>
            <a:r>
              <a:rPr lang="en-US" dirty="0" smtClean="0"/>
              <a:t>[1] 0.01080889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()[3,4] # Reliabilities both equal 0.80</a:t>
            </a:r>
          </a:p>
          <a:p>
            <a:r>
              <a:rPr lang="en-US" dirty="0" smtClean="0"/>
              <a:t>[1] 0.0007349183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()[3,4] # Reliabilities both equal 0.80</a:t>
            </a:r>
          </a:p>
          <a:p>
            <a:r>
              <a:rPr lang="en-US" dirty="0" smtClean="0"/>
              <a:t>[1] 0.01884786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()[3,4] # Reliabilities both equal 0.80</a:t>
            </a:r>
          </a:p>
          <a:p>
            <a:r>
              <a:rPr lang="en-US" dirty="0" smtClean="0"/>
              <a:t>[1] 0.003615565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()[3,4] # Reliabilities both equal 0.80</a:t>
            </a:r>
          </a:p>
          <a:p>
            <a:r>
              <a:rPr lang="en-US" dirty="0" smtClean="0"/>
              <a:t>[1] 0.003421935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()[3,4] # Reliabilities both equal 0.80</a:t>
            </a:r>
          </a:p>
          <a:p>
            <a:r>
              <a:rPr lang="en-US" dirty="0" smtClean="0"/>
              <a:t>[1] 3.895541e-07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()[3,4] # Reliabilities both equal 0.80</a:t>
            </a:r>
          </a:p>
          <a:p>
            <a:r>
              <a:rPr lang="en-US" dirty="0" smtClean="0"/>
              <a:t>[1] 3.328842e-07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()[3,4] # Reliabilities both equal 0.80</a:t>
            </a:r>
          </a:p>
          <a:p>
            <a:r>
              <a:rPr lang="en-US" dirty="0" smtClean="0"/>
              <a:t>[1] 0.0754436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()[3,4] # Reliabilities both equal 0.80</a:t>
            </a:r>
          </a:p>
          <a:p>
            <a:r>
              <a:rPr lang="en-US" dirty="0" smtClean="0"/>
              <a:t>[1] 0.0001274642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mereg</a:t>
            </a:r>
            <a:r>
              <a:rPr lang="en-US" dirty="0" smtClean="0"/>
              <a:t>()[3,4] # Reliabilities both equal 0.80</a:t>
            </a:r>
          </a:p>
          <a:p>
            <a:r>
              <a:rPr lang="en-US" dirty="0" smtClean="0"/>
              <a:t>[1] 6.900713e-05</a:t>
            </a:r>
          </a:p>
          <a:p>
            <a:r>
              <a:rPr lang="en-US" dirty="0" smtClean="0"/>
              <a:t>\end{verbatim}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36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reliabilities = 0.90,</a:t>
            </a:r>
            <a:r>
              <a:rPr lang="en-US" baseline="0" dirty="0" smtClean="0"/>
              <a:t> everything normal.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</a:t>
            </a:r>
            <a:r>
              <a:rPr lang="en-US" baseline="0" dirty="0" smtClean="0"/>
              <a:t> documented in a paper by Brunner and Austin in the Canadian Journal of Statistics (2009)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Space Omega, omega in Omega</a:t>
            </a:r>
          </a:p>
          <a:p>
            <a:endParaRPr lang="en-US" dirty="0" smtClean="0"/>
          </a:p>
          <a:p>
            <a:r>
              <a:rPr lang="en-US" dirty="0" smtClean="0"/>
              <a:t>Observing whether a single individual is male or female: </a:t>
            </a:r>
          </a:p>
          <a:p>
            <a:r>
              <a:rPr lang="en-US" dirty="0" smtClean="0"/>
              <a:t>\Omega = \{F,M\} % 36</a:t>
            </a:r>
          </a:p>
          <a:p>
            <a:endParaRPr lang="en-US" dirty="0" smtClean="0"/>
          </a:p>
          <a:p>
            <a:r>
              <a:rPr lang="en-US" dirty="0" smtClean="0"/>
              <a:t>Pair of individuals and observed their genders in order: </a:t>
            </a:r>
          </a:p>
          <a:p>
            <a:r>
              <a:rPr lang="en-US" dirty="0" smtClean="0"/>
              <a:t>\Omega =\{(F,F),(F,M),(M,F),(M,M)\} % 32</a:t>
            </a:r>
          </a:p>
          <a:p>
            <a:endParaRPr lang="en-US" dirty="0" smtClean="0"/>
          </a:p>
          <a:p>
            <a:r>
              <a:rPr lang="en-US" dirty="0" smtClean="0"/>
              <a:t>Select n people and count the number of females: </a:t>
            </a:r>
          </a:p>
          <a:p>
            <a:r>
              <a:rPr lang="en-US" dirty="0" smtClean="0"/>
              <a:t>\Omega = \{0,\</a:t>
            </a:r>
            <a:r>
              <a:rPr lang="en-US" dirty="0" err="1" smtClean="0"/>
              <a:t>ldots</a:t>
            </a:r>
            <a:r>
              <a:rPr lang="en-US" dirty="0" smtClean="0"/>
              <a:t> , n\} % 32</a:t>
            </a:r>
          </a:p>
          <a:p>
            <a:endParaRPr lang="en-US" dirty="0" smtClean="0"/>
          </a:p>
          <a:p>
            <a:r>
              <a:rPr lang="en-US" dirty="0" smtClean="0"/>
              <a:t>For limits problems, the points in $\Omega$ are infinite sequences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653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Pr\{X \in B\} = Pr(\{\omega \in \Omega: X(\omega) \in B \}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880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Random Sample</a:t>
            </a:r>
          </a:p>
          <a:p>
            <a:r>
              <a:rPr lang="en-US" dirty="0" smtClean="0"/>
              <a:t>X_1(\omega), \</a:t>
            </a:r>
            <a:r>
              <a:rPr lang="en-US" dirty="0" err="1" smtClean="0"/>
              <a:t>ldots</a:t>
            </a:r>
            <a:r>
              <a:rPr lang="en-US" dirty="0" smtClean="0"/>
              <a:t>, </a:t>
            </a:r>
            <a:r>
              <a:rPr lang="en-US" dirty="0" err="1" smtClean="0"/>
              <a:t>X_n</a:t>
            </a:r>
            <a:r>
              <a:rPr lang="en-US" dirty="0" smtClean="0"/>
              <a:t>(\omega) % 36</a:t>
            </a:r>
          </a:p>
          <a:p>
            <a:r>
              <a:rPr lang="en-US" dirty="0" smtClean="0"/>
              <a:t>T = T(X_1, \</a:t>
            </a:r>
            <a:r>
              <a:rPr lang="en-US" dirty="0" err="1" smtClean="0"/>
              <a:t>ldots</a:t>
            </a:r>
            <a:r>
              <a:rPr lang="en-US" dirty="0" smtClean="0"/>
              <a:t>, </a:t>
            </a:r>
            <a:r>
              <a:rPr lang="en-US" dirty="0" err="1" smtClean="0"/>
              <a:t>X_n</a:t>
            </a:r>
            <a:r>
              <a:rPr lang="en-US" dirty="0" smtClean="0"/>
              <a:t>) % 36</a:t>
            </a:r>
          </a:p>
          <a:p>
            <a:r>
              <a:rPr lang="en-US" dirty="0" smtClean="0"/>
              <a:t>T = </a:t>
            </a:r>
            <a:r>
              <a:rPr lang="en-US" dirty="0" err="1" smtClean="0"/>
              <a:t>T_n</a:t>
            </a:r>
            <a:r>
              <a:rPr lang="en-US" dirty="0" smtClean="0"/>
              <a:t>(\omega) % 36</a:t>
            </a:r>
          </a:p>
          <a:p>
            <a:r>
              <a:rPr lang="en-US" dirty="0" smtClean="0"/>
              <a:t>Let $n \</a:t>
            </a:r>
            <a:r>
              <a:rPr lang="en-US" dirty="0" err="1" smtClean="0"/>
              <a:t>rightarrow</a:t>
            </a:r>
            <a:r>
              <a:rPr lang="en-US" dirty="0" smtClean="0"/>
              <a:t> \</a:t>
            </a:r>
            <a:r>
              <a:rPr lang="en-US" dirty="0" err="1" smtClean="0"/>
              <a:t>infty</a:t>
            </a:r>
            <a:r>
              <a:rPr lang="en-US" dirty="0" smtClean="0"/>
              <a:t>$ % 36</a:t>
            </a:r>
          </a:p>
          <a:p>
            <a:r>
              <a:rPr lang="en-US" dirty="0" smtClean="0"/>
              <a:t>To see what happens for large samples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7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W = X + e % 42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Where $E(X)=\mu$, $E(e)= 0$, $</a:t>
            </a:r>
            <a:r>
              <a:rPr lang="en-US" dirty="0" err="1" smtClean="0"/>
              <a:t>Var</a:t>
            </a:r>
            <a:r>
              <a:rPr lang="en-US" dirty="0" smtClean="0"/>
              <a:t>(X)=\sigma^2_X$, $</a:t>
            </a:r>
            <a:r>
              <a:rPr lang="en-US" dirty="0" err="1" smtClean="0"/>
              <a:t>Var</a:t>
            </a:r>
            <a:r>
              <a:rPr lang="en-US" dirty="0" smtClean="0"/>
              <a:t>(e)=\sigma^2_e$, and $</a:t>
            </a:r>
            <a:r>
              <a:rPr lang="en-US" dirty="0" err="1" smtClean="0"/>
              <a:t>Cov</a:t>
            </a:r>
            <a:r>
              <a:rPr lang="en-US" dirty="0" smtClean="0"/>
              <a:t>(</a:t>
            </a:r>
            <a:r>
              <a:rPr lang="en-US" dirty="0" err="1" smtClean="0"/>
              <a:t>X,e</a:t>
            </a:r>
            <a:r>
              <a:rPr lang="en-US" dirty="0" smtClean="0"/>
              <a:t>)=0$. Because $X$ and $e$ are uncorrelated, % 20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(W) = </a:t>
            </a:r>
            <a:r>
              <a:rPr lang="en-US" dirty="0" err="1" smtClean="0"/>
              <a:t>Var</a:t>
            </a:r>
            <a:r>
              <a:rPr lang="en-US" dirty="0" smtClean="0"/>
              <a:t>(X) + </a:t>
            </a:r>
            <a:r>
              <a:rPr lang="en-US" dirty="0" err="1" smtClean="0"/>
              <a:t>Var</a:t>
            </a:r>
            <a:r>
              <a:rPr lang="en-US" dirty="0" smtClean="0"/>
              <a:t>(e) = \sigma^2_X + \sigma^2_e % 36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eqnarray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*}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(X,W) &amp;=&amp; E(\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stackrel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{c}{X}\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stackrel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{c}{W})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&amp;=&amp; E(\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stackrel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{c}{X}(\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stackrel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{c}{X}+e) \\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&amp;=&amp; E(\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stackrel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{c}{X}\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stackrel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{2}{\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vphantom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{r}}) + E(\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stackrel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{c}{X})E(e) \\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&amp;=&amp; \sigma^2_X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eqnarray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*} % 36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954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Called convergence with probability one or sometimes strong convergence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We say that $</a:t>
            </a:r>
            <a:r>
              <a:rPr lang="en-US" dirty="0" err="1" smtClean="0"/>
              <a:t>T_n</a:t>
            </a:r>
            <a:r>
              <a:rPr lang="en-US" dirty="0" smtClean="0"/>
              <a:t>$ converges \</a:t>
            </a:r>
            <a:r>
              <a:rPr lang="en-US" dirty="0" err="1" smtClean="0"/>
              <a:t>emph</a:t>
            </a:r>
            <a:r>
              <a:rPr lang="en-US" dirty="0" smtClean="0"/>
              <a:t>{almost surely} to $T$, and write </a:t>
            </a:r>
          </a:p>
          <a:p>
            <a:r>
              <a:rPr lang="en-US" dirty="0" smtClean="0"/>
              <a:t>$</a:t>
            </a:r>
            <a:r>
              <a:rPr lang="en-US" dirty="0" err="1" smtClean="0"/>
              <a:t>T_n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}$ if % 24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Pr</a:t>
            </a:r>
            <a:r>
              <a:rPr lang="en-US" dirty="0" smtClean="0"/>
              <a:t>\{\omega:\, \</a:t>
            </a:r>
            <a:r>
              <a:rPr lang="en-US" dirty="0" err="1" smtClean="0"/>
              <a:t>lim</a:t>
            </a:r>
            <a:r>
              <a:rPr lang="en-US" dirty="0" smtClean="0"/>
              <a:t>_{n \</a:t>
            </a:r>
            <a:r>
              <a:rPr lang="en-US" dirty="0" err="1" smtClean="0"/>
              <a:t>rightarrow</a:t>
            </a:r>
            <a:r>
              <a:rPr lang="en-US" dirty="0" smtClean="0"/>
              <a:t> \</a:t>
            </a:r>
            <a:r>
              <a:rPr lang="en-US" dirty="0" err="1" smtClean="0"/>
              <a:t>infty</a:t>
            </a:r>
            <a:r>
              <a:rPr lang="en-US" dirty="0" smtClean="0"/>
              <a:t>} </a:t>
            </a:r>
            <a:r>
              <a:rPr lang="en-US" dirty="0" err="1" smtClean="0"/>
              <a:t>T_n</a:t>
            </a:r>
            <a:r>
              <a:rPr lang="en-US" dirty="0" smtClean="0"/>
              <a:t>(\omega) = T(\omega)\}=1.</a:t>
            </a:r>
          </a:p>
          <a:p>
            <a:r>
              <a:rPr lang="en-US" dirty="0" smtClean="0"/>
              <a:t>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\</a:t>
            </a:r>
            <a:r>
              <a:rPr lang="en-US" dirty="0" err="1" smtClean="0"/>
              <a:t>overline</a:t>
            </a:r>
            <a:r>
              <a:rPr lang="en-US" dirty="0" smtClean="0"/>
              <a:t>{X}_n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}\mu % 50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g(</a:t>
            </a:r>
            <a:r>
              <a:rPr lang="en-US" dirty="0" err="1" smtClean="0"/>
              <a:t>X_i</a:t>
            </a:r>
            <a:r>
              <a:rPr lang="en-US" dirty="0" smtClean="0"/>
              <a:t>) &amp;=&amp; 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Y_i</a:t>
            </a:r>
            <a:endParaRPr lang="en-US" dirty="0" smtClean="0"/>
          </a:p>
          <a:p>
            <a:r>
              <a:rPr lang="en-US" dirty="0" smtClean="0"/>
              <a:t>     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E(Y) \\ \\</a:t>
            </a:r>
          </a:p>
          <a:p>
            <a:r>
              <a:rPr lang="en-US" dirty="0" smtClean="0"/>
              <a:t>      &amp;=&amp; E(g(X)) % 42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162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X_i^k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E(</a:t>
            </a:r>
            <a:r>
              <a:rPr lang="en-US" dirty="0" err="1" smtClean="0"/>
              <a:t>X^k</a:t>
            </a:r>
            <a:r>
              <a:rPr lang="en-US" dirty="0" smtClean="0"/>
              <a:t>) % 36</a:t>
            </a:r>
          </a:p>
          <a:p>
            <a:endParaRPr lang="en-US" dirty="0" smtClean="0"/>
          </a:p>
          <a:p>
            <a:r>
              <a:rPr lang="en-US" dirty="0" smtClean="0"/>
              <a:t>        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U_i^2 </a:t>
            </a:r>
            <a:r>
              <a:rPr lang="en-US" dirty="0" err="1" smtClean="0"/>
              <a:t>V_i</a:t>
            </a:r>
            <a:r>
              <a:rPr lang="en-US" dirty="0" smtClean="0"/>
              <a:t> W_i^3 </a:t>
            </a:r>
          </a:p>
          <a:p>
            <a:r>
              <a:rPr lang="en-US" dirty="0" smtClean="0"/>
              <a:t>       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E(U^2VW^3)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80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 a picture</a:t>
            </a:r>
          </a:p>
          <a:p>
            <a:endParaRPr lang="en-US" dirty="0" smtClean="0"/>
          </a:p>
          <a:p>
            <a:r>
              <a:rPr lang="en-US" dirty="0" smtClean="0"/>
              <a:t>We say that $</a:t>
            </a:r>
            <a:r>
              <a:rPr lang="en-US" dirty="0" err="1" smtClean="0"/>
              <a:t>T_n</a:t>
            </a:r>
            <a:r>
              <a:rPr lang="en-US" dirty="0" smtClean="0"/>
              <a:t>$ converges \</a:t>
            </a:r>
            <a:r>
              <a:rPr lang="en-US" dirty="0" err="1" smtClean="0"/>
              <a:t>emph</a:t>
            </a:r>
            <a:r>
              <a:rPr lang="en-US" dirty="0" smtClean="0"/>
              <a:t>{in probability} to $T$, and write </a:t>
            </a:r>
          </a:p>
          <a:p>
            <a:r>
              <a:rPr lang="en-US" dirty="0" smtClean="0"/>
              <a:t>$</a:t>
            </a:r>
            <a:r>
              <a:rPr lang="en-US" dirty="0" err="1" smtClean="0"/>
              <a:t>T_n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{P}{\</a:t>
            </a:r>
            <a:r>
              <a:rPr lang="en-US" dirty="0" err="1" smtClean="0"/>
              <a:t>rightarrow</a:t>
            </a:r>
            <a:r>
              <a:rPr lang="en-US" dirty="0" smtClean="0"/>
              <a:t>}$ if for all $\epsilon&gt;0$, %18</a:t>
            </a:r>
          </a:p>
          <a:p>
            <a:endParaRPr lang="en-US" dirty="0" smtClean="0"/>
          </a:p>
          <a:p>
            <a:r>
              <a:rPr lang="en-US" dirty="0" smtClean="0"/>
              <a:t>   \</a:t>
            </a:r>
            <a:r>
              <a:rPr lang="en-US" dirty="0" err="1" smtClean="0"/>
              <a:t>lim</a:t>
            </a:r>
            <a:r>
              <a:rPr lang="en-US" dirty="0" smtClean="0"/>
              <a:t>_{n \</a:t>
            </a:r>
            <a:r>
              <a:rPr lang="en-US" dirty="0" err="1" smtClean="0"/>
              <a:t>rightarrow</a:t>
            </a:r>
            <a:r>
              <a:rPr lang="en-US" dirty="0" smtClean="0"/>
              <a:t> \</a:t>
            </a:r>
            <a:r>
              <a:rPr lang="en-US" dirty="0" err="1" smtClean="0"/>
              <a:t>infty</a:t>
            </a:r>
            <a:r>
              <a:rPr lang="en-US" dirty="0" smtClean="0"/>
              <a:t>}</a:t>
            </a:r>
          </a:p>
          <a:p>
            <a:r>
              <a:rPr lang="en-US" dirty="0" smtClean="0"/>
              <a:t>            P\{|</a:t>
            </a:r>
            <a:r>
              <a:rPr lang="en-US" dirty="0" err="1" smtClean="0"/>
              <a:t>T_n</a:t>
            </a:r>
            <a:r>
              <a:rPr lang="en-US" dirty="0" smtClean="0"/>
              <a:t>-T|&lt;\epsilon  \}=1 % 42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Denote the cumulative distribution functions of $T_1, T_2, \</a:t>
            </a:r>
            <a:r>
              <a:rPr lang="en-US" dirty="0" err="1" smtClean="0"/>
              <a:t>ldots</a:t>
            </a:r>
            <a:r>
              <a:rPr lang="en-US" dirty="0" smtClean="0"/>
              <a:t>$ by $F_1(t), F_2(t), \</a:t>
            </a:r>
            <a:r>
              <a:rPr lang="en-US" dirty="0" err="1" smtClean="0"/>
              <a:t>ldots</a:t>
            </a:r>
            <a:r>
              <a:rPr lang="en-US" dirty="0" smtClean="0"/>
              <a:t>$ respectively, and denote the cumulative distribution function of $T$ by $F(t)$. % 20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We say that $</a:t>
            </a:r>
            <a:r>
              <a:rPr lang="en-US" dirty="0" err="1" smtClean="0"/>
              <a:t>T_n</a:t>
            </a:r>
            <a:r>
              <a:rPr lang="en-US" dirty="0" smtClean="0"/>
              <a:t>$ converges \</a:t>
            </a:r>
            <a:r>
              <a:rPr lang="en-US" dirty="0" err="1" smtClean="0"/>
              <a:t>emph</a:t>
            </a:r>
            <a:r>
              <a:rPr lang="en-US" dirty="0" smtClean="0"/>
              <a:t>{in distribution} to $T$, and write </a:t>
            </a:r>
          </a:p>
          <a:p>
            <a:r>
              <a:rPr lang="en-US" dirty="0" smtClean="0"/>
              <a:t>$</a:t>
            </a:r>
            <a:r>
              <a:rPr lang="en-US" dirty="0" err="1" smtClean="0"/>
              <a:t>T_n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{d}{\</a:t>
            </a:r>
            <a:r>
              <a:rPr lang="en-US" dirty="0" err="1" smtClean="0"/>
              <a:t>rightarrow</a:t>
            </a:r>
            <a:r>
              <a:rPr lang="en-US" dirty="0" smtClean="0"/>
              <a:t>} T$ if for every point $t$ at which $F$ is continuous, % 20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lim</a:t>
            </a:r>
            <a:r>
              <a:rPr lang="en-US" dirty="0" smtClean="0"/>
              <a:t>_{n \</a:t>
            </a:r>
            <a:r>
              <a:rPr lang="en-US" dirty="0" err="1" smtClean="0"/>
              <a:t>rightarrow</a:t>
            </a:r>
            <a:r>
              <a:rPr lang="en-US" dirty="0" smtClean="0"/>
              <a:t> \</a:t>
            </a:r>
            <a:r>
              <a:rPr lang="en-US" dirty="0" err="1" smtClean="0"/>
              <a:t>infty</a:t>
            </a:r>
            <a:r>
              <a:rPr lang="en-US" dirty="0" smtClean="0"/>
              <a:t>} </a:t>
            </a:r>
            <a:r>
              <a:rPr lang="en-US" dirty="0" err="1" smtClean="0"/>
              <a:t>F_n</a:t>
            </a:r>
            <a:r>
              <a:rPr lang="en-US" dirty="0" smtClean="0"/>
              <a:t>(t) = F(t) % 36</a:t>
            </a:r>
          </a:p>
          <a:p>
            <a:endParaRPr lang="en-US" dirty="0" smtClean="0"/>
          </a:p>
          <a:p>
            <a:r>
              <a:rPr lang="en-US" dirty="0" smtClean="0"/>
              <a:t>Central Limit Theorem says </a:t>
            </a:r>
          </a:p>
          <a:p>
            <a:endParaRPr lang="en-US" dirty="0" smtClean="0"/>
          </a:p>
          <a:p>
            <a:r>
              <a:rPr lang="en-US" dirty="0" err="1" smtClean="0"/>
              <a:t>Z_n</a:t>
            </a:r>
            <a:r>
              <a:rPr lang="en-US" dirty="0" smtClean="0"/>
              <a:t> = \</a:t>
            </a:r>
            <a:r>
              <a:rPr lang="en-US" dirty="0" err="1" smtClean="0"/>
              <a:t>frac</a:t>
            </a:r>
            <a:r>
              <a:rPr lang="en-US" dirty="0" smtClean="0"/>
              <a:t>{\</a:t>
            </a:r>
            <a:r>
              <a:rPr lang="en-US" dirty="0" err="1" smtClean="0"/>
              <a:t>sqrt</a:t>
            </a:r>
            <a:r>
              <a:rPr lang="en-US" dirty="0" smtClean="0"/>
              <a:t>{n}(\</a:t>
            </a:r>
            <a:r>
              <a:rPr lang="en-US" dirty="0" err="1" smtClean="0"/>
              <a:t>overline</a:t>
            </a:r>
            <a:r>
              <a:rPr lang="en-US" dirty="0" smtClean="0"/>
              <a:t>{X}_n-\mu)}{\sigma}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stackrel</a:t>
            </a:r>
            <a:r>
              <a:rPr lang="en-US" dirty="0" smtClean="0"/>
              <a:t>{d}{\</a:t>
            </a:r>
            <a:r>
              <a:rPr lang="en-US" dirty="0" err="1" smtClean="0"/>
              <a:t>rightarrow</a:t>
            </a:r>
            <a:r>
              <a:rPr lang="en-US" dirty="0" smtClean="0"/>
              <a:t>}</a:t>
            </a:r>
          </a:p>
          <a:p>
            <a:r>
              <a:rPr lang="en-US" dirty="0" smtClean="0"/>
              <a:t>    Z \</a:t>
            </a:r>
            <a:r>
              <a:rPr lang="en-US" dirty="0" err="1" smtClean="0"/>
              <a:t>sim</a:t>
            </a:r>
            <a:r>
              <a:rPr lang="en-US" dirty="0" smtClean="0"/>
              <a:t> N(0,1)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62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\begin{itemize}</a:t>
            </a:r>
          </a:p>
          <a:p>
            <a:r>
              <a:rPr lang="en-US" dirty="0" smtClean="0"/>
              <a:t>   \item $ </a:t>
            </a:r>
            <a:r>
              <a:rPr lang="en-US" dirty="0" err="1" smtClean="0"/>
              <a:t>T_n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T \</a:t>
            </a:r>
            <a:r>
              <a:rPr lang="en-US" dirty="0" err="1" smtClean="0"/>
              <a:t>Rightarrow</a:t>
            </a:r>
            <a:endParaRPr lang="en-US" dirty="0" smtClean="0"/>
          </a:p>
          <a:p>
            <a:r>
              <a:rPr lang="en-US" dirty="0" smtClean="0"/>
              <a:t>           </a:t>
            </a:r>
            <a:r>
              <a:rPr lang="en-US" dirty="0" err="1" smtClean="0"/>
              <a:t>T_n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{P}{\</a:t>
            </a:r>
            <a:r>
              <a:rPr lang="en-US" dirty="0" err="1" smtClean="0"/>
              <a:t>rightarrow</a:t>
            </a:r>
            <a:r>
              <a:rPr lang="en-US" dirty="0" smtClean="0"/>
              <a:t>} T \</a:t>
            </a:r>
            <a:r>
              <a:rPr lang="en-US" dirty="0" err="1" smtClean="0"/>
              <a:t>Rightarrow</a:t>
            </a:r>
            <a:endParaRPr lang="en-US" dirty="0" smtClean="0"/>
          </a:p>
          <a:p>
            <a:r>
              <a:rPr lang="en-US" dirty="0" smtClean="0"/>
              <a:t>           </a:t>
            </a:r>
            <a:r>
              <a:rPr lang="en-US" dirty="0" err="1" smtClean="0"/>
              <a:t>T_n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{d}{\</a:t>
            </a:r>
            <a:r>
              <a:rPr lang="en-US" dirty="0" err="1" smtClean="0"/>
              <a:t>rightarrow</a:t>
            </a:r>
            <a:r>
              <a:rPr lang="en-US" dirty="0" smtClean="0"/>
              <a:t>} T $.</a:t>
            </a:r>
          </a:p>
          <a:p>
            <a:r>
              <a:rPr lang="en-US" dirty="0" smtClean="0"/>
              <a:t>   \item If $a$ is a constant, $ </a:t>
            </a:r>
            <a:r>
              <a:rPr lang="en-US" dirty="0" err="1" smtClean="0"/>
              <a:t>T_n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{d}{\</a:t>
            </a:r>
            <a:r>
              <a:rPr lang="en-US" dirty="0" err="1" smtClean="0"/>
              <a:t>rightarrow</a:t>
            </a:r>
            <a:r>
              <a:rPr lang="en-US" dirty="0" smtClean="0"/>
              <a:t>} a </a:t>
            </a:r>
          </a:p>
          <a:p>
            <a:r>
              <a:rPr lang="en-US" dirty="0" smtClean="0"/>
              <a:t>                     \</a:t>
            </a:r>
            <a:r>
              <a:rPr lang="en-US" dirty="0" err="1" smtClean="0"/>
              <a:t>Rightarrow</a:t>
            </a:r>
            <a:r>
              <a:rPr lang="en-US" dirty="0" smtClean="0"/>
              <a:t> </a:t>
            </a:r>
            <a:r>
              <a:rPr lang="en-US" dirty="0" err="1" smtClean="0"/>
              <a:t>T_n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{P}{\</a:t>
            </a:r>
            <a:r>
              <a:rPr lang="en-US" dirty="0" err="1" smtClean="0"/>
              <a:t>rightarrow</a:t>
            </a:r>
            <a:r>
              <a:rPr lang="en-US" dirty="0" smtClean="0"/>
              <a:t>} a$.</a:t>
            </a:r>
          </a:p>
          <a:p>
            <a:r>
              <a:rPr lang="en-US" dirty="0" smtClean="0"/>
              <a:t>   \end{itemize} 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857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statistic $</a:t>
            </a:r>
            <a:r>
              <a:rPr lang="en-US" dirty="0" err="1" smtClean="0"/>
              <a:t>T_n</a:t>
            </a:r>
            <a:r>
              <a:rPr lang="en-US" dirty="0" smtClean="0"/>
              <a:t>$ is said to be \</a:t>
            </a:r>
            <a:r>
              <a:rPr lang="en-US" dirty="0" err="1" smtClean="0"/>
              <a:t>emph</a:t>
            </a:r>
            <a:r>
              <a:rPr lang="en-US" dirty="0" smtClean="0"/>
              <a:t>{consistent} for $\theta$ if $</a:t>
            </a:r>
            <a:r>
              <a:rPr lang="en-US" dirty="0" err="1" smtClean="0"/>
              <a:t>T_n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{P}{\</a:t>
            </a:r>
            <a:r>
              <a:rPr lang="en-US" dirty="0" err="1" smtClean="0"/>
              <a:t>rightarrow</a:t>
            </a:r>
            <a:r>
              <a:rPr lang="en-US" dirty="0" smtClean="0"/>
              <a:t>} \theta$. % 24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lim</a:t>
            </a:r>
            <a:r>
              <a:rPr lang="en-US" dirty="0" smtClean="0"/>
              <a:t>_{n \</a:t>
            </a:r>
            <a:r>
              <a:rPr lang="en-US" dirty="0" err="1" smtClean="0"/>
              <a:t>rightarrow</a:t>
            </a:r>
            <a:r>
              <a:rPr lang="en-US" dirty="0" smtClean="0"/>
              <a:t> \</a:t>
            </a:r>
            <a:r>
              <a:rPr lang="en-US" dirty="0" err="1" smtClean="0"/>
              <a:t>infty</a:t>
            </a:r>
            <a:r>
              <a:rPr lang="en-US" dirty="0" smtClean="0"/>
              <a:t>}</a:t>
            </a:r>
          </a:p>
          <a:p>
            <a:r>
              <a:rPr lang="en-US" dirty="0" smtClean="0"/>
              <a:t>            P\{|</a:t>
            </a:r>
            <a:r>
              <a:rPr lang="en-US" dirty="0" err="1" smtClean="0"/>
              <a:t>T_n</a:t>
            </a:r>
            <a:r>
              <a:rPr lang="en-US" dirty="0" smtClean="0"/>
              <a:t>-\theta|&lt;\epsilon  \}=1 % 36</a:t>
            </a:r>
          </a:p>
          <a:p>
            <a:r>
              <a:rPr lang="en-US" dirty="0" smtClean="0"/>
              <a:t>            </a:t>
            </a:r>
          </a:p>
          <a:p>
            <a:r>
              <a:rPr lang="en-US" dirty="0" smtClean="0"/>
              <a:t>The statistic $</a:t>
            </a:r>
            <a:r>
              <a:rPr lang="en-US" dirty="0" err="1" smtClean="0"/>
              <a:t>T_n</a:t>
            </a:r>
            <a:r>
              <a:rPr lang="en-US" dirty="0" smtClean="0"/>
              <a:t>$ is said to be \</a:t>
            </a:r>
            <a:r>
              <a:rPr lang="en-US" dirty="0" err="1" smtClean="0"/>
              <a:t>emph</a:t>
            </a:r>
            <a:r>
              <a:rPr lang="en-US" dirty="0" smtClean="0"/>
              <a:t>{strongly consistent} for $\theta$ if $</a:t>
            </a:r>
            <a:r>
              <a:rPr lang="en-US" dirty="0" err="1" smtClean="0"/>
              <a:t>T_n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\theta$. % 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556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\theta \</a:t>
            </a:r>
            <a:r>
              <a:rPr lang="en-US" dirty="0" err="1" smtClean="0"/>
              <a:t>Rightarrow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U_n</a:t>
            </a:r>
            <a:r>
              <a:rPr lang="en-US" dirty="0" smtClean="0"/>
              <a:t> = </a:t>
            </a:r>
            <a:r>
              <a:rPr lang="en-US" dirty="0" err="1" smtClean="0"/>
              <a:t>T_n</a:t>
            </a:r>
            <a:r>
              <a:rPr lang="en-US" dirty="0" smtClean="0"/>
              <a:t> + \</a:t>
            </a:r>
            <a:r>
              <a:rPr lang="en-US" dirty="0" err="1" smtClean="0"/>
              <a:t>frac</a:t>
            </a:r>
            <a:r>
              <a:rPr lang="en-US" dirty="0" smtClean="0"/>
              <a:t>{100,000,000}{n}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\theta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01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Consistency of the Sample Variance 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{\sigma}^2_n &amp;=&amp; 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(</a:t>
            </a:r>
            <a:r>
              <a:rPr lang="en-US" dirty="0" err="1" smtClean="0"/>
              <a:t>X_i</a:t>
            </a:r>
            <a:r>
              <a:rPr lang="en-US" dirty="0" smtClean="0"/>
              <a:t>-\</a:t>
            </a:r>
            <a:r>
              <a:rPr lang="en-US" dirty="0" err="1" smtClean="0"/>
              <a:t>overline</a:t>
            </a:r>
            <a:r>
              <a:rPr lang="en-US" dirty="0" smtClean="0"/>
              <a:t>{X})^2 \\ \\</a:t>
            </a:r>
          </a:p>
          <a:p>
            <a:r>
              <a:rPr lang="en-US" dirty="0" smtClean="0"/>
              <a:t>                     &amp;=&amp; 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X_i^2 - \</a:t>
            </a:r>
            <a:r>
              <a:rPr lang="en-US" dirty="0" err="1" smtClean="0"/>
              <a:t>overline</a:t>
            </a:r>
            <a:r>
              <a:rPr lang="en-US" dirty="0" smtClean="0"/>
              <a:t>{X}^2 % 36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By SLLN, $\</a:t>
            </a:r>
            <a:r>
              <a:rPr lang="en-US" dirty="0" err="1" smtClean="0"/>
              <a:t>overline</a:t>
            </a:r>
            <a:r>
              <a:rPr lang="en-US" dirty="0" smtClean="0"/>
              <a:t>{X}_n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}\mu$ and</a:t>
            </a:r>
          </a:p>
          <a:p>
            <a:r>
              <a:rPr lang="en-US" dirty="0" smtClean="0"/>
              <a:t>$\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X_i^2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E(X^2) = \sigma^2+\mu^2$ % 24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Because the function $g(</a:t>
            </a:r>
            <a:r>
              <a:rPr lang="en-US" dirty="0" err="1" smtClean="0"/>
              <a:t>x,y</a:t>
            </a:r>
            <a:r>
              <a:rPr lang="en-US" dirty="0" smtClean="0"/>
              <a:t>)=x-y^2$ is continuous, % 24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{\sigma}^2_n = </a:t>
            </a:r>
          </a:p>
          <a:p>
            <a:r>
              <a:rPr lang="en-US" dirty="0" smtClean="0"/>
              <a:t>g(\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X_i^2,\</a:t>
            </a:r>
            <a:r>
              <a:rPr lang="en-US" dirty="0" err="1" smtClean="0"/>
              <a:t>overline</a:t>
            </a:r>
            <a:r>
              <a:rPr lang="en-US" dirty="0" smtClean="0"/>
              <a:t>{X}_n)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</a:t>
            </a:r>
          </a:p>
          <a:p>
            <a:r>
              <a:rPr lang="en-US" dirty="0" smtClean="0"/>
              <a:t>g(\sigma^2+\mu^2,\mu) = \sigma^2+\mu^2 - \mu^2 = \sigma^2 % 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73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W = X + e % 42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Where $E(X)=\mu$, $E(e)= 0$, $</a:t>
            </a:r>
            <a:r>
              <a:rPr lang="en-US" dirty="0" err="1" smtClean="0"/>
              <a:t>Var</a:t>
            </a:r>
            <a:r>
              <a:rPr lang="en-US" dirty="0" smtClean="0"/>
              <a:t>(X)=\sigma^2_X$, $</a:t>
            </a:r>
            <a:r>
              <a:rPr lang="en-US" dirty="0" err="1" smtClean="0"/>
              <a:t>Var</a:t>
            </a:r>
            <a:r>
              <a:rPr lang="en-US" dirty="0" smtClean="0"/>
              <a:t>(e)=\sigma^2_e$, and $</a:t>
            </a:r>
            <a:r>
              <a:rPr lang="en-US" dirty="0" err="1" smtClean="0"/>
              <a:t>Cov</a:t>
            </a:r>
            <a:r>
              <a:rPr lang="en-US" dirty="0" smtClean="0"/>
              <a:t>(</a:t>
            </a:r>
            <a:r>
              <a:rPr lang="en-US" dirty="0" err="1" smtClean="0"/>
              <a:t>X,e</a:t>
            </a:r>
            <a:r>
              <a:rPr lang="en-US" dirty="0" smtClean="0"/>
              <a:t>)=0$. Because $X$ and $e$ are uncorrelated, % 20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(W) = </a:t>
            </a:r>
            <a:r>
              <a:rPr lang="en-US" dirty="0" err="1" smtClean="0"/>
              <a:t>Var</a:t>
            </a:r>
            <a:r>
              <a:rPr lang="en-US" dirty="0" smtClean="0"/>
              <a:t>(X) + </a:t>
            </a:r>
            <a:r>
              <a:rPr lang="en-US" dirty="0" err="1" smtClean="0"/>
              <a:t>Var</a:t>
            </a:r>
            <a:r>
              <a:rPr lang="en-US" dirty="0" smtClean="0"/>
              <a:t>(e) = \sigma^2_X + \sigma^2_e % 36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954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{\sigma}_{1,2} </a:t>
            </a:r>
          </a:p>
          <a:p>
            <a:r>
              <a:rPr lang="en-US" dirty="0" smtClean="0"/>
              <a:t>    = 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(</a:t>
            </a:r>
            <a:r>
              <a:rPr lang="en-US" dirty="0" err="1" smtClean="0"/>
              <a:t>X_i</a:t>
            </a:r>
            <a:r>
              <a:rPr lang="en-US" dirty="0" smtClean="0"/>
              <a:t>-\</a:t>
            </a:r>
            <a:r>
              <a:rPr lang="en-US" dirty="0" err="1" smtClean="0"/>
              <a:t>overline</a:t>
            </a:r>
            <a:r>
              <a:rPr lang="en-US" dirty="0" smtClean="0"/>
              <a:t>{X})(</a:t>
            </a:r>
            <a:r>
              <a:rPr lang="en-US" dirty="0" err="1" smtClean="0"/>
              <a:t>Y_i</a:t>
            </a:r>
            <a:r>
              <a:rPr lang="en-US" dirty="0" smtClean="0"/>
              <a:t>-\</a:t>
            </a:r>
            <a:r>
              <a:rPr lang="en-US" dirty="0" err="1" smtClean="0"/>
              <a:t>overline</a:t>
            </a:r>
            <a:r>
              <a:rPr lang="en-US" dirty="0" smtClean="0"/>
              <a:t>{Y}) </a:t>
            </a:r>
          </a:p>
          <a:p>
            <a:r>
              <a:rPr lang="en-US" dirty="0" smtClean="0"/>
              <a:t>   = 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</a:t>
            </a:r>
            <a:r>
              <a:rPr lang="en-US" dirty="0" smtClean="0"/>
              <a:t> </a:t>
            </a:r>
            <a:r>
              <a:rPr lang="en-US" dirty="0" err="1" smtClean="0"/>
              <a:t>Y_i</a:t>
            </a:r>
            <a:r>
              <a:rPr lang="en-US" dirty="0" smtClean="0"/>
              <a:t> - \</a:t>
            </a:r>
            <a:r>
              <a:rPr lang="en-US" dirty="0" err="1" smtClean="0"/>
              <a:t>overline</a:t>
            </a:r>
            <a:r>
              <a:rPr lang="en-US" dirty="0" smtClean="0"/>
              <a:t>{X}_n \, \</a:t>
            </a:r>
            <a:r>
              <a:rPr lang="en-US" dirty="0" err="1" smtClean="0"/>
              <a:t>overline</a:t>
            </a:r>
            <a:r>
              <a:rPr lang="en-US" dirty="0" smtClean="0"/>
              <a:t>{Y}_n % 24</a:t>
            </a:r>
          </a:p>
          <a:p>
            <a:endParaRPr lang="en-US" dirty="0" smtClean="0"/>
          </a:p>
          <a:p>
            <a:r>
              <a:rPr lang="en-US" dirty="0" smtClean="0"/>
              <a:t>By SLLN, $\</a:t>
            </a:r>
            <a:r>
              <a:rPr lang="en-US" dirty="0" err="1" smtClean="0"/>
              <a:t>overline</a:t>
            </a:r>
            <a:r>
              <a:rPr lang="en-US" dirty="0" smtClean="0"/>
              <a:t>{X}_n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E(X)$,</a:t>
            </a:r>
          </a:p>
          <a:p>
            <a:r>
              <a:rPr lang="en-US" dirty="0" smtClean="0"/>
              <a:t>$\</a:t>
            </a:r>
            <a:r>
              <a:rPr lang="en-US" dirty="0" err="1" smtClean="0"/>
              <a:t>overline</a:t>
            </a:r>
            <a:r>
              <a:rPr lang="en-US" dirty="0" smtClean="0"/>
              <a:t>{Y}_n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E(Y)$, and</a:t>
            </a:r>
          </a:p>
          <a:p>
            <a:r>
              <a:rPr lang="en-US" dirty="0" smtClean="0"/>
              <a:t>$\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</a:t>
            </a:r>
            <a:r>
              <a:rPr lang="en-US" dirty="0" smtClean="0"/>
              <a:t> </a:t>
            </a:r>
            <a:r>
              <a:rPr lang="en-US" dirty="0" err="1" smtClean="0"/>
              <a:t>Y_i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E(XY)$ % 24</a:t>
            </a:r>
          </a:p>
          <a:p>
            <a:endParaRPr lang="en-US" dirty="0" smtClean="0"/>
          </a:p>
          <a:p>
            <a:r>
              <a:rPr lang="en-US" dirty="0" smtClean="0"/>
              <a:t>Because the function $g(</a:t>
            </a:r>
            <a:r>
              <a:rPr lang="en-US" dirty="0" err="1" smtClean="0"/>
              <a:t>x,y,z</a:t>
            </a:r>
            <a:r>
              <a:rPr lang="en-US" dirty="0" smtClean="0"/>
              <a:t>)=x-</a:t>
            </a:r>
            <a:r>
              <a:rPr lang="en-US" dirty="0" err="1" smtClean="0"/>
              <a:t>yz</a:t>
            </a:r>
            <a:r>
              <a:rPr lang="en-US" dirty="0" smtClean="0"/>
              <a:t>$ is continuous, % 24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{\sigma}_{1,2} &amp;=&amp; </a:t>
            </a:r>
          </a:p>
          <a:p>
            <a:r>
              <a:rPr lang="en-US" dirty="0" smtClean="0"/>
              <a:t>g\left(\</a:t>
            </a:r>
            <a:r>
              <a:rPr lang="en-US" dirty="0" err="1" smtClean="0"/>
              <a:t>frac</a:t>
            </a:r>
            <a:r>
              <a:rPr lang="en-US" dirty="0" smtClean="0"/>
              <a:t>{1}{n}\sum_{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X_iY_i</a:t>
            </a:r>
            <a:r>
              <a:rPr lang="en-US" dirty="0" smtClean="0"/>
              <a:t>,\</a:t>
            </a:r>
            <a:r>
              <a:rPr lang="en-US" dirty="0" err="1" smtClean="0"/>
              <a:t>overline</a:t>
            </a:r>
            <a:r>
              <a:rPr lang="en-US" dirty="0" smtClean="0"/>
              <a:t>{X}_n,\</a:t>
            </a:r>
            <a:r>
              <a:rPr lang="en-US" dirty="0" err="1" smtClean="0"/>
              <a:t>overline</a:t>
            </a:r>
            <a:r>
              <a:rPr lang="en-US" dirty="0" smtClean="0"/>
              <a:t>{Y}_n\right)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</a:t>
            </a:r>
          </a:p>
          <a:p>
            <a:r>
              <a:rPr lang="en-US" dirty="0" smtClean="0"/>
              <a:t>g\left(E(XY),E(X),E(Y)\right) \\ </a:t>
            </a:r>
          </a:p>
          <a:p>
            <a:r>
              <a:rPr lang="en-US" dirty="0" smtClean="0"/>
              <a:t>    &amp;=&amp; E(XY)-E(X)E(Y) = </a:t>
            </a:r>
            <a:r>
              <a:rPr lang="en-US" dirty="0" err="1" smtClean="0"/>
              <a:t>Cov</a:t>
            </a:r>
            <a:r>
              <a:rPr lang="en-US" dirty="0" smtClean="0"/>
              <a:t>(X,Y) \\</a:t>
            </a:r>
          </a:p>
          <a:p>
            <a:r>
              <a:rPr lang="en-US" dirty="0" smtClean="0"/>
              <a:t>    &amp;=&amp; \sigma_{1,2} % 36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% Now do consistency of </a:t>
            </a:r>
            <a:r>
              <a:rPr lang="en-US" dirty="0" err="1" smtClean="0"/>
              <a:t>kth</a:t>
            </a:r>
            <a:r>
              <a:rPr lang="en-US" dirty="0" smtClean="0"/>
              <a:t> CENTRAL sample moment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771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 MOM is consistent, usually</a:t>
            </a:r>
          </a:p>
          <a:p>
            <a:r>
              <a:rPr lang="en-US" dirty="0" smtClean="0"/>
              <a:t>\begin{itemize}</a:t>
            </a:r>
          </a:p>
          <a:p>
            <a:r>
              <a:rPr lang="en-US" dirty="0" smtClean="0"/>
              <a:t>    \item[] $m = f(\theta)$</a:t>
            </a:r>
          </a:p>
          <a:p>
            <a:r>
              <a:rPr lang="en-US" dirty="0" smtClean="0"/>
              <a:t>    \item[] $\theta = g^{-1}(m)$</a:t>
            </a:r>
          </a:p>
          <a:p>
            <a:r>
              <a:rPr lang="en-US" dirty="0" smtClean="0"/>
              <a:t>    \item[] $\</a:t>
            </a:r>
            <a:r>
              <a:rPr lang="en-US" dirty="0" err="1" smtClean="0"/>
              <a:t>widehat</a:t>
            </a:r>
            <a:r>
              <a:rPr lang="en-US" dirty="0" smtClean="0"/>
              <a:t>{\theta}_n = g^{-1}(\</a:t>
            </a:r>
            <a:r>
              <a:rPr lang="en-US" dirty="0" err="1" smtClean="0"/>
              <a:t>widehat</a:t>
            </a:r>
            <a:r>
              <a:rPr lang="en-US" dirty="0" smtClean="0"/>
              <a:t>{m}_n)$</a:t>
            </a:r>
          </a:p>
          <a:p>
            <a:r>
              <a:rPr lang="en-US" dirty="0" smtClean="0"/>
              <a:t>    \item[] By SLLN, $\</a:t>
            </a:r>
            <a:r>
              <a:rPr lang="en-US" dirty="0" err="1" smtClean="0"/>
              <a:t>widehat</a:t>
            </a:r>
            <a:r>
              <a:rPr lang="en-US" dirty="0" smtClean="0"/>
              <a:t>{m}_n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m$</a:t>
            </a:r>
          </a:p>
          <a:p>
            <a:r>
              <a:rPr lang="en-US" dirty="0" smtClean="0"/>
              <a:t>    \item[] By continuous mapping, $\</a:t>
            </a:r>
            <a:r>
              <a:rPr lang="en-US" dirty="0" err="1" smtClean="0"/>
              <a:t>widehat</a:t>
            </a:r>
            <a:r>
              <a:rPr lang="en-US" dirty="0" smtClean="0"/>
              <a:t>{\theta}_n = g^{-1}(\</a:t>
            </a:r>
            <a:r>
              <a:rPr lang="en-US" dirty="0" err="1" smtClean="0"/>
              <a:t>widehat</a:t>
            </a:r>
            <a:r>
              <a:rPr lang="en-US" dirty="0" smtClean="0"/>
              <a:t>{m}_n)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 g^{-1}(m) = \theta$</a:t>
            </a:r>
          </a:p>
          <a:p>
            <a:r>
              <a:rPr lang="en-US" dirty="0" smtClean="0"/>
              <a:t>    \item[]</a:t>
            </a:r>
          </a:p>
          <a:p>
            <a:r>
              <a:rPr lang="en-US" dirty="0" smtClean="0"/>
              <a:t>    \item[] Provided $g^{-1}$ is continuous at the true parameter value.</a:t>
            </a:r>
          </a:p>
          <a:p>
            <a:r>
              <a:rPr lang="en-US" dirty="0" smtClean="0"/>
              <a:t>\end{itemize} % 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362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\begin{picture}(100,100)(150,0)           % Size of picture (does not matter), origin</a:t>
            </a:r>
          </a:p>
          <a:p>
            <a:endParaRPr lang="en-US" dirty="0" smtClean="0"/>
          </a:p>
          <a:p>
            <a:r>
              <a:rPr lang="en-US" dirty="0" smtClean="0"/>
              <a:t>    \put(197,000){$X$}</a:t>
            </a:r>
          </a:p>
          <a:p>
            <a:r>
              <a:rPr lang="en-US" dirty="0" smtClean="0"/>
              <a:t>    \put(202,4){\circle{20}}</a:t>
            </a:r>
          </a:p>
          <a:p>
            <a:r>
              <a:rPr lang="en-US" dirty="0" smtClean="0"/>
              <a:t>    \put(210,30){{\</a:t>
            </a:r>
            <a:r>
              <a:rPr lang="en-US" dirty="0" err="1" smtClean="0"/>
              <a:t>footnotesize</a:t>
            </a:r>
            <a:r>
              <a:rPr lang="en-US" dirty="0" smtClean="0"/>
              <a:t> $\beta_1$}} % Label the arrow X -&gt; Y</a:t>
            </a:r>
          </a:p>
          <a:p>
            <a:endParaRPr lang="en-US" dirty="0" smtClean="0"/>
          </a:p>
          <a:p>
            <a:r>
              <a:rPr lang="en-US" dirty="0" smtClean="0"/>
              <a:t>    \put(157,50){\</a:t>
            </a:r>
            <a:r>
              <a:rPr lang="en-US" dirty="0" err="1" smtClean="0"/>
              <a:t>framebox</a:t>
            </a:r>
            <a:r>
              <a:rPr lang="en-US" dirty="0" smtClean="0"/>
              <a:t>{$W$}}  </a:t>
            </a:r>
          </a:p>
          <a:p>
            <a:r>
              <a:rPr lang="en-US" dirty="0" smtClean="0"/>
              <a:t>    \put(232,50){\</a:t>
            </a:r>
            <a:r>
              <a:rPr lang="en-US" dirty="0" err="1" smtClean="0"/>
              <a:t>framebox</a:t>
            </a:r>
            <a:r>
              <a:rPr lang="en-US" dirty="0" smtClean="0"/>
              <a:t>{$Y$}}  </a:t>
            </a:r>
          </a:p>
          <a:p>
            <a:endParaRPr lang="en-US" dirty="0" smtClean="0"/>
          </a:p>
          <a:p>
            <a:r>
              <a:rPr lang="en-US" dirty="0" smtClean="0"/>
              <a:t>    \put(197,15){\vector(-1,1){25}} % X -&gt; W</a:t>
            </a:r>
          </a:p>
          <a:p>
            <a:r>
              <a:rPr lang="en-US" dirty="0" smtClean="0"/>
              <a:t>    \put(209,15){\vector(1,1){25}}  % X -&gt; Y</a:t>
            </a:r>
          </a:p>
          <a:p>
            <a:endParaRPr lang="en-US" dirty="0" smtClean="0"/>
          </a:p>
          <a:p>
            <a:r>
              <a:rPr lang="en-US" dirty="0" smtClean="0"/>
              <a:t>    \put(161,95){$e$} </a:t>
            </a:r>
          </a:p>
          <a:p>
            <a:r>
              <a:rPr lang="en-US" dirty="0" smtClean="0"/>
              <a:t>    \put(165,90){\vector(0,-1){25}} % e -&gt; W</a:t>
            </a:r>
          </a:p>
          <a:p>
            <a:endParaRPr lang="en-US" dirty="0" smtClean="0"/>
          </a:p>
          <a:p>
            <a:r>
              <a:rPr lang="en-US" dirty="0" smtClean="0"/>
              <a:t>    \put(236,95){$\epsilon$} </a:t>
            </a:r>
          </a:p>
          <a:p>
            <a:r>
              <a:rPr lang="en-US" dirty="0" smtClean="0"/>
              <a:t>    \put(240,90){\vector(0,-1){25}} % epsilon -&gt; Y</a:t>
            </a:r>
          </a:p>
          <a:p>
            <a:endParaRPr lang="en-US" dirty="0" smtClean="0"/>
          </a:p>
          <a:p>
            <a:r>
              <a:rPr lang="en-US" dirty="0" smtClean="0"/>
              <a:t>\end{picture}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289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True model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Y_i</a:t>
            </a:r>
            <a:r>
              <a:rPr lang="en-US" dirty="0" smtClean="0"/>
              <a:t> &amp;=&amp; \beta_0 + \beta_1 </a:t>
            </a:r>
            <a:r>
              <a:rPr lang="en-US" dirty="0" err="1" smtClean="0"/>
              <a:t>X_i</a:t>
            </a:r>
            <a:r>
              <a:rPr lang="en-US" dirty="0" smtClean="0"/>
              <a:t> + \</a:t>
            </a:r>
            <a:r>
              <a:rPr lang="en-US" dirty="0" err="1" smtClean="0"/>
              <a:t>epsilon_i</a:t>
            </a:r>
            <a:r>
              <a:rPr lang="en-US" dirty="0" smtClean="0"/>
              <a:t>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W_i</a:t>
            </a:r>
            <a:r>
              <a:rPr lang="en-US" dirty="0" smtClean="0"/>
              <a:t> &amp;=&amp;  </a:t>
            </a:r>
            <a:r>
              <a:rPr lang="en-US" dirty="0" err="1" smtClean="0"/>
              <a:t>X_i</a:t>
            </a:r>
            <a:r>
              <a:rPr lang="en-US" dirty="0" smtClean="0"/>
              <a:t> + </a:t>
            </a:r>
            <a:r>
              <a:rPr lang="en-US" dirty="0" err="1" smtClean="0"/>
              <a:t>e_i</a:t>
            </a:r>
            <a:r>
              <a:rPr lang="en-US" dirty="0" smtClean="0"/>
              <a:t> 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% 36</a:t>
            </a:r>
          </a:p>
          <a:p>
            <a:endParaRPr lang="en-US" dirty="0" smtClean="0"/>
          </a:p>
          <a:p>
            <a:r>
              <a:rPr lang="en-US" dirty="0" smtClean="0"/>
              <a:t>Naive model</a:t>
            </a:r>
          </a:p>
          <a:p>
            <a:endParaRPr lang="en-US" dirty="0" smtClean="0"/>
          </a:p>
          <a:p>
            <a:r>
              <a:rPr lang="en-US" dirty="0" err="1" smtClean="0"/>
              <a:t>Y_i</a:t>
            </a:r>
            <a:r>
              <a:rPr lang="en-US" dirty="0" smtClean="0"/>
              <a:t> &amp;=&amp; \beta_0 + \beta_1 </a:t>
            </a:r>
            <a:r>
              <a:rPr lang="en-US" dirty="0" err="1" smtClean="0"/>
              <a:t>W_i</a:t>
            </a:r>
            <a:r>
              <a:rPr lang="en-US" dirty="0" smtClean="0"/>
              <a:t> + \</a:t>
            </a:r>
            <a:r>
              <a:rPr lang="en-US" dirty="0" err="1" smtClean="0"/>
              <a:t>epsilon_i</a:t>
            </a:r>
            <a:r>
              <a:rPr lang="en-US" dirty="0" smtClean="0"/>
              <a:t> % 36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where independently for $</a:t>
            </a:r>
            <a:r>
              <a:rPr lang="en-US" dirty="0" err="1" smtClean="0"/>
              <a:t>i</a:t>
            </a:r>
            <a:r>
              <a:rPr lang="en-US" dirty="0" smtClean="0"/>
              <a:t>=1, \</a:t>
            </a:r>
            <a:r>
              <a:rPr lang="en-US" dirty="0" err="1" smtClean="0"/>
              <a:t>ldots</a:t>
            </a:r>
            <a:r>
              <a:rPr lang="en-US" dirty="0" smtClean="0"/>
              <a:t>, n$, </a:t>
            </a:r>
          </a:p>
          <a:p>
            <a:r>
              <a:rPr lang="en-US" dirty="0" smtClean="0"/>
              <a:t>$</a:t>
            </a:r>
            <a:r>
              <a:rPr lang="en-US" dirty="0" err="1" smtClean="0"/>
              <a:t>Var</a:t>
            </a:r>
            <a:r>
              <a:rPr lang="en-US" dirty="0" smtClean="0"/>
              <a:t>(</a:t>
            </a:r>
            <a:r>
              <a:rPr lang="en-US" dirty="0" err="1" smtClean="0"/>
              <a:t>X_i</a:t>
            </a:r>
            <a:r>
              <a:rPr lang="en-US" dirty="0" smtClean="0"/>
              <a:t>)=\sigma^2_X$,  $</a:t>
            </a:r>
            <a:r>
              <a:rPr lang="en-US" dirty="0" err="1" smtClean="0"/>
              <a:t>Var</a:t>
            </a:r>
            <a:r>
              <a:rPr lang="en-US" dirty="0" smtClean="0"/>
              <a:t>(</a:t>
            </a:r>
            <a:r>
              <a:rPr lang="en-US" dirty="0" err="1" smtClean="0"/>
              <a:t>e_i</a:t>
            </a:r>
            <a:r>
              <a:rPr lang="en-US" dirty="0" smtClean="0"/>
              <a:t>)=\sigma^2_e$,</a:t>
            </a:r>
          </a:p>
          <a:p>
            <a:r>
              <a:rPr lang="en-US" dirty="0" smtClean="0"/>
              <a:t>and $</a:t>
            </a:r>
            <a:r>
              <a:rPr lang="en-US" dirty="0" err="1" smtClean="0"/>
              <a:t>X_i</a:t>
            </a:r>
            <a:r>
              <a:rPr lang="en-US" dirty="0" smtClean="0"/>
              <a:t>, </a:t>
            </a:r>
            <a:r>
              <a:rPr lang="en-US" dirty="0" err="1" smtClean="0"/>
              <a:t>e_i</a:t>
            </a:r>
            <a:r>
              <a:rPr lang="en-US" dirty="0" smtClean="0"/>
              <a:t>, \</a:t>
            </a:r>
            <a:r>
              <a:rPr lang="en-US" dirty="0" err="1" smtClean="0"/>
              <a:t>epsilon_i</a:t>
            </a:r>
            <a:r>
              <a:rPr lang="en-US" dirty="0" smtClean="0"/>
              <a:t>$ are all independent. %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341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{\beta}_1 &amp;=&amp; \</a:t>
            </a:r>
            <a:r>
              <a:rPr lang="en-US" dirty="0" err="1" smtClean="0"/>
              <a:t>frac</a:t>
            </a:r>
            <a:r>
              <a:rPr lang="en-US" dirty="0" smtClean="0"/>
              <a:t>{\sum_{</a:t>
            </a:r>
            <a:r>
              <a:rPr lang="en-US" dirty="0" err="1" smtClean="0"/>
              <a:t>i</a:t>
            </a:r>
            <a:r>
              <a:rPr lang="en-US" dirty="0" smtClean="0"/>
              <a:t>=1}^n(</a:t>
            </a:r>
            <a:r>
              <a:rPr lang="en-US" dirty="0" err="1" smtClean="0"/>
              <a:t>W_i</a:t>
            </a:r>
            <a:r>
              <a:rPr lang="en-US" dirty="0" smtClean="0"/>
              <a:t>-\</a:t>
            </a:r>
            <a:r>
              <a:rPr lang="en-US" dirty="0" err="1" smtClean="0"/>
              <a:t>overline</a:t>
            </a:r>
            <a:r>
              <a:rPr lang="en-US" dirty="0" smtClean="0"/>
              <a:t>{W})(</a:t>
            </a:r>
            <a:r>
              <a:rPr lang="en-US" dirty="0" err="1" smtClean="0"/>
              <a:t>Y_i</a:t>
            </a:r>
            <a:r>
              <a:rPr lang="en-US" dirty="0" smtClean="0"/>
              <a:t>-\</a:t>
            </a:r>
            <a:r>
              <a:rPr lang="en-US" dirty="0" err="1" smtClean="0"/>
              <a:t>overline</a:t>
            </a:r>
            <a:r>
              <a:rPr lang="en-US" dirty="0" smtClean="0"/>
              <a:t>{Y})}</a:t>
            </a:r>
          </a:p>
          <a:p>
            <a:r>
              <a:rPr lang="en-US" dirty="0" smtClean="0"/>
              <a:t>                           {\sum_{</a:t>
            </a:r>
            <a:r>
              <a:rPr lang="en-US" dirty="0" err="1" smtClean="0"/>
              <a:t>i</a:t>
            </a:r>
            <a:r>
              <a:rPr lang="en-US" dirty="0" smtClean="0"/>
              <a:t>=1}^n(</a:t>
            </a:r>
            <a:r>
              <a:rPr lang="en-US" dirty="0" err="1" smtClean="0"/>
              <a:t>W_i</a:t>
            </a:r>
            <a:r>
              <a:rPr lang="en-US" dirty="0" smtClean="0"/>
              <a:t>-\</a:t>
            </a:r>
            <a:r>
              <a:rPr lang="en-US" dirty="0" err="1" smtClean="0"/>
              <a:t>overline</a:t>
            </a:r>
            <a:r>
              <a:rPr lang="en-US" dirty="0" smtClean="0"/>
              <a:t>{W})^2} \\ \\</a:t>
            </a:r>
          </a:p>
          <a:p>
            <a:r>
              <a:rPr lang="en-US" dirty="0" smtClean="0"/>
              <a:t>                  &amp;=&amp; \</a:t>
            </a:r>
            <a:r>
              <a:rPr lang="en-US" dirty="0" err="1" smtClean="0"/>
              <a:t>frac</a:t>
            </a:r>
            <a:r>
              <a:rPr lang="en-US" dirty="0" smtClean="0"/>
              <a:t>{\</a:t>
            </a:r>
            <a:r>
              <a:rPr lang="en-US" dirty="0" err="1" smtClean="0"/>
              <a:t>widehat</a:t>
            </a:r>
            <a:r>
              <a:rPr lang="en-US" dirty="0" smtClean="0"/>
              <a:t>{\sigma}_{</a:t>
            </a:r>
            <a:r>
              <a:rPr lang="en-US" dirty="0" err="1" smtClean="0"/>
              <a:t>w,y</a:t>
            </a:r>
            <a:r>
              <a:rPr lang="en-US" dirty="0" smtClean="0"/>
              <a:t>}}{\</a:t>
            </a:r>
            <a:r>
              <a:rPr lang="en-US" dirty="0" err="1" smtClean="0"/>
              <a:t>widehat</a:t>
            </a:r>
            <a:r>
              <a:rPr lang="en-US" dirty="0" smtClean="0"/>
              <a:t>{\sigma}^2_w} \\ \\</a:t>
            </a:r>
          </a:p>
          <a:p>
            <a:r>
              <a:rPr lang="en-US" dirty="0" smtClean="0"/>
              <a:t>                  &amp;\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}&amp;</a:t>
            </a:r>
          </a:p>
          <a:p>
            <a:r>
              <a:rPr lang="en-US" dirty="0" smtClean="0"/>
              <a:t>                       \</a:t>
            </a:r>
            <a:r>
              <a:rPr lang="en-US" dirty="0" err="1" smtClean="0"/>
              <a:t>frac</a:t>
            </a:r>
            <a:r>
              <a:rPr lang="en-US" dirty="0" smtClean="0"/>
              <a:t>{</a:t>
            </a:r>
            <a:r>
              <a:rPr lang="en-US" dirty="0" err="1" smtClean="0"/>
              <a:t>Cov</a:t>
            </a:r>
            <a:r>
              <a:rPr lang="en-US" dirty="0" smtClean="0"/>
              <a:t>(W,Y)}{</a:t>
            </a:r>
            <a:r>
              <a:rPr lang="en-US" dirty="0" err="1" smtClean="0"/>
              <a:t>Var</a:t>
            </a:r>
            <a:r>
              <a:rPr lang="en-US" dirty="0" smtClean="0"/>
              <a:t>(W)} \\ \\</a:t>
            </a:r>
          </a:p>
          <a:p>
            <a:r>
              <a:rPr lang="en-US" dirty="0" smtClean="0"/>
              <a:t>                  &amp;=&amp; \beta_1 \left(\</a:t>
            </a:r>
            <a:r>
              <a:rPr lang="en-US" dirty="0" err="1" smtClean="0"/>
              <a:t>frac</a:t>
            </a:r>
            <a:r>
              <a:rPr lang="en-US" dirty="0" smtClean="0"/>
              <a:t>{\sigma^2_X}{\sigma^2_X+\sigma^2_e} \right) % 32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{\beta}_1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</a:t>
            </a:r>
          </a:p>
          <a:p>
            <a:r>
              <a:rPr lang="en-US" dirty="0" smtClean="0"/>
              <a:t>\beta_1 \left(\</a:t>
            </a:r>
            <a:r>
              <a:rPr lang="en-US" dirty="0" err="1" smtClean="0"/>
              <a:t>frac</a:t>
            </a:r>
            <a:r>
              <a:rPr lang="en-US" dirty="0" smtClean="0"/>
              <a:t>{\sigma^2_X}{\sigma^2_X+\sigma^2_e} \right)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Y_i</a:t>
            </a:r>
            <a:r>
              <a:rPr lang="en-US" dirty="0" smtClean="0"/>
              <a:t> &amp;=&amp; \beta_0 + \beta_1 X_{i,1} + \beta_2 X_{i,2} + \</a:t>
            </a:r>
            <a:r>
              <a:rPr lang="en-US" dirty="0" err="1" smtClean="0"/>
              <a:t>epsilon_i</a:t>
            </a:r>
            <a:r>
              <a:rPr lang="en-US" dirty="0" smtClean="0"/>
              <a:t>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W_{i,1} &amp; = &amp;  X_{i,1} + e_{i,1} 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\\ </a:t>
            </a:r>
          </a:p>
          <a:p>
            <a:r>
              <a:rPr lang="en-US" dirty="0" smtClean="0"/>
              <a:t>    W_{i,2} &amp; = &amp;  X_{i,2} + e_{i,2},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% 36</a:t>
            </a:r>
          </a:p>
          <a:p>
            <a:endParaRPr lang="en-US" dirty="0" smtClean="0"/>
          </a:p>
          <a:p>
            <a:r>
              <a:rPr lang="en-US" dirty="0" smtClean="0"/>
              <a:t>% ---------- Paste all these in together, 20pt ----------%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where independently for $</a:t>
            </a:r>
            <a:r>
              <a:rPr lang="en-US" dirty="0" err="1" smtClean="0"/>
              <a:t>i</a:t>
            </a:r>
            <a:r>
              <a:rPr lang="en-US" dirty="0" smtClean="0"/>
              <a:t>=1, \</a:t>
            </a:r>
            <a:r>
              <a:rPr lang="en-US" dirty="0" err="1" smtClean="0"/>
              <a:t>ldots</a:t>
            </a:r>
            <a:r>
              <a:rPr lang="en-US" dirty="0" smtClean="0"/>
              <a:t>, n$, </a:t>
            </a:r>
          </a:p>
          <a:p>
            <a:r>
              <a:rPr lang="en-US" dirty="0" smtClean="0"/>
              <a:t>$E(X_{i,1})=\mu_1$, $E(X_{i,2})=\mu_2$,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$E(\</a:t>
            </a:r>
            <a:r>
              <a:rPr lang="en-US" dirty="0" err="1" smtClean="0"/>
              <a:t>epsilon_i</a:t>
            </a:r>
            <a:r>
              <a:rPr lang="en-US" dirty="0" smtClean="0"/>
              <a:t>)=E(e_{i,1})=E(e_{i,2})=0$,</a:t>
            </a:r>
          </a:p>
          <a:p>
            <a:r>
              <a:rPr lang="en-US" dirty="0" smtClean="0"/>
              <a:t>$</a:t>
            </a:r>
            <a:r>
              <a:rPr lang="en-US" dirty="0" err="1" smtClean="0"/>
              <a:t>Var</a:t>
            </a:r>
            <a:r>
              <a:rPr lang="en-US" dirty="0" smtClean="0"/>
              <a:t>(\</a:t>
            </a:r>
            <a:r>
              <a:rPr lang="en-US" dirty="0" err="1" smtClean="0"/>
              <a:t>epsilon_i</a:t>
            </a:r>
            <a:r>
              <a:rPr lang="en-US" dirty="0" smtClean="0"/>
              <a:t>)=\sigma^2$, $</a:t>
            </a:r>
            <a:r>
              <a:rPr lang="en-US" dirty="0" err="1" smtClean="0"/>
              <a:t>Var</a:t>
            </a:r>
            <a:r>
              <a:rPr lang="en-US" dirty="0" smtClean="0"/>
              <a:t>(e_{i,1})=\omega_1$, 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$</a:t>
            </a:r>
            <a:r>
              <a:rPr lang="en-US" dirty="0" err="1" smtClean="0"/>
              <a:t>Var</a:t>
            </a:r>
            <a:r>
              <a:rPr lang="en-US" dirty="0" smtClean="0"/>
              <a:t>(e_{i,2})=\omega_2$, </a:t>
            </a:r>
          </a:p>
          <a:p>
            <a:r>
              <a:rPr lang="en-US" dirty="0" smtClean="0"/>
              <a:t>the errors $\</a:t>
            </a:r>
            <a:r>
              <a:rPr lang="en-US" dirty="0" err="1" smtClean="0"/>
              <a:t>epsilon_i</a:t>
            </a:r>
            <a:r>
              <a:rPr lang="en-US" dirty="0" smtClean="0"/>
              <a:t>, e_{i,1}$ and $e_{i,2}$ are all independent,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$X_{i,1}$ is independent of $\</a:t>
            </a:r>
            <a:r>
              <a:rPr lang="en-US" dirty="0" err="1" smtClean="0"/>
              <a:t>epsilon_i</a:t>
            </a:r>
            <a:r>
              <a:rPr lang="en-US" dirty="0" smtClean="0"/>
              <a:t>, e_{i,1}$ and $e_{i,2}$,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$X_{i,2}$ is independent of $\</a:t>
            </a:r>
            <a:r>
              <a:rPr lang="en-US" dirty="0" err="1" smtClean="0"/>
              <a:t>epsilon_i</a:t>
            </a:r>
            <a:r>
              <a:rPr lang="en-US" dirty="0" smtClean="0"/>
              <a:t>, e_{i,1}$ and $e_{i,2}$, ~and</a:t>
            </a:r>
          </a:p>
          <a:p>
            <a:r>
              <a:rPr lang="en-US" dirty="0" smtClean="0"/>
              <a:t>%----------------------------------------------------------------------%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displaymath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V\left(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\begin{array}{c} X_{i,1} \\ X_{i,2} \end{array}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\right) = \left(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\begin{array}{c c}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\phi_{11} &amp; \phi_{12}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\phi_{12} &amp; \phi_{22}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\end{array} \right)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displaymath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%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703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\widehat{\beta}_2 &amp;\stackrel{a.s.}{\rightarrow}&amp;</a:t>
            </a:r>
          </a:p>
          <a:p>
            <a:r>
              <a:rPr lang="hu-HU" dirty="0" smtClean="0"/>
              <a:t>    \frac{\beta_1 \phi_{1,2} \omega_1  } </a:t>
            </a:r>
          </a:p>
          <a:p>
            <a:r>
              <a:rPr lang="hu-HU" dirty="0" smtClean="0"/>
              <a:t>         {(\phi_{1,1} + \omega_1)(\phi_{2,2} + \omega_2)} \\ \\</a:t>
            </a:r>
          </a:p>
          <a:p>
            <a:r>
              <a:rPr lang="hu-HU" dirty="0" smtClean="0"/>
              <a:t>&amp;=&amp;</a:t>
            </a:r>
          </a:p>
          <a:p>
            <a:r>
              <a:rPr lang="hu-HU" dirty="0" smtClean="0"/>
              <a:t>\left(\frac{\omega_1}{\phi_{1,1} + \omega_1}\right)</a:t>
            </a:r>
          </a:p>
          <a:p>
            <a:r>
              <a:rPr lang="hu-HU" dirty="0" smtClean="0"/>
              <a:t>\left(\frac{\beta_1 \phi_{1,2}}{\phi_{2,2} + \omega_2}\right)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772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{\beta}_2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a.s</a:t>
            </a:r>
            <a:r>
              <a:rPr lang="en-US" dirty="0" smtClean="0"/>
              <a:t>.}{\</a:t>
            </a:r>
            <a:r>
              <a:rPr lang="en-US" dirty="0" err="1" smtClean="0"/>
              <a:t>rightarrow</a:t>
            </a:r>
            <a:r>
              <a:rPr lang="en-US" dirty="0" smtClean="0"/>
              <a:t>}</a:t>
            </a:r>
          </a:p>
          <a:p>
            <a:r>
              <a:rPr lang="en-US" dirty="0" smtClean="0"/>
              <a:t>\left(\</a:t>
            </a:r>
            <a:r>
              <a:rPr lang="en-US" dirty="0" err="1" smtClean="0"/>
              <a:t>frac</a:t>
            </a:r>
            <a:r>
              <a:rPr lang="en-US" dirty="0" smtClean="0"/>
              <a:t>{\omega_1}{\phi_{1,1} + \omega_1}\right)</a:t>
            </a:r>
          </a:p>
          <a:p>
            <a:r>
              <a:rPr lang="en-US" dirty="0" smtClean="0"/>
              <a:t>\left(\</a:t>
            </a:r>
            <a:r>
              <a:rPr lang="en-US" dirty="0" err="1" smtClean="0"/>
              <a:t>frac</a:t>
            </a:r>
            <a:r>
              <a:rPr lang="en-US" dirty="0" smtClean="0"/>
              <a:t>{\beta_1 \phi_{1,2}}{\phi_{2,2} + \omega_2}\right) % 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0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Corr</a:t>
            </a:r>
            <a:r>
              <a:rPr lang="en-US" dirty="0" smtClean="0"/>
              <a:t>(X,Y) &amp;=&amp; \</a:t>
            </a:r>
            <a:r>
              <a:rPr lang="en-US" dirty="0" err="1" smtClean="0"/>
              <a:t>frac</a:t>
            </a:r>
            <a:r>
              <a:rPr lang="en-US" dirty="0" smtClean="0"/>
              <a:t>{</a:t>
            </a:r>
            <a:r>
              <a:rPr lang="en-US" dirty="0" err="1" smtClean="0"/>
              <a:t>Cov</a:t>
            </a:r>
            <a:r>
              <a:rPr lang="en-US" dirty="0" smtClean="0"/>
              <a:t>(X,Y)}{SD(X) SD(Y)} \\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(</a:t>
            </a:r>
            <a:r>
              <a:rPr lang="en-US" dirty="0" err="1" smtClean="0"/>
              <a:t>X+a</a:t>
            </a:r>
            <a:r>
              <a:rPr lang="en-US" dirty="0" smtClean="0"/>
              <a:t>) &amp;=&amp; </a:t>
            </a:r>
            <a:r>
              <a:rPr lang="en-US" dirty="0" err="1" smtClean="0"/>
              <a:t>Var</a:t>
            </a:r>
            <a:r>
              <a:rPr lang="en-US" dirty="0" smtClean="0"/>
              <a:t>(X) \\</a:t>
            </a:r>
          </a:p>
          <a:p>
            <a:r>
              <a:rPr lang="en-US" dirty="0" err="1" smtClean="0"/>
              <a:t>Cov</a:t>
            </a:r>
            <a:r>
              <a:rPr lang="en-US" dirty="0" smtClean="0"/>
              <a:t>(</a:t>
            </a:r>
            <a:r>
              <a:rPr lang="en-US" dirty="0" err="1" smtClean="0"/>
              <a:t>X+a,Y+b</a:t>
            </a:r>
            <a:r>
              <a:rPr lang="en-US" dirty="0" smtClean="0"/>
              <a:t>) &amp;=&amp; </a:t>
            </a:r>
            <a:r>
              <a:rPr lang="en-US" dirty="0" err="1" smtClean="0"/>
              <a:t>Cov</a:t>
            </a:r>
            <a:r>
              <a:rPr lang="en-US" dirty="0" smtClean="0"/>
              <a:t>(X,Y) 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0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\left( </a:t>
            </a:r>
            <a:r>
              <a:rPr lang="en-US" dirty="0" err="1" smtClean="0"/>
              <a:t>Corr</a:t>
            </a:r>
            <a:r>
              <a:rPr lang="en-US" dirty="0" smtClean="0"/>
              <a:t>(X,W) \right)^2</a:t>
            </a:r>
          </a:p>
          <a:p>
            <a:r>
              <a:rPr lang="en-US" dirty="0" smtClean="0"/>
              <a:t>     &amp;=&amp; \left(\</a:t>
            </a:r>
            <a:r>
              <a:rPr lang="en-US" dirty="0" err="1" smtClean="0"/>
              <a:t>frac</a:t>
            </a:r>
            <a:r>
              <a:rPr lang="en-US" dirty="0" smtClean="0"/>
              <a:t>{</a:t>
            </a:r>
            <a:r>
              <a:rPr lang="en-US" dirty="0" err="1" smtClean="0"/>
              <a:t>Cov</a:t>
            </a:r>
            <a:r>
              <a:rPr lang="en-US" dirty="0" smtClean="0"/>
              <a:t>(X,W)}{SD(X) SD(W)}\right)^2 </a:t>
            </a:r>
          </a:p>
          <a:p>
            <a:r>
              <a:rPr lang="en-US" dirty="0" smtClean="0"/>
              <a:t>              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     &amp;=&amp; \left(\</a:t>
            </a:r>
            <a:r>
              <a:rPr lang="en-US" dirty="0" err="1" smtClean="0"/>
              <a:t>frac</a:t>
            </a:r>
            <a:r>
              <a:rPr lang="en-US" dirty="0" smtClean="0"/>
              <a:t>{\sigma^2_X}{\</a:t>
            </a:r>
            <a:r>
              <a:rPr lang="en-US" dirty="0" err="1" smtClean="0"/>
              <a:t>sqrt</a:t>
            </a:r>
            <a:r>
              <a:rPr lang="en-US" dirty="0" smtClean="0"/>
              <a:t>{\sigma^2_X} \</a:t>
            </a:r>
            <a:r>
              <a:rPr lang="en-US" dirty="0" err="1" smtClean="0"/>
              <a:t>sqrt</a:t>
            </a:r>
            <a:r>
              <a:rPr lang="en-US" dirty="0" smtClean="0"/>
              <a:t>{\sigma^2_X+\sigma^2_e}}\right)^2 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     &amp;=&amp; \</a:t>
            </a:r>
            <a:r>
              <a:rPr lang="en-US" dirty="0" err="1" smtClean="0"/>
              <a:t>frac</a:t>
            </a:r>
            <a:r>
              <a:rPr lang="en-US" dirty="0" smtClean="0"/>
              <a:t>{\sigma^4_X}{\sigma^2_X (\sigma^2_X+\sigma^2_e)}</a:t>
            </a:r>
          </a:p>
          <a:p>
            <a:r>
              <a:rPr lang="en-US" dirty="0" smtClean="0"/>
              <a:t>              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     &amp;=&amp; \</a:t>
            </a:r>
            <a:r>
              <a:rPr lang="en-US" dirty="0" err="1" smtClean="0"/>
              <a:t>frac</a:t>
            </a:r>
            <a:r>
              <a:rPr lang="en-US" dirty="0" smtClean="0"/>
              <a:t>{\sigma^2_X}{\sigma^2_X+\sigma^2_e}. % 36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5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\left( </a:t>
            </a:r>
            <a:r>
              <a:rPr lang="en-US" dirty="0" err="1" smtClean="0"/>
              <a:t>Corr</a:t>
            </a:r>
            <a:r>
              <a:rPr lang="en-US" dirty="0" smtClean="0"/>
              <a:t>(X,W) \right)^2 = </a:t>
            </a:r>
          </a:p>
          <a:p>
            <a:r>
              <a:rPr lang="en-US" dirty="0" smtClean="0"/>
              <a:t> \</a:t>
            </a:r>
            <a:r>
              <a:rPr lang="en-US" dirty="0" err="1" smtClean="0"/>
              <a:t>frac</a:t>
            </a:r>
            <a:r>
              <a:rPr lang="en-US" dirty="0" smtClean="0"/>
              <a:t>{\sigma^2_X}{\sigma^2_X+\sigma^2_e}. % 36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92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W_1 &amp; = &amp;  X + e_1  \</a:t>
            </a:r>
            <a:r>
              <a:rPr lang="en-US" dirty="0" err="1" smtClean="0"/>
              <a:t>nonumber</a:t>
            </a:r>
            <a:r>
              <a:rPr lang="en-US" dirty="0" smtClean="0"/>
              <a:t> \\ </a:t>
            </a:r>
          </a:p>
          <a:p>
            <a:r>
              <a:rPr lang="en-US" dirty="0" smtClean="0"/>
              <a:t>    W_2 &amp; = &amp;  X + e_2, \</a:t>
            </a:r>
            <a:r>
              <a:rPr lang="en-US" dirty="0" err="1" smtClean="0"/>
              <a:t>nonumber</a:t>
            </a:r>
            <a:r>
              <a:rPr lang="en-US" dirty="0" smtClean="0"/>
              <a:t> % 36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where $E(X)=\mu$, $</a:t>
            </a:r>
            <a:r>
              <a:rPr lang="en-US" dirty="0" err="1" smtClean="0"/>
              <a:t>Var</a:t>
            </a:r>
            <a:r>
              <a:rPr lang="en-US" dirty="0" smtClean="0"/>
              <a:t>(X)=\sigma^2_X$,  $E(e_1)=E(e_2)=0$, $</a:t>
            </a:r>
            <a:r>
              <a:rPr lang="en-US" dirty="0" err="1" smtClean="0"/>
              <a:t>Var</a:t>
            </a:r>
            <a:r>
              <a:rPr lang="en-US" dirty="0" smtClean="0"/>
              <a:t>(e_1)=</a:t>
            </a:r>
            <a:r>
              <a:rPr lang="en-US" dirty="0" err="1" smtClean="0"/>
              <a:t>Var</a:t>
            </a:r>
            <a:r>
              <a:rPr lang="en-US" dirty="0" smtClean="0"/>
              <a:t>(e_2)=\sigma^2_e$, and  $X$, $e_1$ and $e_2$ are all independent.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9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W_1 &amp; = &amp;  X + e_1  \</a:t>
            </a:r>
            <a:r>
              <a:rPr lang="en-US" dirty="0" err="1" smtClean="0"/>
              <a:t>nonumber</a:t>
            </a:r>
            <a:r>
              <a:rPr lang="en-US" dirty="0" smtClean="0"/>
              <a:t> \\ </a:t>
            </a:r>
          </a:p>
          <a:p>
            <a:r>
              <a:rPr lang="en-US" dirty="0" smtClean="0"/>
              <a:t>    W_2 &amp; = &amp;  X + e_2, \</a:t>
            </a:r>
            <a:r>
              <a:rPr lang="en-US" dirty="0" err="1" smtClean="0"/>
              <a:t>nonumber</a:t>
            </a:r>
            <a:r>
              <a:rPr lang="en-US" dirty="0" smtClean="0"/>
              <a:t> % 36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where $E(X)=\mu$, $</a:t>
            </a:r>
            <a:r>
              <a:rPr lang="en-US" dirty="0" err="1" smtClean="0"/>
              <a:t>Var</a:t>
            </a:r>
            <a:r>
              <a:rPr lang="en-US" dirty="0" smtClean="0"/>
              <a:t>(X)=\sigma^2_X$,  $E(e_1)=E(e_2)=0$, $</a:t>
            </a:r>
            <a:r>
              <a:rPr lang="en-US" dirty="0" err="1" smtClean="0"/>
              <a:t>Var</a:t>
            </a:r>
            <a:r>
              <a:rPr lang="en-US" dirty="0" smtClean="0"/>
              <a:t>(e_1)=</a:t>
            </a:r>
            <a:r>
              <a:rPr lang="en-US" dirty="0" err="1" smtClean="0"/>
              <a:t>Var</a:t>
            </a:r>
            <a:r>
              <a:rPr lang="en-US" dirty="0" smtClean="0"/>
              <a:t>(e_2)=\sigma^2_e$, and  $X$, $e_1$ and $e_2$ are all independent.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15-01-28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15-01-28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15-01-28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15-01-28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15-01-28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15-01-28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15-01-28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15-01-28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15-01-28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15-01-28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15-01-28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A52B6-E9D7-415B-A1F7-C23CC0033AF0}" type="datetimeFigureOut">
              <a:rPr lang="en-US" smtClean="0"/>
              <a:pPr/>
              <a:t>15-01-28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6" Type="http://schemas.openxmlformats.org/officeDocument/2006/relationships/image" Target="../media/image5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5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6" Type="http://schemas.openxmlformats.org/officeDocument/2006/relationships/image" Target="../media/image6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9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3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4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5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6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utstat.toronto.edu/~brunner/oldclass/431s1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143000"/>
            <a:ext cx="7772400" cy="3048000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 to Regression with Measurement Error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STA431:  Spring 2015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72533" y="5499601"/>
            <a:ext cx="394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last slide for copyright information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Correlate usual measurement with “Gold Standard?”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 very realistic, except maybe for some bio-markers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102" y="1266417"/>
            <a:ext cx="3352800" cy="1104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55613" y="3074782"/>
            <a:ext cx="1105335" cy="999452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0754" y="3251156"/>
            <a:ext cx="751378" cy="646331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W</a:t>
            </a:r>
            <a:r>
              <a:rPr lang="en-US" sz="3600" baseline="-25000" dirty="0" smtClean="0"/>
              <a:t>2</a:t>
            </a:r>
            <a:endParaRPr lang="en-US" sz="3600" dirty="0"/>
          </a:p>
        </p:txBody>
      </p:sp>
      <p:sp>
        <p:nvSpPr>
          <p:cNvPr id="9" name="Oval 8"/>
          <p:cNvSpPr/>
          <p:nvPr/>
        </p:nvSpPr>
        <p:spPr>
          <a:xfrm>
            <a:off x="4160142" y="5214411"/>
            <a:ext cx="1140612" cy="752528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20349" y="5214411"/>
            <a:ext cx="424290" cy="646331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7971816" y="3251156"/>
            <a:ext cx="570363" cy="646331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e</a:t>
            </a:r>
            <a:r>
              <a:rPr lang="en-US" sz="3600" baseline="-25000" dirty="0" smtClean="0"/>
              <a:t>2</a:t>
            </a:r>
            <a:endParaRPr lang="en-US" sz="3600" dirty="0"/>
          </a:p>
        </p:txBody>
      </p:sp>
      <p:cxnSp>
        <p:nvCxnSpPr>
          <p:cNvPr id="13" name="Straight Arrow Connector 12"/>
          <p:cNvCxnSpPr>
            <a:stCxn id="11" idx="1"/>
            <a:endCxn id="7" idx="3"/>
          </p:cNvCxnSpPr>
          <p:nvPr/>
        </p:nvCxnSpPr>
        <p:spPr>
          <a:xfrm flipH="1">
            <a:off x="6160948" y="3574322"/>
            <a:ext cx="1810868" cy="18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009102" y="3074782"/>
            <a:ext cx="1105335" cy="999452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54243" y="3251156"/>
            <a:ext cx="751378" cy="646331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W</a:t>
            </a:r>
            <a:r>
              <a:rPr lang="en-US" sz="3600" baseline="-25000" dirty="0" smtClean="0"/>
              <a:t>1</a:t>
            </a:r>
            <a:endParaRPr lang="en-US" sz="3600" baseline="-25000" dirty="0"/>
          </a:p>
        </p:txBody>
      </p:sp>
      <p:cxnSp>
        <p:nvCxnSpPr>
          <p:cNvPr id="18" name="Straight Arrow Connector 17"/>
          <p:cNvCxnSpPr>
            <a:stCxn id="10" idx="0"/>
            <a:endCxn id="7" idx="2"/>
          </p:cNvCxnSpPr>
          <p:nvPr/>
        </p:nvCxnSpPr>
        <p:spPr>
          <a:xfrm flipV="1">
            <a:off x="4732494" y="4074234"/>
            <a:ext cx="875787" cy="114017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0"/>
            <a:endCxn id="14" idx="2"/>
          </p:cNvCxnSpPr>
          <p:nvPr/>
        </p:nvCxnSpPr>
        <p:spPr>
          <a:xfrm flipH="1" flipV="1">
            <a:off x="3561770" y="4074234"/>
            <a:ext cx="1168678" cy="114017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0187" y="3251156"/>
            <a:ext cx="57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</a:t>
            </a:r>
            <a:r>
              <a:rPr lang="en-US" sz="3600" baseline="-25000" dirty="0"/>
              <a:t>1</a:t>
            </a:r>
          </a:p>
        </p:txBody>
      </p:sp>
      <p:cxnSp>
        <p:nvCxnSpPr>
          <p:cNvPr id="27" name="Straight Arrow Connector 26"/>
          <p:cNvCxnSpPr>
            <a:stCxn id="21" idx="3"/>
            <a:endCxn id="14" idx="1"/>
          </p:cNvCxnSpPr>
          <p:nvPr/>
        </p:nvCxnSpPr>
        <p:spPr>
          <a:xfrm>
            <a:off x="1170550" y="3574322"/>
            <a:ext cx="1838552" cy="18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88235" y="142374"/>
            <a:ext cx="2963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Measure twice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1388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Test-Retest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46" y="2005013"/>
            <a:ext cx="3352800" cy="11049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55" y="4025900"/>
            <a:ext cx="8712200" cy="57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879" y="5732060"/>
            <a:ext cx="45089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Equivalent measurements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8189"/>
          </a:xfrm>
        </p:spPr>
        <p:txBody>
          <a:bodyPr/>
          <a:lstStyle/>
          <a:p>
            <a:r>
              <a:rPr lang="en-US" dirty="0" smtClean="0"/>
              <a:t>Test-Retest Reliability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47" y="863889"/>
            <a:ext cx="5765800" cy="5892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Estimate the reliability: Measure twice for a sample of size </a:t>
            </a:r>
            <a:r>
              <a:rPr lang="en-US" sz="3600" i="1" dirty="0" err="1" smtClean="0"/>
              <a:t>n</a:t>
            </a:r>
            <a:endParaRPr lang="en-US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217" y="1470025"/>
            <a:ext cx="8488172" cy="2156380"/>
          </a:xfrm>
        </p:spPr>
        <p:txBody>
          <a:bodyPr/>
          <a:lstStyle/>
          <a:p>
            <a:r>
              <a:rPr lang="en-US" dirty="0" smtClean="0"/>
              <a:t>Calculate the sample correlation between</a:t>
            </a:r>
          </a:p>
          <a:p>
            <a:r>
              <a:rPr lang="en-US" dirty="0" smtClean="0"/>
              <a:t>W</a:t>
            </a:r>
            <a:r>
              <a:rPr lang="en-US" baseline="-25000" dirty="0" smtClean="0"/>
              <a:t>1,1 </a:t>
            </a:r>
            <a:r>
              <a:rPr lang="en-US" dirty="0" smtClean="0"/>
              <a:t>, W</a:t>
            </a:r>
            <a:r>
              <a:rPr lang="en-US" baseline="-25000" dirty="0" smtClean="0"/>
              <a:t>2,1 </a:t>
            </a:r>
            <a:r>
              <a:rPr lang="en-US" dirty="0" smtClean="0"/>
              <a:t>, …, W</a:t>
            </a:r>
            <a:r>
              <a:rPr lang="en-US" baseline="-25000" dirty="0" smtClean="0"/>
              <a:t>n,1 </a:t>
            </a:r>
            <a:endParaRPr lang="en-US" dirty="0" smtClean="0"/>
          </a:p>
          <a:p>
            <a:r>
              <a:rPr lang="en-US" dirty="0" smtClean="0"/>
              <a:t>W</a:t>
            </a:r>
            <a:r>
              <a:rPr lang="en-US" baseline="-25000" dirty="0" smtClean="0"/>
              <a:t>1,2 </a:t>
            </a:r>
            <a:r>
              <a:rPr lang="en-US" dirty="0" smtClean="0"/>
              <a:t>, W</a:t>
            </a:r>
            <a:r>
              <a:rPr lang="en-US" baseline="-25000" dirty="0" smtClean="0"/>
              <a:t>2,2 </a:t>
            </a:r>
            <a:r>
              <a:rPr lang="en-US" dirty="0" smtClean="0"/>
              <a:t>, …, W</a:t>
            </a:r>
            <a:r>
              <a:rPr lang="en-US" baseline="-25000" dirty="0" smtClean="0"/>
              <a:t>n,2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073508"/>
            <a:ext cx="8229600" cy="2009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Test-retest reliability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Alternate forms reliability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Split-half reliability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618" y="66646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consequences of ignoring measurement error in the explanatory (x) variables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First look at measurement error in the response variable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424"/>
            <a:ext cx="9144000" cy="659719"/>
          </a:xfrm>
        </p:spPr>
        <p:txBody>
          <a:bodyPr>
            <a:normAutofit/>
          </a:bodyPr>
          <a:lstStyle/>
          <a:p>
            <a:r>
              <a:rPr lang="en-US" sz="3600" dirty="0"/>
              <a:t>Measurement error in the response variable 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1" y="1260928"/>
            <a:ext cx="42418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87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81"/>
            <a:ext cx="8229600" cy="17273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 error in the response variable is a less serious problem: </a:t>
            </a:r>
            <a:br>
              <a:rPr lang="en-US" dirty="0" smtClean="0"/>
            </a:br>
            <a:r>
              <a:rPr lang="en-US" dirty="0" smtClean="0"/>
              <a:t>Re-parameterize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5778" y="6095667"/>
            <a:ext cx="569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Can’t know everything, but all we care about is β</a:t>
            </a:r>
            <a:r>
              <a:rPr lang="en-US" baseline="-25000" dirty="0" smtClean="0"/>
              <a:t>1</a:t>
            </a:r>
            <a:r>
              <a:rPr lang="en-US" dirty="0" smtClean="0"/>
              <a:t> anyway.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82" y="2255982"/>
            <a:ext cx="65024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690" y="1328682"/>
            <a:ext cx="7879847" cy="419769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Whenever a response variable appears to have no measurement error, assume it does have measurement error but the problem has been re-parameterized.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55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859291"/>
          </a:xfrm>
        </p:spPr>
        <p:txBody>
          <a:bodyPr>
            <a:normAutofit/>
          </a:bodyPr>
          <a:lstStyle/>
          <a:p>
            <a:r>
              <a:rPr lang="en-US" sz="3600" dirty="0"/>
              <a:t>Measurement error in the explanatory variables</a:t>
            </a:r>
          </a:p>
        </p:txBody>
      </p:sp>
      <p:pic>
        <p:nvPicPr>
          <p:cNvPr id="3" name="Picture 2" descr="MeReg2Pat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257300"/>
            <a:ext cx="5257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0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Snack food consumption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 smtClean="0"/>
              <a:t>Income</a:t>
            </a:r>
          </a:p>
          <a:p>
            <a:r>
              <a:rPr lang="en-US" dirty="0" smtClean="0"/>
              <a:t>Cause of death</a:t>
            </a:r>
          </a:p>
          <a:p>
            <a:r>
              <a:rPr lang="en-US" dirty="0" smtClean="0"/>
              <a:t>Even amount of drug that reaches animal’s blood stream in an experimental study</a:t>
            </a:r>
          </a:p>
          <a:p>
            <a:r>
              <a:rPr lang="en-US" dirty="0" smtClean="0"/>
              <a:t>Is there anything that is </a:t>
            </a:r>
            <a:r>
              <a:rPr lang="en-US" i="1" dirty="0" smtClean="0"/>
              <a:t>not </a:t>
            </a:r>
            <a:r>
              <a:rPr lang="en-US" dirty="0" smtClean="0"/>
              <a:t>measured with error?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26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 error in the explanatory variables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36924"/>
            <a:ext cx="8229600" cy="4525963"/>
          </a:xfrm>
        </p:spPr>
        <p:txBody>
          <a:bodyPr/>
          <a:lstStyle/>
          <a:p>
            <a:r>
              <a:rPr lang="en-US" dirty="0" smtClean="0"/>
              <a:t>True 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Naïve model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75" y="2271713"/>
            <a:ext cx="7099300" cy="1841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75" y="5862887"/>
            <a:ext cx="6769100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4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True Model (More detail)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25" y="916634"/>
            <a:ext cx="7099300" cy="18415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25" y="3133725"/>
            <a:ext cx="7289800" cy="14859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36" y="5198519"/>
            <a:ext cx="48133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Reliabilities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Reliability of </a:t>
            </a:r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dirty="0" smtClean="0"/>
              <a:t> 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Reliability of </a:t>
            </a:r>
            <a:r>
              <a:rPr lang="en-US" i="1" dirty="0" smtClean="0"/>
              <a:t>W</a:t>
            </a:r>
            <a:r>
              <a:rPr lang="en-US" i="1" baseline="-25000" dirty="0" smtClean="0"/>
              <a:t>2</a:t>
            </a:r>
            <a:r>
              <a:rPr lang="en-US" dirty="0" smtClean="0"/>
              <a:t> is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821" y="2012950"/>
            <a:ext cx="1701800" cy="1054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821" y="4335463"/>
            <a:ext cx="17018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59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Test X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controlling for (holding constant) X</a:t>
            </a:r>
            <a:r>
              <a:rPr lang="en-US" sz="3600" baseline="-25000" dirty="0" smtClean="0"/>
              <a:t>1</a:t>
            </a:r>
            <a:endParaRPr lang="en-US" sz="3600" baseline="-250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5" y="1257300"/>
            <a:ext cx="4546600" cy="3937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763" y="2239963"/>
            <a:ext cx="4495800" cy="431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175" y="3355975"/>
            <a:ext cx="2895600" cy="104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8550" y="5297688"/>
            <a:ext cx="59168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That's the usual conditional model</a:t>
            </a:r>
            <a:endParaRPr lang="en-US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Unconditional:  Test </a:t>
            </a:r>
            <a:r>
              <a:rPr lang="en-US" sz="3600" i="1" dirty="0" smtClean="0"/>
              <a:t>X</a:t>
            </a:r>
            <a:r>
              <a:rPr lang="en-US" sz="3600" i="1" baseline="-25000" dirty="0" smtClean="0"/>
              <a:t>2</a:t>
            </a:r>
            <a:r>
              <a:rPr lang="en-US" sz="3600" dirty="0" smtClean="0"/>
              <a:t> controlling for </a:t>
            </a:r>
            <a:r>
              <a:rPr lang="en-US" sz="3600" i="1" dirty="0" smtClean="0"/>
              <a:t>X</a:t>
            </a:r>
            <a:r>
              <a:rPr lang="en-US" sz="3600" i="1" baseline="-25000" dirty="0" smtClean="0"/>
              <a:t>1</a:t>
            </a:r>
            <a:endParaRPr lang="en-US" sz="3600" i="1" baseline="-250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113" y="1273175"/>
            <a:ext cx="5346700" cy="393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9387" y="3636857"/>
            <a:ext cx="3601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Hold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constant at fixed 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75" y="2098675"/>
            <a:ext cx="8267700" cy="10160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175" y="4929188"/>
            <a:ext cx="7645400" cy="431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Type I Error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I error is to reject H</a:t>
            </a:r>
            <a:r>
              <a:rPr lang="en-US" baseline="-25000" dirty="0" smtClean="0"/>
              <a:t>0</a:t>
            </a:r>
            <a:r>
              <a:rPr lang="en-US" dirty="0" smtClean="0"/>
              <a:t> when it is true, and there is actually no effect or no relationship</a:t>
            </a:r>
          </a:p>
          <a:p>
            <a:r>
              <a:rPr lang="en-US" dirty="0" smtClean="0"/>
              <a:t>Type I error is very bad. Maybe that’s why </a:t>
            </a:r>
            <a:r>
              <a:rPr lang="en-US" smtClean="0"/>
              <a:t>it’s called </a:t>
            </a:r>
            <a:r>
              <a:rPr lang="en-US" dirty="0" smtClean="0"/>
              <a:t>an “error of the first kind.”</a:t>
            </a:r>
          </a:p>
          <a:p>
            <a:r>
              <a:rPr lang="en-US" dirty="0" smtClean="0"/>
              <a:t>False knowledge is worse than ignorance.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248805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study: Use pseudo-random number generation to create data sets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21220"/>
            <a:ext cx="8229600" cy="2677955"/>
          </a:xfrm>
        </p:spPr>
        <p:txBody>
          <a:bodyPr/>
          <a:lstStyle/>
          <a:p>
            <a:r>
              <a:rPr lang="en-US" dirty="0" smtClean="0"/>
              <a:t>Simulate data from the true model with β</a:t>
            </a:r>
            <a:r>
              <a:rPr lang="en-US" baseline="-25000" dirty="0" smtClean="0"/>
              <a:t>2</a:t>
            </a:r>
            <a:r>
              <a:rPr lang="en-US" dirty="0" smtClean="0"/>
              <a:t>=0</a:t>
            </a:r>
          </a:p>
          <a:p>
            <a:r>
              <a:rPr lang="en-US" dirty="0" smtClean="0"/>
              <a:t>Fit naïve model</a:t>
            </a:r>
          </a:p>
          <a:p>
            <a:r>
              <a:rPr lang="en-US" dirty="0" smtClean="0"/>
              <a:t>Test H</a:t>
            </a:r>
            <a:r>
              <a:rPr lang="en-US" baseline="-25000" dirty="0" smtClean="0"/>
              <a:t>0</a:t>
            </a:r>
            <a:r>
              <a:rPr lang="en-US" dirty="0" smtClean="0"/>
              <a:t>: β</a:t>
            </a:r>
            <a:r>
              <a:rPr lang="en-US" baseline="-25000" dirty="0" smtClean="0"/>
              <a:t>2</a:t>
            </a:r>
            <a:r>
              <a:rPr lang="en-US" dirty="0" smtClean="0"/>
              <a:t>=0 at </a:t>
            </a:r>
            <a:r>
              <a:rPr lang="en-US" dirty="0" err="1" smtClean="0"/>
              <a:t>α</a:t>
            </a:r>
            <a:r>
              <a:rPr lang="en-US" dirty="0" smtClean="0"/>
              <a:t> = 0.05 using naïve model</a:t>
            </a:r>
          </a:p>
          <a:p>
            <a:r>
              <a:rPr lang="en-US" dirty="0" smtClean="0"/>
              <a:t>Is H</a:t>
            </a:r>
            <a:r>
              <a:rPr lang="en-US" baseline="-25000" dirty="0" smtClean="0"/>
              <a:t>0</a:t>
            </a:r>
            <a:r>
              <a:rPr lang="en-US" dirty="0" smtClean="0"/>
              <a:t> rejected five percent of the time?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42" y="1351780"/>
            <a:ext cx="8204200" cy="3746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0"/>
            <a:ext cx="79660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425450"/>
            <a:ext cx="7874000" cy="6235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 categorical variables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Classification error is common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0" y="800100"/>
            <a:ext cx="6565900" cy="53848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513" y="-1"/>
            <a:ext cx="5032375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77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Try it with measurement error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8" y="885712"/>
            <a:ext cx="5473700" cy="538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2098" y="6366259"/>
            <a:ext cx="120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out of 10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517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Big </a:t>
            </a:r>
            <a:r>
              <a:rPr lang="en-US" dirty="0" smtClean="0"/>
              <a:t>Simulation Study (6 Factors)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6788"/>
            <a:ext cx="8229600" cy="5571211"/>
          </a:xfrm>
        </p:spPr>
        <p:txBody>
          <a:bodyPr/>
          <a:lstStyle/>
          <a:p>
            <a:r>
              <a:rPr lang="en-US" dirty="0" smtClean="0"/>
              <a:t>Sample size: </a:t>
            </a:r>
            <a:r>
              <a:rPr lang="en-US" dirty="0" err="1" smtClean="0"/>
              <a:t>n</a:t>
            </a:r>
            <a:r>
              <a:rPr lang="en-US" dirty="0" smtClean="0"/>
              <a:t> = 50, 100, 250, 500, 1000</a:t>
            </a:r>
          </a:p>
          <a:p>
            <a:r>
              <a:rPr lang="en-US" dirty="0" smtClean="0"/>
              <a:t>Corr(X</a:t>
            </a:r>
            <a:r>
              <a:rPr lang="en-US" baseline="-25000" dirty="0" smtClean="0"/>
              <a:t>1</a:t>
            </a:r>
            <a:r>
              <a:rPr lang="en-US" dirty="0" smtClean="0"/>
              <a:t>,X</a:t>
            </a:r>
            <a:r>
              <a:rPr lang="en-US" baseline="-25000" dirty="0" smtClean="0"/>
              <a:t>2</a:t>
            </a:r>
            <a:r>
              <a:rPr lang="en-US" dirty="0" smtClean="0"/>
              <a:t>): 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baseline="-25000" dirty="0" smtClean="0"/>
              <a:t>12</a:t>
            </a:r>
            <a:r>
              <a:rPr lang="en-US" dirty="0" smtClean="0"/>
              <a:t> = 0.00, 0.25, 0.75, 0.80, 0.90</a:t>
            </a:r>
          </a:p>
          <a:p>
            <a:r>
              <a:rPr lang="en-US" dirty="0" smtClean="0"/>
              <a:t>Variance in Y explained by X</a:t>
            </a:r>
            <a:r>
              <a:rPr lang="en-US" baseline="-25000" dirty="0" smtClean="0"/>
              <a:t>1</a:t>
            </a:r>
            <a:r>
              <a:rPr lang="en-US" dirty="0" smtClean="0"/>
              <a:t>: 0.25, 0.50, 0.75</a:t>
            </a:r>
          </a:p>
          <a:p>
            <a:r>
              <a:rPr lang="en-US" dirty="0" smtClean="0"/>
              <a:t>Reliability of W</a:t>
            </a:r>
            <a:r>
              <a:rPr lang="en-US" baseline="-25000" dirty="0" smtClean="0"/>
              <a:t>1</a:t>
            </a:r>
            <a:r>
              <a:rPr lang="en-US" dirty="0" smtClean="0"/>
              <a:t>: 0.50, 0.75, 0.80, 0.90, 0.95</a:t>
            </a:r>
          </a:p>
          <a:p>
            <a:r>
              <a:rPr lang="en-US" dirty="0" smtClean="0"/>
              <a:t>Reliability of W</a:t>
            </a:r>
            <a:r>
              <a:rPr lang="en-US" baseline="-25000" dirty="0" smtClean="0"/>
              <a:t>2</a:t>
            </a:r>
            <a:r>
              <a:rPr lang="en-US" dirty="0" smtClean="0"/>
              <a:t>: 0.50, 0.75, 0.80, 0.90, 0.95</a:t>
            </a:r>
          </a:p>
          <a:p>
            <a:r>
              <a:rPr lang="en-US" dirty="0" smtClean="0"/>
              <a:t>Distribution  of latent variables and error terms: Normal, Uniform, t, Pareto</a:t>
            </a:r>
          </a:p>
          <a:p>
            <a:endParaRPr lang="en-US" dirty="0" smtClean="0"/>
          </a:p>
          <a:p>
            <a:r>
              <a:rPr lang="en-US" dirty="0" smtClean="0"/>
              <a:t>5x5x3x5x5x4 = 7,500 treatment combinations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1747"/>
          </a:xfrm>
        </p:spPr>
        <p:txBody>
          <a:bodyPr/>
          <a:lstStyle/>
          <a:p>
            <a:r>
              <a:rPr lang="en-US" dirty="0" smtClean="0"/>
              <a:t>Within each of the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808"/>
            <a:ext cx="8229600" cy="5481387"/>
          </a:xfrm>
        </p:spPr>
        <p:txBody>
          <a:bodyPr/>
          <a:lstStyle/>
          <a:p>
            <a:r>
              <a:rPr lang="en-US" dirty="0" smtClean="0"/>
              <a:t>5x5x3x5x5x4 = 7,500 treatment combinations</a:t>
            </a:r>
          </a:p>
          <a:p>
            <a:r>
              <a:rPr lang="en-US" dirty="0" smtClean="0"/>
              <a:t>10,000 random data sets were generated</a:t>
            </a:r>
          </a:p>
          <a:p>
            <a:r>
              <a:rPr lang="en-US" dirty="0" smtClean="0"/>
              <a:t>For a total of 75 million data sets</a:t>
            </a:r>
          </a:p>
          <a:p>
            <a:r>
              <a:rPr lang="en-US" dirty="0" smtClean="0"/>
              <a:t>All generated according to the true model, with β</a:t>
            </a:r>
            <a:r>
              <a:rPr lang="en-US" baseline="-25000" dirty="0" smtClean="0"/>
              <a:t>2</a:t>
            </a:r>
            <a:r>
              <a:rPr lang="en-US" dirty="0" smtClean="0"/>
              <a:t>=0</a:t>
            </a:r>
          </a:p>
          <a:p>
            <a:endParaRPr lang="en-US" dirty="0" smtClean="0"/>
          </a:p>
          <a:p>
            <a:r>
              <a:rPr lang="en-US" dirty="0" smtClean="0"/>
              <a:t>Fit naïve model, test H</a:t>
            </a:r>
            <a:r>
              <a:rPr lang="en-US" baseline="-25000" dirty="0" smtClean="0"/>
              <a:t>0</a:t>
            </a:r>
            <a:r>
              <a:rPr lang="en-US" dirty="0" smtClean="0"/>
              <a:t>: β</a:t>
            </a:r>
            <a:r>
              <a:rPr lang="en-US" baseline="-25000" dirty="0" smtClean="0"/>
              <a:t>2</a:t>
            </a:r>
            <a:r>
              <a:rPr lang="en-US" dirty="0" smtClean="0"/>
              <a:t>=0 at </a:t>
            </a:r>
            <a:r>
              <a:rPr lang="en-US" dirty="0" err="1" smtClean="0"/>
              <a:t>α</a:t>
            </a:r>
            <a:r>
              <a:rPr lang="en-US" dirty="0" smtClean="0"/>
              <a:t> = 0.05</a:t>
            </a:r>
          </a:p>
          <a:p>
            <a:r>
              <a:rPr lang="en-US" dirty="0" smtClean="0"/>
              <a:t>Proportion of times H</a:t>
            </a:r>
            <a:r>
              <a:rPr lang="en-US" baseline="-25000" dirty="0" smtClean="0"/>
              <a:t>0</a:t>
            </a:r>
            <a:r>
              <a:rPr lang="en-US" dirty="0" smtClean="0"/>
              <a:t> is rejected is a Monte Carlo estimate of the Type I Error Probability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a small part of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1950"/>
            <a:ext cx="8229600" cy="3112455"/>
          </a:xfrm>
        </p:spPr>
        <p:txBody>
          <a:bodyPr/>
          <a:lstStyle/>
          <a:p>
            <a:r>
              <a:rPr lang="en-US" dirty="0" smtClean="0"/>
              <a:t>Both reliabilities = 0.90</a:t>
            </a:r>
          </a:p>
          <a:p>
            <a:r>
              <a:rPr lang="en-US" dirty="0" smtClean="0"/>
              <a:t>Everything is normally distributed</a:t>
            </a:r>
          </a:p>
          <a:p>
            <a:r>
              <a:rPr lang="en-US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= 1, β</a:t>
            </a:r>
            <a:r>
              <a:rPr lang="en-US" baseline="-25000" dirty="0" smtClean="0"/>
              <a:t>1</a:t>
            </a:r>
            <a:r>
              <a:rPr lang="en-US" dirty="0" smtClean="0"/>
              <a:t>=1, β</a:t>
            </a:r>
            <a:r>
              <a:rPr lang="en-US" baseline="-25000" dirty="0" smtClean="0"/>
              <a:t>2</a:t>
            </a:r>
            <a:r>
              <a:rPr lang="en-US" dirty="0" smtClean="0"/>
              <a:t>=0 (H</a:t>
            </a:r>
            <a:r>
              <a:rPr lang="en-US" baseline="-25000" dirty="0" smtClean="0"/>
              <a:t>0</a:t>
            </a:r>
            <a:r>
              <a:rPr lang="en-US" dirty="0" smtClean="0"/>
              <a:t> is true)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ype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57150"/>
            <a:ext cx="5715000" cy="67437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3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Marginal Mean Type I Error Probabilities</a:t>
            </a:r>
            <a:endParaRPr lang="en-US" dirty="0"/>
          </a:p>
        </p:txBody>
      </p:sp>
      <p:pic>
        <p:nvPicPr>
          <p:cNvPr id="3" name="Picture 2" descr="Marginal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11343"/>
            <a:ext cx="68580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79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9270"/>
            <a:ext cx="8229600" cy="5888730"/>
          </a:xfrm>
        </p:spPr>
        <p:txBody>
          <a:bodyPr/>
          <a:lstStyle/>
          <a:p>
            <a:r>
              <a:rPr lang="en-US" dirty="0" smtClean="0"/>
              <a:t>Ignoring measurement error in the independent variables can seriously inflate Type I error </a:t>
            </a:r>
            <a:r>
              <a:rPr lang="en-US" dirty="0" err="1" smtClean="0"/>
              <a:t>probabilitys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poison combination is measurement error in the variable for which you are “controlling,” and correlation between latent independent variables.  If either is zero, there is no problem.</a:t>
            </a:r>
          </a:p>
          <a:p>
            <a:r>
              <a:rPr lang="en-US" dirty="0" smtClean="0"/>
              <a:t>Factors affecting severity of the problem are (next slide)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1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Factors affecting severity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000"/>
            <a:ext cx="8686800" cy="61967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the correlation between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 increases, the problem gets worse.</a:t>
            </a:r>
          </a:p>
          <a:p>
            <a:r>
              <a:rPr lang="en-US" dirty="0" smtClean="0"/>
              <a:t>As the correlation between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increases, the problem gets worse.</a:t>
            </a:r>
          </a:p>
          <a:p>
            <a:r>
              <a:rPr lang="en-US" dirty="0" smtClean="0"/>
              <a:t>As the amount of measurement error in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increases, the problem gets worse.</a:t>
            </a:r>
          </a:p>
          <a:p>
            <a:r>
              <a:rPr lang="en-US" dirty="0" smtClean="0"/>
              <a:t>As the amount of measurement error in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 increases, the problem gets </a:t>
            </a:r>
            <a:r>
              <a:rPr lang="en-US" i="1" dirty="0" smtClean="0"/>
              <a:t>less </a:t>
            </a:r>
            <a:r>
              <a:rPr lang="en-US" dirty="0" smtClean="0"/>
              <a:t>severe.</a:t>
            </a:r>
          </a:p>
          <a:p>
            <a:r>
              <a:rPr lang="en-US" b="1" dirty="0" smtClean="0"/>
              <a:t>As the sample size increases, the problem gets worse</a:t>
            </a:r>
            <a:r>
              <a:rPr lang="en-US" dirty="0" smtClean="0"/>
              <a:t>.   </a:t>
            </a:r>
          </a:p>
          <a:p>
            <a:r>
              <a:rPr lang="en-US" dirty="0" smtClean="0"/>
              <a:t>Distribution of the variables does not matter much.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41" y="0"/>
            <a:ext cx="8167255" cy="889000"/>
          </a:xfrm>
        </p:spPr>
        <p:txBody>
          <a:bodyPr>
            <a:normAutofit/>
          </a:bodyPr>
          <a:lstStyle/>
          <a:p>
            <a:r>
              <a:rPr lang="en-US" dirty="0" smtClean="0"/>
              <a:t>Additive measurement error: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431" y="1158512"/>
            <a:ext cx="2616200" cy="444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04196" y="2872045"/>
            <a:ext cx="1105335" cy="9994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9337" y="3048419"/>
            <a:ext cx="595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</a:t>
            </a:r>
          </a:p>
        </p:txBody>
      </p:sp>
      <p:sp>
        <p:nvSpPr>
          <p:cNvPr id="9" name="Oval 8"/>
          <p:cNvSpPr/>
          <p:nvPr/>
        </p:nvSpPr>
        <p:spPr>
          <a:xfrm>
            <a:off x="3404196" y="5117871"/>
            <a:ext cx="1140612" cy="752528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74366" y="5117871"/>
            <a:ext cx="424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20399" y="3048419"/>
            <a:ext cx="414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</a:t>
            </a:r>
            <a:endParaRPr lang="en-US" sz="3600" dirty="0"/>
          </a:p>
        </p:txBody>
      </p:sp>
      <p:cxnSp>
        <p:nvCxnSpPr>
          <p:cNvPr id="13" name="Curved Connector 12"/>
          <p:cNvCxnSpPr>
            <a:stCxn id="9" idx="0"/>
            <a:endCxn id="6" idx="2"/>
          </p:cNvCxnSpPr>
          <p:nvPr/>
        </p:nvCxnSpPr>
        <p:spPr>
          <a:xfrm rot="16200000" flipV="1">
            <a:off x="3342496" y="4485865"/>
            <a:ext cx="1246374" cy="17638"/>
          </a:xfrm>
          <a:prstGeom prst="curvedConnector3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  <a:endCxn id="6" idx="3"/>
          </p:cNvCxnSpPr>
          <p:nvPr/>
        </p:nvCxnSpPr>
        <p:spPr>
          <a:xfrm flipH="1" flipV="1">
            <a:off x="4509531" y="3371771"/>
            <a:ext cx="1810868" cy="5272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704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 the sample size increases, the problem gets worse</a:t>
            </a:r>
            <a:r>
              <a:rPr lang="en-US" dirty="0" smtClean="0"/>
              <a:t>. 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09899"/>
            <a:ext cx="7772400" cy="2170679"/>
          </a:xfrm>
        </p:spPr>
        <p:txBody>
          <a:bodyPr>
            <a:normAutofit/>
          </a:bodyPr>
          <a:lstStyle/>
          <a:p>
            <a:r>
              <a:rPr lang="en-US" dirty="0" smtClean="0"/>
              <a:t>For a large enough sample size, no amount of measurement error in the independent variables is safe, assuming that the latent independent variables are correlated.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73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problem applies to other kinds of regression, and various kinds of measurement error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7326"/>
            <a:ext cx="8229600" cy="5046887"/>
          </a:xfrm>
        </p:spPr>
        <p:txBody>
          <a:bodyPr/>
          <a:lstStyle/>
          <a:p>
            <a:r>
              <a:rPr lang="en-US" dirty="0" smtClean="0"/>
              <a:t>Logistic regression</a:t>
            </a:r>
          </a:p>
          <a:p>
            <a:r>
              <a:rPr lang="en-US" dirty="0" smtClean="0"/>
              <a:t>Proportional hazards regression in survival analysis</a:t>
            </a:r>
          </a:p>
          <a:p>
            <a:r>
              <a:rPr lang="en-US" dirty="0" smtClean="0"/>
              <a:t>Log-linear models:  Test of conditional independence in the presence of classification error</a:t>
            </a:r>
          </a:p>
          <a:p>
            <a:r>
              <a:rPr lang="en-US" dirty="0" smtClean="0"/>
              <a:t>Median splits</a:t>
            </a:r>
          </a:p>
          <a:p>
            <a:r>
              <a:rPr lang="en-US" dirty="0" smtClean="0"/>
              <a:t>Even converting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to ranks inflates Type I Error probability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is randomly assigned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Then it is independent of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:  Zero correlation.</a:t>
            </a:r>
          </a:p>
          <a:p>
            <a:r>
              <a:rPr lang="en-US" dirty="0" smtClean="0"/>
              <a:t>So even if an experimentally manipulated variable is measured (implemented) with error, there will be no inflation of Type I error probability.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 is randomly assigned and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is a covariate observed with error (very common), then again there is no correlation between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, and so no inflation of Type I error probability.</a:t>
            </a:r>
          </a:p>
          <a:p>
            <a:r>
              <a:rPr lang="en-US" dirty="0" smtClean="0"/>
              <a:t>Measurement error may decrease the precision of experimental studies, but in terms of Type I error it creates no problems.</a:t>
            </a:r>
          </a:p>
          <a:p>
            <a:r>
              <a:rPr lang="en-US" dirty="0" smtClean="0"/>
              <a:t>This is good news!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What is going on theoretically?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First, need to look at some large-sample tools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3618"/>
            <a:ext cx="8229600" cy="548717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Observing whether a single individual is male or female:</a:t>
            </a:r>
          </a:p>
          <a:p>
            <a:endParaRPr lang="en-US" dirty="0" smtClean="0"/>
          </a:p>
          <a:p>
            <a:r>
              <a:rPr lang="en-US" dirty="0" smtClean="0"/>
              <a:t>Pair of individuals and observed their genders in order:  </a:t>
            </a:r>
          </a:p>
          <a:p>
            <a:endParaRPr lang="en-US" dirty="0" smtClean="0"/>
          </a:p>
          <a:p>
            <a:r>
              <a:rPr lang="en-US" dirty="0" smtClean="0"/>
              <a:t>Select </a:t>
            </a:r>
            <a:r>
              <a:rPr lang="en-US" i="1" dirty="0" err="1" smtClean="0"/>
              <a:t>n</a:t>
            </a:r>
            <a:r>
              <a:rPr lang="en-US" dirty="0" smtClean="0"/>
              <a:t> people and count the number of females:</a:t>
            </a:r>
          </a:p>
          <a:p>
            <a:endParaRPr lang="en-US" dirty="0" smtClean="0"/>
          </a:p>
          <a:p>
            <a:r>
              <a:rPr lang="en-US" dirty="0" smtClean="0"/>
              <a:t>For limits problems, the points in </a:t>
            </a:r>
            <a:r>
              <a:rPr lang="en-US" dirty="0" err="1" smtClean="0"/>
              <a:t>Ω</a:t>
            </a:r>
            <a:r>
              <a:rPr lang="en-US" dirty="0" smtClean="0"/>
              <a:t> are infinite sequences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51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Space </a:t>
            </a:r>
            <a:r>
              <a:rPr lang="en-US" dirty="0" err="1" smtClean="0"/>
              <a:t>Ω</a:t>
            </a:r>
            <a:r>
              <a:rPr lang="en-US" dirty="0" smtClean="0"/>
              <a:t>, </a:t>
            </a:r>
            <a:r>
              <a:rPr lang="en-US" dirty="0" err="1" smtClean="0"/>
              <a:t>ω</a:t>
            </a:r>
            <a:r>
              <a:rPr lang="en-US" dirty="0" smtClean="0"/>
              <a:t> an element of </a:t>
            </a:r>
            <a:r>
              <a:rPr lang="en-US" dirty="0" err="1" smtClean="0"/>
              <a:t>Ω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024063"/>
            <a:ext cx="2120900" cy="431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292174"/>
            <a:ext cx="6629400" cy="431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4779502"/>
            <a:ext cx="2578100" cy="4318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981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Random variables are functions from </a:t>
            </a:r>
            <a:r>
              <a:rPr lang="en-US" dirty="0" err="1" smtClean="0"/>
              <a:t>Ω</a:t>
            </a:r>
            <a:r>
              <a:rPr lang="en-US" dirty="0" smtClean="0"/>
              <a:t> into the set of real numbers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79813"/>
            <a:ext cx="7734300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4522082" cy="1143000"/>
          </a:xfrm>
        </p:spPr>
        <p:txBody>
          <a:bodyPr/>
          <a:lstStyle/>
          <a:p>
            <a:r>
              <a:rPr lang="en-US" dirty="0" smtClean="0"/>
              <a:t>Random sample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889" y="707931"/>
            <a:ext cx="3530600" cy="495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988" y="1924050"/>
            <a:ext cx="3835400" cy="495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988" y="3208338"/>
            <a:ext cx="2108200" cy="4953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8988" y="4365625"/>
            <a:ext cx="2222500" cy="34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9466" y="5785323"/>
            <a:ext cx="5004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see what happens for large samples</a:t>
            </a:r>
            <a:endParaRPr lang="en-US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6193"/>
            <a:ext cx="8229600" cy="2978763"/>
          </a:xfrm>
        </p:spPr>
        <p:txBody>
          <a:bodyPr/>
          <a:lstStyle/>
          <a:p>
            <a:r>
              <a:rPr lang="en-US" dirty="0" smtClean="0"/>
              <a:t>Almost Sure Convergence</a:t>
            </a:r>
          </a:p>
          <a:p>
            <a:r>
              <a:rPr lang="en-US" dirty="0" smtClean="0"/>
              <a:t>Convergence in Probability</a:t>
            </a:r>
          </a:p>
          <a:p>
            <a:r>
              <a:rPr lang="en-US" dirty="0" smtClean="0"/>
              <a:t>Convergence in Distribution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Almost Sure Convergence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68538"/>
            <a:ext cx="8623300" cy="342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50" y="3430588"/>
            <a:ext cx="6527800" cy="698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4450" y="4959134"/>
            <a:ext cx="664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Acts like an ordinary limit, except possibly on a set of probability zero.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08636" y="6047901"/>
            <a:ext cx="245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the usual rules apply.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Law of Large Numbers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425" y="2847975"/>
            <a:ext cx="2463800" cy="78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450" y="5598367"/>
            <a:ext cx="78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only condition required for this to hold is the existence of the expected value.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Simple additive model for measurement error: Continuous case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437" y="1443872"/>
            <a:ext cx="2616200" cy="4445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92" y="2274066"/>
            <a:ext cx="8712200" cy="5715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044141"/>
            <a:ext cx="8001000" cy="5461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27515"/>
            <a:ext cx="7391400" cy="29845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263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Let </a:t>
            </a:r>
            <a:r>
              <a:rPr lang="en-US" sz="3200" i="1" dirty="0" smtClean="0"/>
              <a:t>X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, …, </a:t>
            </a:r>
            <a:r>
              <a:rPr lang="en-US" sz="3200" i="1" dirty="0" err="1" smtClean="0"/>
              <a:t>X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 be independent and identically distributed random variables; let </a:t>
            </a:r>
            <a:r>
              <a:rPr lang="en-US" sz="3200" i="1" dirty="0" smtClean="0"/>
              <a:t>X</a:t>
            </a:r>
            <a:r>
              <a:rPr lang="en-US" sz="3200" dirty="0" smtClean="0"/>
              <a:t> be a general random variable from this same distribution, and </a:t>
            </a:r>
            <a:r>
              <a:rPr lang="en-US" sz="3200" i="1" dirty="0" smtClean="0"/>
              <a:t>Y=</a:t>
            </a:r>
            <a:r>
              <a:rPr lang="en-US" sz="3200" i="1" dirty="0" err="1" smtClean="0"/>
              <a:t>g(X</a:t>
            </a:r>
            <a:r>
              <a:rPr lang="en-US" sz="3200" i="1" dirty="0" smtClean="0"/>
              <a:t>)</a:t>
            </a:r>
            <a:endParaRPr lang="en-US" sz="3200" i="1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3270250"/>
            <a:ext cx="8166100" cy="26797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for example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388" y="1965325"/>
            <a:ext cx="3924300" cy="12827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388" y="4070350"/>
            <a:ext cx="5956300" cy="1282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032" y="6266829"/>
            <a:ext cx="705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 is, sample moments converge almost surely to population moments.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in Probability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63" y="1990725"/>
            <a:ext cx="8331200" cy="330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513" y="3603625"/>
            <a:ext cx="59690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0513" y="5364406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Almost Sure Convergence =&gt; Convergence in Probability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43296" y="6133137"/>
            <a:ext cx="5930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Law of Large Numbers =&gt; Weak Law of Large Numbers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79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Convergence in Distribution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08" y="1989138"/>
            <a:ext cx="8724900" cy="635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08" y="1101725"/>
            <a:ext cx="8699500" cy="571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175" y="3176588"/>
            <a:ext cx="3568700" cy="698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2337" y="4562252"/>
            <a:ext cx="3559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Central Limit Theorem says</a:t>
            </a:r>
            <a:endParaRPr lang="en-US" sz="24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350" y="5487988"/>
            <a:ext cx="68580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Connections among the Modes of Convergence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2443163"/>
            <a:ext cx="77978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7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1915" y="1320212"/>
            <a:ext cx="8174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n</a:t>
            </a:r>
            <a:r>
              <a:rPr lang="en-US" sz="2800" i="1" dirty="0" smtClean="0"/>
              <a:t> = T</a:t>
            </a:r>
            <a:r>
              <a:rPr lang="en-US" sz="2800" i="1" baseline="-25000" dirty="0" smtClean="0"/>
              <a:t>n</a:t>
            </a:r>
            <a:r>
              <a:rPr lang="en-US" sz="2800" i="1" dirty="0" smtClean="0"/>
              <a:t>(X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, …,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n</a:t>
            </a:r>
            <a:r>
              <a:rPr lang="en-US" sz="2800" i="1" dirty="0" smtClean="0"/>
              <a:t>) </a:t>
            </a:r>
            <a:r>
              <a:rPr lang="en-US" sz="2800" dirty="0" smtClean="0"/>
              <a:t>is a statistic estimating a parameter </a:t>
            </a:r>
            <a:r>
              <a:rPr lang="en-US" sz="2800" dirty="0" err="1" smtClean="0"/>
              <a:t>θ</a:t>
            </a:r>
            <a:endParaRPr lang="en-US" sz="28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2332038"/>
            <a:ext cx="7378700" cy="3810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425" y="3409950"/>
            <a:ext cx="5016500" cy="698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213" y="5672138"/>
            <a:ext cx="6451600" cy="25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3425" y="6283541"/>
            <a:ext cx="467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consistency implies ordinary consistency. 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Consistency is great but it's not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119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means that as the sample size becomes indefinitely large, you (probably) get as close as you like to the truth.</a:t>
            </a:r>
          </a:p>
          <a:p>
            <a:r>
              <a:rPr lang="en-US" dirty="0" smtClean="0"/>
              <a:t>It's the least we can ask. Estimators that are not consistent are completely unacceptable for most purposes.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72050"/>
            <a:ext cx="81534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09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Consistency of the Sample Variance 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358" y="1060293"/>
            <a:ext cx="4889500" cy="2971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352925"/>
            <a:ext cx="7607300" cy="393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846638"/>
            <a:ext cx="6858000" cy="342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5" y="5715000"/>
            <a:ext cx="8001000" cy="8509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86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Consistency of the Sample Covariance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38" y="893763"/>
            <a:ext cx="7086600" cy="850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8" y="2146300"/>
            <a:ext cx="9042400" cy="393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88" y="3108325"/>
            <a:ext cx="7162800" cy="317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63" y="4090988"/>
            <a:ext cx="82804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83"/>
            <a:ext cx="8229600" cy="1143000"/>
          </a:xfrm>
        </p:spPr>
        <p:txBody>
          <a:bodyPr/>
          <a:lstStyle/>
          <a:p>
            <a:r>
              <a:rPr lang="en-US" dirty="0" smtClean="0"/>
              <a:t>MOM is consistent, usually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6" y="1508413"/>
            <a:ext cx="74168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07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124885"/>
            <a:ext cx="82110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How much of the variation in the observed </a:t>
            </a:r>
          </a:p>
          <a:p>
            <a:r>
              <a:rPr lang="en-US" sz="3600" dirty="0" smtClean="0"/>
              <a:t>variable comes from variation in the </a:t>
            </a:r>
          </a:p>
          <a:p>
            <a:r>
              <a:rPr lang="en-US" sz="3600" dirty="0" smtClean="0"/>
              <a:t>quantity of interest, and how much comes </a:t>
            </a:r>
          </a:p>
          <a:p>
            <a:r>
              <a:rPr lang="en-US" sz="3600" dirty="0" smtClean="0"/>
              <a:t>from random noise?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37095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8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True Regression model: Single explanatory variable measured with error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91" y="1834572"/>
            <a:ext cx="40894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895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5170"/>
          </a:xfrm>
        </p:spPr>
        <p:txBody>
          <a:bodyPr>
            <a:normAutofit/>
          </a:bodyPr>
          <a:lstStyle/>
          <a:p>
            <a:r>
              <a:rPr lang="en-US" dirty="0" smtClean="0"/>
              <a:t>Single Explanatory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962"/>
            <a:ext cx="8229600" cy="4525963"/>
          </a:xfrm>
        </p:spPr>
        <p:txBody>
          <a:bodyPr/>
          <a:lstStyle/>
          <a:p>
            <a:r>
              <a:rPr lang="en-US" dirty="0" smtClean="0"/>
              <a:t>True model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Naive model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1385888"/>
            <a:ext cx="4686300" cy="1104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0" y="3476625"/>
            <a:ext cx="4584700" cy="4318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4612386"/>
            <a:ext cx="87249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557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Least squares estimate of β</a:t>
            </a:r>
            <a:r>
              <a:rPr lang="en-US" sz="3200" baseline="-25000" dirty="0" smtClean="0"/>
              <a:t>1 </a:t>
            </a:r>
            <a:r>
              <a:rPr lang="en-US" sz="3200" dirty="0" smtClean="0"/>
              <a:t>for the Naïve Model</a:t>
            </a:r>
            <a:endParaRPr lang="en-US" sz="3200" baseline="-250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1379927"/>
            <a:ext cx="6019800" cy="50927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063" y="317519"/>
            <a:ext cx="4152900" cy="11557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24962"/>
            <a:ext cx="8229600" cy="48330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Goes to the true parameter times reliability</a:t>
            </a:r>
          </a:p>
          <a:p>
            <a:pPr>
              <a:buNone/>
            </a:pPr>
            <a:r>
              <a:rPr lang="en-US" dirty="0" smtClean="0"/>
              <a:t>   of </a:t>
            </a:r>
            <a:r>
              <a:rPr lang="en-US" i="1" dirty="0" smtClean="0"/>
              <a:t>W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Asymptotically biased toward zero, because reliability is between zero and one. </a:t>
            </a:r>
          </a:p>
          <a:p>
            <a:r>
              <a:rPr lang="en-US" dirty="0" smtClean="0"/>
              <a:t>No asymptotic bias when β</a:t>
            </a:r>
            <a:r>
              <a:rPr lang="en-US" baseline="-25000" dirty="0" smtClean="0"/>
              <a:t>1</a:t>
            </a:r>
            <a:r>
              <a:rPr lang="en-US" dirty="0" smtClean="0"/>
              <a:t>=0.</a:t>
            </a:r>
          </a:p>
          <a:p>
            <a:r>
              <a:rPr lang="en-US" dirty="0" smtClean="0"/>
              <a:t>No inflation of Type I error probability</a:t>
            </a:r>
          </a:p>
          <a:p>
            <a:r>
              <a:rPr lang="en-US" dirty="0" smtClean="0"/>
              <a:t>Loss of power when β</a:t>
            </a:r>
            <a:r>
              <a:rPr lang="en-US" baseline="-25000" dirty="0" smtClean="0"/>
              <a:t>1</a:t>
            </a:r>
            <a:r>
              <a:rPr lang="en-US" dirty="0" smtClean="0"/>
              <a:t> ≠ 0</a:t>
            </a:r>
          </a:p>
          <a:p>
            <a:r>
              <a:rPr lang="en-US" dirty="0" smtClean="0"/>
              <a:t>Measurement error just makes relationship seem weaker than it is.  Reassuring, but watch out!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85929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Two explanatory variables with error</a:t>
            </a:r>
            <a:endParaRPr lang="en-US" sz="3600" dirty="0"/>
          </a:p>
        </p:txBody>
      </p:sp>
      <p:pic>
        <p:nvPicPr>
          <p:cNvPr id="3" name="Picture 2" descr="MeReg2Pat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257300"/>
            <a:ext cx="5257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774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4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</a:t>
            </a:r>
            <a:r>
              <a:rPr lang="en-US" dirty="0"/>
              <a:t>e</a:t>
            </a:r>
            <a:r>
              <a:rPr lang="en-US" dirty="0" smtClean="0"/>
              <a:t>xplanatory variables, β</a:t>
            </a:r>
            <a:r>
              <a:rPr lang="en-US" baseline="-25000" dirty="0" smtClean="0"/>
              <a:t>2</a:t>
            </a:r>
            <a:r>
              <a:rPr lang="en-US" dirty="0" smtClean="0"/>
              <a:t>=0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25" y="916634"/>
            <a:ext cx="7099300" cy="18415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25" y="3133725"/>
            <a:ext cx="7289800" cy="14859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19" y="5186761"/>
            <a:ext cx="48133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9266"/>
          </a:xfrm>
        </p:spPr>
        <p:txBody>
          <a:bodyPr>
            <a:noAutofit/>
          </a:bodyPr>
          <a:lstStyle/>
          <a:p>
            <a:r>
              <a:rPr lang="en-US" sz="3200" dirty="0" smtClean="0"/>
              <a:t>Least squares estimate of β</a:t>
            </a:r>
            <a:r>
              <a:rPr lang="en-US" sz="3200" baseline="-25000" dirty="0" smtClean="0"/>
              <a:t>2 </a:t>
            </a:r>
            <a:r>
              <a:rPr lang="en-US" sz="3200" dirty="0" smtClean="0"/>
              <a:t>for the Naïve Model</a:t>
            </a:r>
            <a:br>
              <a:rPr lang="en-US" sz="3200" dirty="0" smtClean="0"/>
            </a:br>
            <a:r>
              <a:rPr lang="en-US" sz="3200" dirty="0" smtClean="0"/>
              <a:t>when true β</a:t>
            </a:r>
            <a:r>
              <a:rPr lang="en-US" sz="3200" baseline="-25000" dirty="0" smtClean="0"/>
              <a:t>2 </a:t>
            </a:r>
            <a:r>
              <a:rPr lang="en-US" sz="3200" dirty="0" smtClean="0"/>
              <a:t>= 0 </a:t>
            </a:r>
            <a:endParaRPr lang="en-US" sz="32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0" y="1878013"/>
            <a:ext cx="7112000" cy="262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307" y="5481387"/>
            <a:ext cx="87710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Combined with estimated standard error going almost surely to zero,</a:t>
            </a:r>
          </a:p>
          <a:p>
            <a:r>
              <a:rPr lang="en-US" sz="2400" dirty="0" smtClean="0"/>
              <a:t>Get </a:t>
            </a:r>
            <a:r>
              <a:rPr lang="en-US" sz="2400" i="1" dirty="0" smtClean="0"/>
              <a:t>t</a:t>
            </a:r>
            <a:r>
              <a:rPr lang="en-US" sz="2400" dirty="0" smtClean="0"/>
              <a:t> statistic for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:  β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= 0 going to ±∞, and p-value going almost</a:t>
            </a:r>
          </a:p>
          <a:p>
            <a:r>
              <a:rPr lang="en-US" sz="2400" dirty="0" smtClean="0"/>
              <a:t>Surely to zero, unless ....   </a:t>
            </a:r>
            <a:endParaRPr lang="en-US" sz="24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808"/>
            <a:ext cx="8229600" cy="2272770"/>
          </a:xfrm>
        </p:spPr>
        <p:txBody>
          <a:bodyPr>
            <a:normAutofit fontScale="90000"/>
          </a:bodyPr>
          <a:lstStyle/>
          <a:p>
            <a:pPr algn="l"/>
            <a:r>
              <a:rPr lang="en-US" sz="3556" dirty="0" smtClean="0"/>
              <a:t>Combined with estimated standard error going almost surely to zero, get </a:t>
            </a:r>
            <a:r>
              <a:rPr lang="en-US" sz="3556" i="1" dirty="0" smtClean="0"/>
              <a:t>t</a:t>
            </a:r>
            <a:r>
              <a:rPr lang="en-US" sz="3556" dirty="0" smtClean="0"/>
              <a:t> statistic for H</a:t>
            </a:r>
            <a:r>
              <a:rPr lang="en-US" sz="3556" baseline="-25000" dirty="0" smtClean="0"/>
              <a:t>0</a:t>
            </a:r>
            <a:r>
              <a:rPr lang="en-US" sz="3556" dirty="0" smtClean="0"/>
              <a:t>:  β</a:t>
            </a:r>
            <a:r>
              <a:rPr lang="en-US" sz="3556" baseline="-25000" dirty="0" smtClean="0"/>
              <a:t>2 </a:t>
            </a:r>
            <a:r>
              <a:rPr lang="en-US" sz="3556" dirty="0" smtClean="0"/>
              <a:t>= 0 going to ±∞, and p-value going almost surely to zero, unless .... 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3578"/>
            <a:ext cx="8229600" cy="1921827"/>
          </a:xfrm>
        </p:spPr>
        <p:txBody>
          <a:bodyPr/>
          <a:lstStyle/>
          <a:p>
            <a:r>
              <a:rPr lang="en-US" dirty="0" smtClean="0"/>
              <a:t>There is no measurement error in </a:t>
            </a:r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dirty="0" smtClean="0"/>
              <a:t>, or</a:t>
            </a:r>
          </a:p>
          <a:p>
            <a:r>
              <a:rPr lang="en-US" dirty="0" smtClean="0"/>
              <a:t>There is no relationship between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, or</a:t>
            </a:r>
          </a:p>
          <a:p>
            <a:r>
              <a:rPr lang="en-US" dirty="0" smtClean="0"/>
              <a:t>There is no correlation between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350" y="4999038"/>
            <a:ext cx="4305300" cy="74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3762" y="6149009"/>
            <a:ext cx="6887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And, anything that increases </a:t>
            </a:r>
            <a:r>
              <a:rPr lang="en-US" i="1" dirty="0" smtClean="0"/>
              <a:t>Var(W</a:t>
            </a:r>
            <a:r>
              <a:rPr lang="en-US" i="1" baseline="-25000" dirty="0" smtClean="0"/>
              <a:t>2</a:t>
            </a:r>
            <a:r>
              <a:rPr lang="en-US" dirty="0" smtClean="0"/>
              <a:t>) will make the problem less severe.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Need a statistical model that includes measurement error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Information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85800" y="2667000"/>
            <a:ext cx="7770813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slide show was prepared by Jerry Brunner, Department of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Statistics, University of Toronto. It is licensed under a Creative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Commons Attribution -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ShareAlike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3.0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Unported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License. Use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part of it as you like and share the result freely. These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Powerpoint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slides are available from the course website: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www.utstat.toronto.edu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/~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brunner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/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oldclass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/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2"/>
              </a:rPr>
              <a:t>431s15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5132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Reliability</a:t>
            </a:r>
            <a:r>
              <a:rPr lang="en-US" dirty="0" smtClean="0"/>
              <a:t> is the squared correlation between the observed variable and the latent variable (true score).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556" dirty="0" smtClean="0"/>
              <a:t>First, recall</a:t>
            </a:r>
            <a:endParaRPr lang="en-US" sz="3556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17" y="3406629"/>
            <a:ext cx="7886700" cy="2425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Reliability</a:t>
            </a:r>
            <a:endParaRPr lang="en-US" sz="36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143000"/>
            <a:ext cx="8382000" cy="5473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471" y="3009899"/>
            <a:ext cx="8521590" cy="3340487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Reliability is the proportion of the variance in the observed variable that comes from the latent variable of interest, and not from random error.</a:t>
            </a:r>
            <a:endParaRPr lang="en-US" sz="36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925" y="579438"/>
            <a:ext cx="6159500" cy="1346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8871</Words>
  <Application>Microsoft Macintosh PowerPoint</Application>
  <PresentationFormat>On-screen Show (4:3)</PresentationFormat>
  <Paragraphs>776</Paragraphs>
  <Slides>69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Introduction to Regression with Measurement Error  STA431:  Spring 2015</vt:lpstr>
      <vt:lpstr>Measurement Error</vt:lpstr>
      <vt:lpstr>For categorical variables</vt:lpstr>
      <vt:lpstr>Additive measurement error:</vt:lpstr>
      <vt:lpstr>Simple additive model for measurement error: Continuous case</vt:lpstr>
      <vt:lpstr>PowerPoint Presentation</vt:lpstr>
      <vt:lpstr>Reliability is the squared correlation between the observed variable and the latent variable (true score).   First, recall</vt:lpstr>
      <vt:lpstr>Reliability</vt:lpstr>
      <vt:lpstr>PowerPoint Presentation</vt:lpstr>
      <vt:lpstr>Correlate usual measurement with “Gold Standard?”</vt:lpstr>
      <vt:lpstr>PowerPoint Presentation</vt:lpstr>
      <vt:lpstr>Test-Retest</vt:lpstr>
      <vt:lpstr>Test-Retest Reliability</vt:lpstr>
      <vt:lpstr>Estimate the reliability: Measure twice for a sample of size n</vt:lpstr>
      <vt:lpstr>The consequences of ignoring measurement error in the explanatory (x) variables</vt:lpstr>
      <vt:lpstr>Measurement error in the response variable </vt:lpstr>
      <vt:lpstr>Measurement error in the response variable is a less serious problem:  Re-parameterize</vt:lpstr>
      <vt:lpstr>Whenever a response variable appears to have no measurement error, assume it does have measurement error but the problem has been re-parameterized.</vt:lpstr>
      <vt:lpstr>Measurement error in the explanatory variables</vt:lpstr>
      <vt:lpstr>Measurement error in the explanatory variables</vt:lpstr>
      <vt:lpstr>True Model (More detail)</vt:lpstr>
      <vt:lpstr>Reliabilities</vt:lpstr>
      <vt:lpstr>Test X2 controlling for (holding constant) X1</vt:lpstr>
      <vt:lpstr>Unconditional:  Test X2 controlling for X1</vt:lpstr>
      <vt:lpstr>Controlling Type I Error Probability</vt:lpstr>
      <vt:lpstr>Simulation study: Use pseudo-random number generation to create data sets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Try it with measurement error</vt:lpstr>
      <vt:lpstr>A Big Simulation Study (6 Factors)</vt:lpstr>
      <vt:lpstr>Within each of the </vt:lpstr>
      <vt:lpstr>Look at a small part of the results</vt:lpstr>
      <vt:lpstr>PowerPoint Presentation</vt:lpstr>
      <vt:lpstr>Marginal Mean Type I Error Probabilities</vt:lpstr>
      <vt:lpstr>Summary</vt:lpstr>
      <vt:lpstr>Factors affecting severity of the problem</vt:lpstr>
      <vt:lpstr>As the sample size increases, the problem gets worse.    </vt:lpstr>
      <vt:lpstr>The problem applies to other kinds of regression, and various kinds of measurement error</vt:lpstr>
      <vt:lpstr>If X1 is randomly assigned</vt:lpstr>
      <vt:lpstr>What is going on theoretically?</vt:lpstr>
      <vt:lpstr>Sample Space Ω, ω an element of Ω</vt:lpstr>
      <vt:lpstr>Random variables are functions from Ω into the set of real numbers</vt:lpstr>
      <vt:lpstr>Random sample</vt:lpstr>
      <vt:lpstr>Modes of Convergence</vt:lpstr>
      <vt:lpstr>Almost Sure Convergence</vt:lpstr>
      <vt:lpstr>Strong Law of Large Numbers</vt:lpstr>
      <vt:lpstr>Let X1, …, Xn be independent and identically distributed random variables; let X be a general random variable from this same distribution, and Y=g(X)</vt:lpstr>
      <vt:lpstr>So for example</vt:lpstr>
      <vt:lpstr>Convergence in Probability</vt:lpstr>
      <vt:lpstr>Convergence in Distribution</vt:lpstr>
      <vt:lpstr>Connections among the Modes of Convergence</vt:lpstr>
      <vt:lpstr>Consistency</vt:lpstr>
      <vt:lpstr>Consistency is great but it's not enough</vt:lpstr>
      <vt:lpstr>Consistency of the Sample Variance </vt:lpstr>
      <vt:lpstr>Consistency of the Sample Covariance</vt:lpstr>
      <vt:lpstr>MOM is consistent, usually</vt:lpstr>
      <vt:lpstr>True Regression model: Single explanatory variable measured with error</vt:lpstr>
      <vt:lpstr>Single Explanatory Variable</vt:lpstr>
      <vt:lpstr>Least squares estimate of β1 for the Naïve Model</vt:lpstr>
      <vt:lpstr>PowerPoint Presentation</vt:lpstr>
      <vt:lpstr>Two explanatory variables with error</vt:lpstr>
      <vt:lpstr>Two explanatory variables, β2=0</vt:lpstr>
      <vt:lpstr>Least squares estimate of β2 for the Naïve Model when true β2 = 0 </vt:lpstr>
      <vt:lpstr>Combined with estimated standard error going almost surely to zero, get t statistic for H0:  β2 = 0 going to ±∞, and p-value going almost surely to zero, unless ....    </vt:lpstr>
      <vt:lpstr>Need a statistical model that includes measurement error</vt:lpstr>
      <vt:lpstr>Copyright Information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Earl Monroe</dc:creator>
  <cp:lastModifiedBy>Jerry Brunner</cp:lastModifiedBy>
  <cp:revision>231</cp:revision>
  <cp:lastPrinted>2015-01-28T13:06:40Z</cp:lastPrinted>
  <dcterms:created xsi:type="dcterms:W3CDTF">2011-03-31T20:51:27Z</dcterms:created>
  <dcterms:modified xsi:type="dcterms:W3CDTF">2015-01-28T13:06:45Z</dcterms:modified>
</cp:coreProperties>
</file>