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65" r:id="rId2"/>
    <p:sldId id="256" r:id="rId3"/>
    <p:sldId id="257" r:id="rId4"/>
    <p:sldId id="258" r:id="rId5"/>
    <p:sldId id="260" r:id="rId6"/>
    <p:sldId id="259" r:id="rId7"/>
    <p:sldId id="264" r:id="rId8"/>
    <p:sldId id="261" r:id="rId9"/>
    <p:sldId id="262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6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-104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0A6101-5126-0C4F-8C7B-A47DFA9DF1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11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7C1543-5525-7B41-89AD-93E310C6DF1D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linear equations in two unknowns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44265BD-3B03-4B4E-8ADA-6F3A69294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D3EA918-3DFE-E04A-ABAF-9BCC69DEA8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5176E3-C3EE-924B-ACC6-EEEC234EB5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9867C9B-52FA-2F4A-9553-64A2B9E2F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60439C5-7C06-8A49-B4CA-8615AF50FE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E1E410-C9E0-1D42-80CB-7933507D66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9F3E0E3-534A-0E45-B6D2-F444DF7BD1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A1330A-0931-BC45-960B-03975F357C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BACC872-6E83-D246-8A79-C648BBA12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30735F4-96B3-544E-98B2-18E22AEEC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510E9F-6852-564B-A145-0EB16E7500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7E73D4-B385-954F-8960-7281E5BF32A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brunner/oldclass/312f2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Multinomial </a:t>
            </a:r>
            <a:r>
              <a:rPr lang="en-US" dirty="0" err="1" smtClean="0"/>
              <a:t>Logit</a:t>
            </a:r>
            <a:r>
              <a:rPr lang="en-US" dirty="0" smtClean="0"/>
              <a:t> Models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762000"/>
          </a:xfrm>
        </p:spPr>
        <p:txBody>
          <a:bodyPr/>
          <a:lstStyle/>
          <a:p>
            <a:r>
              <a:rPr lang="en-US" dirty="0" smtClean="0"/>
              <a:t>STA 312 Fall </a:t>
            </a:r>
            <a:r>
              <a:rPr lang="en-US" dirty="0" smtClean="0"/>
              <a:t>2022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54829" y="5438745"/>
            <a:ext cx="42203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See last slide for copyright information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solution, one can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Calculate the probability of obtaining the observed data as a function of the regression coefficients: Get maximum likelihood estimates (</a:t>
            </a:r>
            <a:r>
              <a:rPr lang="en-US" sz="2800" i="1" dirty="0" smtClean="0"/>
              <a:t>beta-hat</a:t>
            </a:r>
            <a:r>
              <a:rPr lang="en-US" sz="2800" dirty="0" smtClean="0"/>
              <a:t> </a:t>
            </a:r>
            <a:r>
              <a:rPr lang="en-US" sz="2800" dirty="0"/>
              <a:t>values)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From maximum likelihood estimates, get tests and confidence intervals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Using </a:t>
            </a:r>
            <a:r>
              <a:rPr lang="en-US" sz="2800" i="1" dirty="0" smtClean="0"/>
              <a:t>beta-hat</a:t>
            </a:r>
            <a:r>
              <a:rPr lang="en-US" sz="2800" dirty="0" smtClean="0"/>
              <a:t> </a:t>
            </a:r>
            <a:r>
              <a:rPr lang="en-US" sz="2800" dirty="0"/>
              <a:t>values in </a:t>
            </a:r>
            <a:r>
              <a:rPr lang="en-US" sz="2800" dirty="0" err="1"/>
              <a:t>L</a:t>
            </a:r>
            <a:r>
              <a:rPr lang="en-US" sz="2800" baseline="-25000" dirty="0" err="1"/>
              <a:t>j</a:t>
            </a:r>
            <a:r>
              <a:rPr lang="en-US" sz="2800" dirty="0"/>
              <a:t>, estimate probabilities of category membership for any set of </a:t>
            </a:r>
            <a:r>
              <a:rPr lang="en-US" sz="2800" dirty="0" err="1"/>
              <a:t>x</a:t>
            </a:r>
            <a:r>
              <a:rPr lang="en-US" sz="2800" dirty="0"/>
              <a:t> values.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R’s </a:t>
            </a:r>
            <a:r>
              <a:rPr lang="en-US" dirty="0" err="1" smtClean="0"/>
              <a:t>mlogit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part of the base installation</a:t>
            </a:r>
          </a:p>
          <a:p>
            <a:r>
              <a:rPr lang="en-US" dirty="0" smtClean="0"/>
              <a:t>You need to download it</a:t>
            </a:r>
          </a:p>
          <a:p>
            <a:r>
              <a:rPr lang="en-US" dirty="0" smtClean="0"/>
              <a:t>Can (should) do so from within R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Getting the </a:t>
            </a:r>
            <a:r>
              <a:rPr lang="en-US" dirty="0" err="1" smtClean="0"/>
              <a:t>mlogit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r>
              <a:rPr lang="en-US" sz="2400" dirty="0" smtClean="0"/>
              <a:t>In Packages and Data, select Package Installer.</a:t>
            </a:r>
          </a:p>
          <a:p>
            <a:r>
              <a:rPr lang="en-US" sz="2400" dirty="0" smtClean="0"/>
              <a:t>Click on Get List.</a:t>
            </a:r>
          </a:p>
          <a:p>
            <a:r>
              <a:rPr lang="en-US" sz="2400" dirty="0" smtClean="0"/>
              <a:t>Maybe pick a mirror site.</a:t>
            </a:r>
          </a:p>
          <a:p>
            <a:r>
              <a:rPr lang="en-US" sz="2400" dirty="0" smtClean="0"/>
              <a:t>Select </a:t>
            </a:r>
            <a:r>
              <a:rPr lang="en-US" sz="2400" dirty="0" err="1" smtClean="0"/>
              <a:t>mlogit</a:t>
            </a:r>
            <a:r>
              <a:rPr lang="en-US" sz="2400" dirty="0" smtClean="0"/>
              <a:t> from a </a:t>
            </a:r>
            <a:r>
              <a:rPr lang="en-US" sz="2400" i="1" dirty="0" smtClean="0"/>
              <a:t>long </a:t>
            </a:r>
            <a:r>
              <a:rPr lang="en-US" sz="2400" dirty="0" smtClean="0"/>
              <a:t>list of packages.</a:t>
            </a:r>
          </a:p>
          <a:p>
            <a:r>
              <a:rPr lang="en-US" sz="2400" dirty="0" smtClean="0"/>
              <a:t>With Install Dependencies selected, click Install Selected.</a:t>
            </a:r>
          </a:p>
          <a:p>
            <a:r>
              <a:rPr lang="en-US" sz="2400" dirty="0" smtClean="0"/>
              <a:t>Once installation is finished, quit R.</a:t>
            </a:r>
          </a:p>
          <a:p>
            <a:r>
              <a:rPr lang="en-US" sz="2400" dirty="0" smtClean="0"/>
              <a:t>Start R again.</a:t>
            </a:r>
          </a:p>
          <a:p>
            <a:r>
              <a:rPr lang="en-US" sz="2400" smtClean="0"/>
              <a:t>Type </a:t>
            </a:r>
            <a:r>
              <a:rPr lang="en-US" sz="2400" smtClean="0">
                <a:latin typeface="Courier"/>
                <a:cs typeface="Courier"/>
              </a:rPr>
              <a:t>library(</a:t>
            </a:r>
            <a:r>
              <a:rPr lang="en-US" sz="2400" dirty="0" err="1" smtClean="0">
                <a:latin typeface="Courier"/>
                <a:cs typeface="Courier"/>
              </a:rPr>
              <a:t>mlogit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r>
              <a:rPr lang="en-US" sz="2400" dirty="0" smtClean="0"/>
              <a:t>, or in Packages and Data, select Package Manager and check </a:t>
            </a:r>
            <a:r>
              <a:rPr lang="en-US" sz="2400" dirty="0" err="1" smtClean="0"/>
              <a:t>mlogit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dirty="0" smtClean="0"/>
              <a:t>Handle with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7772400" cy="5029200"/>
          </a:xfrm>
        </p:spPr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mlogit</a:t>
            </a:r>
            <a:r>
              <a:rPr lang="en-US" sz="2800" dirty="0" smtClean="0"/>
              <a:t> package is complicated and tricky to use compared to core R functions like lm and glm.</a:t>
            </a:r>
          </a:p>
          <a:p>
            <a:r>
              <a:rPr lang="en-US" sz="2800" dirty="0" smtClean="0"/>
              <a:t>I can shield you from most of it.</a:t>
            </a:r>
          </a:p>
          <a:p>
            <a:r>
              <a:rPr lang="en-US" sz="2800" dirty="0" smtClean="0"/>
              <a:t>But it requires a special kind of data frame.</a:t>
            </a:r>
          </a:p>
          <a:p>
            <a:r>
              <a:rPr lang="en-US" sz="2800" dirty="0" smtClean="0"/>
              <a:t>There’s a function for converting an ordinary data frame to one of the kinds </a:t>
            </a:r>
            <a:r>
              <a:rPr lang="en-US" sz="2800" dirty="0" err="1" smtClean="0"/>
              <a:t>mlogit</a:t>
            </a:r>
            <a:r>
              <a:rPr lang="en-US" sz="2800" dirty="0" smtClean="0"/>
              <a:t> can use.</a:t>
            </a:r>
          </a:p>
          <a:p>
            <a:r>
              <a:rPr lang="en-US" sz="2800" dirty="0" smtClean="0"/>
              <a:t>And the syntax of the model specification is unusual. 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r>
              <a:rPr lang="en-US" dirty="0" smtClean="0"/>
              <a:t>The complexity is justified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7772400" cy="5638800"/>
          </a:xfrm>
        </p:spPr>
        <p:txBody>
          <a:bodyPr/>
          <a:lstStyle/>
          <a:p>
            <a:r>
              <a:rPr lang="en-US" dirty="0" smtClean="0"/>
              <a:t>Because the </a:t>
            </a:r>
            <a:r>
              <a:rPr lang="en-US" dirty="0" err="1" smtClean="0"/>
              <a:t>mlogit</a:t>
            </a:r>
            <a:r>
              <a:rPr lang="en-US" dirty="0" smtClean="0"/>
              <a:t> function can do a lot more than the multinomial </a:t>
            </a:r>
            <a:r>
              <a:rPr lang="en-US" dirty="0" err="1" smtClean="0"/>
              <a:t>logit</a:t>
            </a:r>
            <a:r>
              <a:rPr lang="en-US" dirty="0" smtClean="0"/>
              <a:t> model presented here.</a:t>
            </a:r>
          </a:p>
          <a:p>
            <a:r>
              <a:rPr lang="en-US" dirty="0" smtClean="0"/>
              <a:t>In addition to explanatory variables specific to the individual (like income), there can be </a:t>
            </a:r>
            <a:r>
              <a:rPr lang="en-US" i="1" dirty="0" smtClean="0"/>
              <a:t>explanatory variables specific to the categories of the response variable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Like if the response is what car the person buys, the prices of the cars can be an explanatory variable.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It gets even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r>
              <a:rPr lang="en-US" dirty="0" smtClean="0"/>
              <a:t>There can even be alternative-specific explanatory variables that are different for different individuals, like the years of experience of the salesperson who was selling each type of car that day.</a:t>
            </a:r>
          </a:p>
          <a:p>
            <a:r>
              <a:rPr lang="en-US" dirty="0" smtClean="0"/>
              <a:t>And the model can accommodate several choices among the same set of alternatives by each individual. Like try the coffees three times.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dirty="0" smtClean="0"/>
              <a:t>It’s really impressive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772400" cy="5562600"/>
          </a:xfrm>
        </p:spPr>
        <p:txBody>
          <a:bodyPr/>
          <a:lstStyle/>
          <a:p>
            <a:r>
              <a:rPr lang="en-US" sz="2800" dirty="0" smtClean="0"/>
              <a:t>The models can seemingly allow the discrete outcomes to be determined by unobservable continuous variables – a kind of threshold idea.</a:t>
            </a:r>
          </a:p>
          <a:p>
            <a:r>
              <a:rPr lang="en-US" sz="2800" dirty="0" smtClean="0"/>
              <a:t>This was designed by econometricians; can you tell?</a:t>
            </a:r>
          </a:p>
          <a:p>
            <a:r>
              <a:rPr lang="en-US" sz="2800" dirty="0" smtClean="0"/>
              <a:t>They are interested in economic choices.</a:t>
            </a:r>
          </a:p>
          <a:p>
            <a:r>
              <a:rPr lang="en-US" sz="2800" dirty="0" smtClean="0"/>
              <a:t>We will be less ambitious, and focus on logistic regression for a multinomial response variable with 2 or more categories.</a:t>
            </a:r>
          </a:p>
          <a:p>
            <a:r>
              <a:rPr lang="en-US" sz="2800" dirty="0" smtClean="0"/>
              <a:t>This will allow us to avoid most of the extra complexity, but not all.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381000" y="2667000"/>
            <a:ext cx="8382000" cy="3733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Statistics, University of Toronto. It is licensed under a Creative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will be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http://www.utstat.toronto.edu/brunner/oldclass/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312f22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Logistic Regression with more than two outcomes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Ordinary logistic regression has a linear model for one response function</a:t>
            </a:r>
          </a:p>
          <a:p>
            <a:r>
              <a:rPr lang="en-US" dirty="0" smtClean="0"/>
              <a:t>Multinomial </a:t>
            </a:r>
            <a:r>
              <a:rPr lang="en-US" dirty="0" err="1" smtClean="0"/>
              <a:t>logit</a:t>
            </a:r>
            <a:r>
              <a:rPr lang="en-US" dirty="0" smtClean="0"/>
              <a:t> models for a response variable with </a:t>
            </a:r>
            <a:r>
              <a:rPr lang="en-US" dirty="0" err="1" smtClean="0"/>
              <a:t>c</a:t>
            </a:r>
            <a:r>
              <a:rPr lang="en-US" dirty="0" smtClean="0"/>
              <a:t> categories have c-1 response functions.</a:t>
            </a:r>
          </a:p>
          <a:p>
            <a:r>
              <a:rPr lang="en-US" dirty="0" smtClean="0"/>
              <a:t>Linear model for each one</a:t>
            </a:r>
          </a:p>
          <a:p>
            <a:r>
              <a:rPr lang="en-US" dirty="0" smtClean="0"/>
              <a:t>It’s like multivariate regression.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for three categories</a:t>
            </a:r>
          </a:p>
        </p:txBody>
      </p:sp>
      <p:pic>
        <p:nvPicPr>
          <p:cNvPr id="3076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9900" y="2254250"/>
            <a:ext cx="8204200" cy="234950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42925" y="5373688"/>
            <a:ext cx="7570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Need </a:t>
            </a:r>
            <a:r>
              <a:rPr lang="en-US" i="1"/>
              <a:t>k-1</a:t>
            </a:r>
            <a:r>
              <a:rPr lang="en-US"/>
              <a:t> </a:t>
            </a:r>
            <a:r>
              <a:rPr lang="en-US" b="1"/>
              <a:t>generalized logits</a:t>
            </a:r>
            <a:r>
              <a:rPr lang="en-US"/>
              <a:t> to represent a dependent</a:t>
            </a:r>
          </a:p>
          <a:p>
            <a:r>
              <a:rPr lang="en-US"/>
              <a:t>variable with </a:t>
            </a:r>
            <a:r>
              <a:rPr lang="en-US" i="1"/>
              <a:t>k</a:t>
            </a:r>
            <a:r>
              <a:rPr lang="en-US"/>
              <a:t> categories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Meaning of the regression coefficients</a:t>
            </a:r>
          </a:p>
        </p:txBody>
      </p:sp>
      <p:pic>
        <p:nvPicPr>
          <p:cNvPr id="5123" name="Picture 3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8204200" cy="2349500"/>
          </a:xfrm>
          <a:prstGeom prst="rect">
            <a:avLst/>
          </a:prstGeom>
          <a:noFill/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93700" y="4700588"/>
            <a:ext cx="82311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 positive regression coefficient for logit </a:t>
            </a:r>
            <a:r>
              <a:rPr lang="en-US" i="1"/>
              <a:t>j</a:t>
            </a:r>
            <a:r>
              <a:rPr lang="en-US"/>
              <a:t> means that higher</a:t>
            </a:r>
          </a:p>
          <a:p>
            <a:r>
              <a:rPr lang="en-US"/>
              <a:t>values of the independent variable are associated with </a:t>
            </a:r>
          </a:p>
          <a:p>
            <a:r>
              <a:rPr lang="en-US"/>
              <a:t>greater chances of response category </a:t>
            </a:r>
            <a:r>
              <a:rPr lang="en-US" i="1"/>
              <a:t>j</a:t>
            </a:r>
            <a:r>
              <a:rPr lang="en-US"/>
              <a:t>, compared to</a:t>
            </a:r>
          </a:p>
          <a:p>
            <a:r>
              <a:rPr lang="en-US"/>
              <a:t>the reference category.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Solve for the probabilities</a:t>
            </a:r>
          </a:p>
        </p:txBody>
      </p:sp>
      <p:sp>
        <p:nvSpPr>
          <p:cNvPr id="8198" name="Rectangle 1030"/>
          <p:cNvSpPr>
            <a:spLocks noChangeArrowheads="1"/>
          </p:cNvSpPr>
          <p:nvPr/>
        </p:nvSpPr>
        <p:spPr bwMode="auto">
          <a:xfrm>
            <a:off x="4090988" y="2217738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</a:t>
            </a:r>
          </a:p>
        </p:txBody>
      </p:sp>
      <p:sp>
        <p:nvSpPr>
          <p:cNvPr id="8199" name="Rectangle 1031"/>
          <p:cNvSpPr>
            <a:spLocks noChangeArrowheads="1"/>
          </p:cNvSpPr>
          <p:nvPr/>
        </p:nvSpPr>
        <p:spPr bwMode="auto">
          <a:xfrm>
            <a:off x="2438400" y="5181600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So</a:t>
            </a:r>
          </a:p>
        </p:txBody>
      </p:sp>
      <p:pic>
        <p:nvPicPr>
          <p:cNvPr id="8202" name="Picture 1034" descr="latex-image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47800"/>
            <a:ext cx="3035300" cy="2349500"/>
          </a:xfrm>
          <a:prstGeom prst="rect">
            <a:avLst/>
          </a:prstGeom>
          <a:noFill/>
        </p:spPr>
      </p:pic>
      <p:pic>
        <p:nvPicPr>
          <p:cNvPr id="8203" name="Picture 1035" descr="latex-image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1600200"/>
            <a:ext cx="2108200" cy="2032000"/>
          </a:xfrm>
          <a:prstGeom prst="rect">
            <a:avLst/>
          </a:prstGeom>
          <a:noFill/>
        </p:spPr>
      </p:pic>
      <p:pic>
        <p:nvPicPr>
          <p:cNvPr id="8204" name="Picture 1036" descr="latex-image-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86200" y="4572000"/>
            <a:ext cx="2463800" cy="1663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r>
              <a:rPr lang="en-US"/>
              <a:t>Three linear equations in 3 unknowns</a:t>
            </a:r>
          </a:p>
        </p:txBody>
      </p:sp>
      <p:pic>
        <p:nvPicPr>
          <p:cNvPr id="7174" name="Picture 6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438400"/>
            <a:ext cx="4813300" cy="3238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pic>
        <p:nvPicPr>
          <p:cNvPr id="14340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1905000"/>
            <a:ext cx="4457700" cy="408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general, solve </a:t>
            </a:r>
            <a:r>
              <a:rPr lang="en-US" i="1"/>
              <a:t>k</a:t>
            </a:r>
            <a:r>
              <a:rPr lang="en-US"/>
              <a:t> equations in </a:t>
            </a:r>
            <a:r>
              <a:rPr lang="en-US" i="1"/>
              <a:t>k</a:t>
            </a:r>
            <a:r>
              <a:rPr lang="en-US"/>
              <a:t> unknowns</a:t>
            </a:r>
          </a:p>
        </p:txBody>
      </p:sp>
      <p:pic>
        <p:nvPicPr>
          <p:cNvPr id="11268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590800"/>
            <a:ext cx="5334000" cy="2806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r>
              <a:rPr lang="en-US"/>
              <a:t>General Solution</a:t>
            </a:r>
          </a:p>
        </p:txBody>
      </p:sp>
      <p:pic>
        <p:nvPicPr>
          <p:cNvPr id="12292" name="Picture 4" descr="latex-image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143000"/>
            <a:ext cx="4114800" cy="542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652</Words>
  <Application>Microsoft Macintosh PowerPoint</Application>
  <PresentationFormat>On-screen Show (4:3)</PresentationFormat>
  <Paragraphs>69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Multinomial Logit Models</vt:lpstr>
      <vt:lpstr>Logistic Regression with more than two outcomes</vt:lpstr>
      <vt:lpstr>Model for three categories</vt:lpstr>
      <vt:lpstr>Meaning of the regression coefficients</vt:lpstr>
      <vt:lpstr>Solve for the probabilities</vt:lpstr>
      <vt:lpstr>Three linear equations in 3 unknowns</vt:lpstr>
      <vt:lpstr>Solution</vt:lpstr>
      <vt:lpstr>In general, solve k equations in k unknowns</vt:lpstr>
      <vt:lpstr>General Solution</vt:lpstr>
      <vt:lpstr>Using the solution, one can</vt:lpstr>
      <vt:lpstr>R’s mlogit package</vt:lpstr>
      <vt:lpstr>Getting the mlogit package</vt:lpstr>
      <vt:lpstr>Handle with Care</vt:lpstr>
      <vt:lpstr>The complexity is justified</vt:lpstr>
      <vt:lpstr>It gets even better</vt:lpstr>
      <vt:lpstr>It’s really impressive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 with more than two outcomes</dc:title>
  <dc:creator>Earl Monroe</dc:creator>
  <cp:lastModifiedBy>Kareem</cp:lastModifiedBy>
  <cp:revision>44</cp:revision>
  <cp:lastPrinted>2009-11-02T01:47:43Z</cp:lastPrinted>
  <dcterms:created xsi:type="dcterms:W3CDTF">2012-10-30T00:39:04Z</dcterms:created>
  <dcterms:modified xsi:type="dcterms:W3CDTF">2022-11-24T00:48:26Z</dcterms:modified>
</cp:coreProperties>
</file>