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handoutMasterIdLst>
    <p:handoutMasterId r:id="rId40"/>
  </p:handoutMasterIdLst>
  <p:sldIdLst>
    <p:sldId id="338" r:id="rId2"/>
    <p:sldId id="348" r:id="rId3"/>
    <p:sldId id="256" r:id="rId4"/>
    <p:sldId id="339" r:id="rId5"/>
    <p:sldId id="340" r:id="rId6"/>
    <p:sldId id="344" r:id="rId7"/>
    <p:sldId id="326" r:id="rId8"/>
    <p:sldId id="341" r:id="rId9"/>
    <p:sldId id="345" r:id="rId10"/>
    <p:sldId id="346" r:id="rId11"/>
    <p:sldId id="342" r:id="rId12"/>
    <p:sldId id="347" r:id="rId13"/>
    <p:sldId id="351" r:id="rId14"/>
    <p:sldId id="263" r:id="rId15"/>
    <p:sldId id="264" r:id="rId16"/>
    <p:sldId id="354" r:id="rId17"/>
    <p:sldId id="328" r:id="rId18"/>
    <p:sldId id="343" r:id="rId19"/>
    <p:sldId id="299" r:id="rId20"/>
    <p:sldId id="300" r:id="rId21"/>
    <p:sldId id="329" r:id="rId22"/>
    <p:sldId id="302" r:id="rId23"/>
    <p:sldId id="303" r:id="rId24"/>
    <p:sldId id="304" r:id="rId25"/>
    <p:sldId id="352" r:id="rId26"/>
    <p:sldId id="305" r:id="rId27"/>
    <p:sldId id="353" r:id="rId28"/>
    <p:sldId id="336" r:id="rId29"/>
    <p:sldId id="330" r:id="rId30"/>
    <p:sldId id="331" r:id="rId31"/>
    <p:sldId id="306" r:id="rId32"/>
    <p:sldId id="307" r:id="rId33"/>
    <p:sldId id="308" r:id="rId34"/>
    <p:sldId id="355" r:id="rId35"/>
    <p:sldId id="349" r:id="rId36"/>
    <p:sldId id="350" r:id="rId37"/>
    <p:sldId id="337"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02" autoAdjust="0"/>
  </p:normalViewPr>
  <p:slideViewPr>
    <p:cSldViewPr snapToGrid="0" snapToObjects="1">
      <p:cViewPr>
        <p:scale>
          <a:sx n="95" d="100"/>
          <a:sy n="95" d="100"/>
        </p:scale>
        <p:origin x="-672" y="-7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C091FD-BEE4-4A42-8207-8B91550AE5D9}" type="datetimeFigureOut">
              <a:rPr lang="en-US" smtClean="0"/>
              <a:t>14-02-26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0F2936-DDCC-B64F-B253-A84E679CBD9F}" type="slidenum">
              <a:rPr lang="en-US" smtClean="0"/>
              <a:t>‹#›</a:t>
            </a:fld>
            <a:endParaRPr lang="en-US"/>
          </a:p>
        </p:txBody>
      </p:sp>
    </p:spTree>
    <p:extLst>
      <p:ext uri="{BB962C8B-B14F-4D97-AF65-F5344CB8AC3E}">
        <p14:creationId xmlns:p14="http://schemas.microsoft.com/office/powerpoint/2010/main" val="460116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20C70-901D-4926-A19F-963C3B43E3C1}" type="datetimeFigureOut">
              <a:rPr lang="en-US" smtClean="0"/>
              <a:pPr/>
              <a:t>14-02-26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8153D-F61D-4392-B9B2-E8FA0C4E4482}" type="slidenum">
              <a:rPr lang="en-US" smtClean="0"/>
              <a:pPr/>
              <a:t>‹#›</a:t>
            </a:fld>
            <a:endParaRPr lang="en-US" dirty="0"/>
          </a:p>
        </p:txBody>
      </p:sp>
    </p:spTree>
    <p:extLst>
      <p:ext uri="{BB962C8B-B14F-4D97-AF65-F5344CB8AC3E}">
        <p14:creationId xmlns:p14="http://schemas.microsoft.com/office/powerpoint/2010/main" val="30842376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started with excerpts from STA2101f13</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1</a:t>
            </a:fld>
            <a:endParaRPr lang="en-US" dirty="0"/>
          </a:p>
        </p:txBody>
      </p:sp>
    </p:spTree>
    <p:extLst>
      <p:ext uri="{BB962C8B-B14F-4D97-AF65-F5344CB8AC3E}">
        <p14:creationId xmlns:p14="http://schemas.microsoft.com/office/powerpoint/2010/main" val="1682744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D41BE2-26B0-4A3A-AC65-EDB8F2743A75}" type="slidenum">
              <a:rPr lang="en-US"/>
              <a:pPr/>
              <a:t>15</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dirty="0"/>
              <a:t>There is more than one way to set up a contrast.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3FBBCED-E3F5-774B-94D5-37443C5116B9}" type="slidenum">
              <a:rPr lang="en-US" sz="1200"/>
              <a:pPr/>
              <a:t>16</a:t>
            </a:fld>
            <a:endParaRPr lang="en-US"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Two contrasts $\</a:t>
            </a:r>
            <a:r>
              <a:rPr lang="en-US" sz="1200" kern="1200" dirty="0" err="1" smtClean="0">
                <a:solidFill>
                  <a:schemeClr val="tx1"/>
                </a:solidFill>
                <a:latin typeface="+mn-lt"/>
                <a:ea typeface="+mn-ea"/>
                <a:cs typeface="+mn-cs"/>
              </a:rPr>
              <a:t>mathbf</a:t>
            </a:r>
            <a:r>
              <a:rPr lang="en-US" sz="1200" kern="1200" dirty="0" smtClean="0">
                <a:solidFill>
                  <a:schemeClr val="tx1"/>
                </a:solidFill>
                <a:latin typeface="+mn-lt"/>
                <a:ea typeface="+mn-ea"/>
                <a:cs typeface="+mn-cs"/>
              </a:rPr>
              <a:t>{a}_1^\prime\</a:t>
            </a:r>
            <a:r>
              <a:rPr lang="en-US" sz="1200" kern="1200" dirty="0" err="1" smtClean="0">
                <a:solidFill>
                  <a:schemeClr val="tx1"/>
                </a:solidFill>
                <a:latin typeface="+mn-lt"/>
                <a:ea typeface="+mn-ea"/>
                <a:cs typeface="+mn-cs"/>
              </a:rPr>
              <a:t>boldsymbol</a:t>
            </a:r>
            <a:r>
              <a:rPr lang="en-US" sz="1200" kern="1200" dirty="0" smtClean="0">
                <a:solidFill>
                  <a:schemeClr val="tx1"/>
                </a:solidFill>
                <a:latin typeface="+mn-lt"/>
                <a:ea typeface="+mn-ea"/>
                <a:cs typeface="+mn-cs"/>
              </a:rPr>
              <a:t>{\mu}$ and  $\</a:t>
            </a:r>
            <a:r>
              <a:rPr lang="en-US" sz="1200" kern="1200" dirty="0" err="1" smtClean="0">
                <a:solidFill>
                  <a:schemeClr val="tx1"/>
                </a:solidFill>
                <a:latin typeface="+mn-lt"/>
                <a:ea typeface="+mn-ea"/>
                <a:cs typeface="+mn-cs"/>
              </a:rPr>
              <a:t>mathbf</a:t>
            </a:r>
            <a:r>
              <a:rPr lang="en-US" sz="1200" kern="1200" dirty="0" smtClean="0">
                <a:solidFill>
                  <a:schemeClr val="tx1"/>
                </a:solidFill>
                <a:latin typeface="+mn-lt"/>
                <a:ea typeface="+mn-ea"/>
                <a:cs typeface="+mn-cs"/>
              </a:rPr>
              <a:t>{a}_2^\prime\</a:t>
            </a:r>
            <a:r>
              <a:rPr lang="en-US" sz="1200" kern="1200" dirty="0" err="1" smtClean="0">
                <a:solidFill>
                  <a:schemeClr val="tx1"/>
                </a:solidFill>
                <a:latin typeface="+mn-lt"/>
                <a:ea typeface="+mn-ea"/>
                <a:cs typeface="+mn-cs"/>
              </a:rPr>
              <a:t>boldsymbol</a:t>
            </a:r>
            <a:r>
              <a:rPr lang="en-US" sz="1200" kern="1200" dirty="0" smtClean="0">
                <a:solidFill>
                  <a:schemeClr val="tx1"/>
                </a:solidFill>
                <a:latin typeface="+mn-lt"/>
                <a:ea typeface="+mn-ea"/>
                <a:cs typeface="+mn-cs"/>
              </a:rPr>
              <a:t>{\mu}$ are said to</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be \</a:t>
            </a:r>
            <a:r>
              <a:rPr lang="en-US" sz="1200" kern="1200" dirty="0" err="1" smtClean="0">
                <a:solidFill>
                  <a:schemeClr val="tx1"/>
                </a:solidFill>
                <a:latin typeface="+mn-lt"/>
                <a:ea typeface="+mn-ea"/>
                <a:cs typeface="+mn-cs"/>
              </a:rPr>
              <a:t>emph</a:t>
            </a:r>
            <a:r>
              <a:rPr lang="en-US" sz="1200" kern="1200" dirty="0" smtClean="0">
                <a:solidFill>
                  <a:schemeClr val="tx1"/>
                </a:solidFill>
                <a:latin typeface="+mn-lt"/>
                <a:ea typeface="+mn-ea"/>
                <a:cs typeface="+mn-cs"/>
              </a:rPr>
              <a:t>{</a:t>
            </a:r>
            <a:r>
              <a:rPr lang="en-US" sz="1200" kern="1200" dirty="0" err="1" smtClean="0">
                <a:solidFill>
                  <a:schemeClr val="tx1"/>
                </a:solidFill>
                <a:latin typeface="+mn-lt"/>
                <a:ea typeface="+mn-ea"/>
                <a:cs typeface="+mn-cs"/>
              </a:rPr>
              <a:t>orthoganal</a:t>
            </a:r>
            <a:r>
              <a:rPr lang="en-US" sz="1200" kern="1200" dirty="0" smtClean="0">
                <a:solidFill>
                  <a:schemeClr val="tx1"/>
                </a:solidFill>
                <a:latin typeface="+mn-lt"/>
                <a:ea typeface="+mn-ea"/>
                <a:cs typeface="+mn-cs"/>
              </a:rPr>
              <a:t>} if $\</a:t>
            </a:r>
            <a:r>
              <a:rPr lang="en-US" sz="1200" kern="1200" dirty="0" err="1" smtClean="0">
                <a:solidFill>
                  <a:schemeClr val="tx1"/>
                </a:solidFill>
                <a:latin typeface="+mn-lt"/>
                <a:ea typeface="+mn-ea"/>
                <a:cs typeface="+mn-cs"/>
              </a:rPr>
              <a:t>mathbf</a:t>
            </a:r>
            <a:r>
              <a:rPr lang="en-US" sz="1200" kern="1200" dirty="0" smtClean="0">
                <a:solidFill>
                  <a:schemeClr val="tx1"/>
                </a:solidFill>
                <a:latin typeface="+mn-lt"/>
                <a:ea typeface="+mn-ea"/>
                <a:cs typeface="+mn-cs"/>
              </a:rPr>
              <a:t>{a}_1^\prime\</a:t>
            </a:r>
            <a:r>
              <a:rPr lang="en-US" sz="1200" kern="1200" dirty="0" err="1" smtClean="0">
                <a:solidFill>
                  <a:schemeClr val="tx1"/>
                </a:solidFill>
                <a:latin typeface="+mn-lt"/>
                <a:ea typeface="+mn-ea"/>
                <a:cs typeface="+mn-cs"/>
              </a:rPr>
              <a:t>mathbf</a:t>
            </a:r>
            <a:r>
              <a:rPr lang="en-US" sz="1200" kern="1200" dirty="0" smtClean="0">
                <a:solidFill>
                  <a:schemeClr val="tx1"/>
                </a:solidFill>
                <a:latin typeface="+mn-lt"/>
                <a:ea typeface="+mn-ea"/>
                <a:cs typeface="+mn-cs"/>
              </a:rPr>
              <a:t>{a}_2 = \</a:t>
            </a:r>
            <a:r>
              <a:rPr lang="en-US" sz="1200" kern="1200" dirty="0" err="1" smtClean="0">
                <a:solidFill>
                  <a:schemeClr val="tx1"/>
                </a:solidFill>
                <a:latin typeface="+mn-lt"/>
                <a:ea typeface="+mn-ea"/>
                <a:cs typeface="+mn-cs"/>
              </a:rPr>
              <a:t>mathbf</a:t>
            </a:r>
            <a:r>
              <a:rPr lang="en-US" sz="1200" kern="1200" dirty="0" smtClean="0">
                <a:solidFill>
                  <a:schemeClr val="tx1"/>
                </a:solidFill>
                <a:latin typeface="+mn-lt"/>
                <a:ea typeface="+mn-ea"/>
                <a:cs typeface="+mn-cs"/>
              </a:rPr>
              <a:t>{0}$.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If the contrasts $c_1$ and $c_2$ are </a:t>
            </a:r>
            <a:r>
              <a:rPr lang="en-US" sz="1200" kern="1200" dirty="0" err="1" smtClean="0">
                <a:solidFill>
                  <a:schemeClr val="tx1"/>
                </a:solidFill>
                <a:latin typeface="+mn-lt"/>
                <a:ea typeface="+mn-ea"/>
                <a:cs typeface="+mn-cs"/>
              </a:rPr>
              <a:t>orthoganal</a:t>
            </a:r>
            <a:r>
              <a:rPr lang="en-US" sz="1200" kern="1200" dirty="0" smtClean="0">
                <a:solidFill>
                  <a:schemeClr val="tx1"/>
                </a:solidFill>
                <a:latin typeface="+mn-lt"/>
                <a:ea typeface="+mn-ea"/>
                <a:cs typeface="+mn-cs"/>
              </a:rPr>
              <a:t> and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sample sizes are equal, then the estimated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contrasts $\</a:t>
            </a:r>
            <a:r>
              <a:rPr lang="en-US" sz="1200" kern="1200" dirty="0" err="1" smtClean="0">
                <a:solidFill>
                  <a:schemeClr val="tx1"/>
                </a:solidFill>
                <a:latin typeface="+mn-lt"/>
                <a:ea typeface="+mn-ea"/>
                <a:cs typeface="+mn-cs"/>
              </a:rPr>
              <a:t>widehat</a:t>
            </a:r>
            <a:r>
              <a:rPr lang="en-US" sz="1200" kern="1200" dirty="0" smtClean="0">
                <a:solidFill>
                  <a:schemeClr val="tx1"/>
                </a:solidFill>
                <a:latin typeface="+mn-lt"/>
                <a:ea typeface="+mn-ea"/>
                <a:cs typeface="+mn-cs"/>
              </a:rPr>
              <a:t>{c}_1$ and $\</a:t>
            </a:r>
            <a:r>
              <a:rPr lang="en-US" sz="1200" kern="1200" dirty="0" err="1" smtClean="0">
                <a:solidFill>
                  <a:schemeClr val="tx1"/>
                </a:solidFill>
                <a:latin typeface="+mn-lt"/>
                <a:ea typeface="+mn-ea"/>
                <a:cs typeface="+mn-cs"/>
              </a:rPr>
              <a:t>widehat</a:t>
            </a:r>
            <a:r>
              <a:rPr lang="en-US" sz="1200" kern="1200" dirty="0" smtClean="0">
                <a:solidFill>
                  <a:schemeClr val="tx1"/>
                </a:solidFill>
                <a:latin typeface="+mn-lt"/>
                <a:ea typeface="+mn-ea"/>
                <a:cs typeface="+mn-cs"/>
              </a:rPr>
              <a:t>{c}_2$ have zero covariance,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and are independent under normality. % 32</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AB8153D-F61D-4392-B9B2-E8FA0C4E4482}" type="slidenum">
              <a:rPr lang="en-US" smtClean="0"/>
              <a:pPr/>
              <a:t>18</a:t>
            </a:fld>
            <a:endParaRPr lang="en-US" dirty="0"/>
          </a:p>
        </p:txBody>
      </p:sp>
    </p:spTree>
    <p:extLst>
      <p:ext uri="{BB962C8B-B14F-4D97-AF65-F5344CB8AC3E}">
        <p14:creationId xmlns:p14="http://schemas.microsoft.com/office/powerpoint/2010/main" val="4292052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Pr</a:t>
            </a:r>
            <a:r>
              <a:rPr lang="en-US" dirty="0" smtClean="0"/>
              <a:t>\left\{ \cup_{j=1}^k </a:t>
            </a:r>
            <a:r>
              <a:rPr lang="en-US" dirty="0" err="1" smtClean="0"/>
              <a:t>A_j</a:t>
            </a:r>
            <a:r>
              <a:rPr lang="en-US" dirty="0" smtClean="0"/>
              <a:t> \right\} \</a:t>
            </a:r>
            <a:r>
              <a:rPr lang="en-US" dirty="0" err="1" smtClean="0"/>
              <a:t>leq</a:t>
            </a:r>
            <a:r>
              <a:rPr lang="en-US" dirty="0" smtClean="0"/>
              <a:t> \sum_{j=1}^k </a:t>
            </a:r>
            <a:r>
              <a:rPr lang="en-US" dirty="0" err="1" smtClean="0"/>
              <a:t>Pr</a:t>
            </a:r>
            <a:r>
              <a:rPr lang="en-US" dirty="0" smtClean="0"/>
              <a:t>\{</a:t>
            </a:r>
            <a:r>
              <a:rPr lang="en-US" dirty="0" err="1" smtClean="0"/>
              <a:t>A_j</a:t>
            </a:r>
            <a:r>
              <a:rPr lang="en-US" dirty="0" smtClean="0"/>
              <a:t>\} % 36</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22</a:t>
            </a:fld>
            <a:endParaRPr lang="en-US" dirty="0"/>
          </a:p>
        </p:txBody>
      </p:sp>
    </p:spTree>
    <p:extLst>
      <p:ext uri="{BB962C8B-B14F-4D97-AF65-F5344CB8AC3E}">
        <p14:creationId xmlns:p14="http://schemas.microsoft.com/office/powerpoint/2010/main" val="391314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description of the </a:t>
            </a:r>
            <a:r>
              <a:rPr lang="en-US" dirty="0" err="1" smtClean="0"/>
              <a:t>Scheffé</a:t>
            </a:r>
            <a:r>
              <a:rPr lang="en-US" dirty="0" smtClean="0"/>
              <a:t> adjusted</a:t>
            </a:r>
            <a:r>
              <a:rPr lang="en-US" baseline="0" dirty="0" smtClean="0"/>
              <a:t> p-value is verified.</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31</a:t>
            </a:fld>
            <a:endParaRPr lang="en-US" dirty="0"/>
          </a:p>
        </p:txBody>
      </p:sp>
    </p:spTree>
    <p:extLst>
      <p:ext uri="{BB962C8B-B14F-4D97-AF65-F5344CB8AC3E}">
        <p14:creationId xmlns:p14="http://schemas.microsoft.com/office/powerpoint/2010/main" val="4196425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a:t>
            </a:r>
            <a:r>
              <a:rPr lang="en-US" dirty="0" err="1" smtClean="0"/>
              <a:t>displaymath</a:t>
            </a:r>
            <a:r>
              <a:rPr lang="en-US" dirty="0" smtClean="0"/>
              <a:t>}</a:t>
            </a:r>
          </a:p>
          <a:p>
            <a:r>
              <a:rPr lang="en-US" dirty="0" smtClean="0"/>
              <a:t>    F_1 = \</a:t>
            </a:r>
            <a:r>
              <a:rPr lang="en-US" dirty="0" err="1" smtClean="0"/>
              <a:t>frac</a:t>
            </a:r>
            <a:r>
              <a:rPr lang="en-US" dirty="0" smtClean="0"/>
              <a:t>{SSR-SSR_1}</a:t>
            </a:r>
            <a:r>
              <a:rPr lang="en-US" dirty="0" smtClean="0"/>
              <a:t>{q </a:t>
            </a:r>
            <a:r>
              <a:rPr lang="en-US" dirty="0" smtClean="0"/>
              <a:t>\, MSE}</a:t>
            </a:r>
          </a:p>
          <a:p>
            <a:r>
              <a:rPr lang="en-US" dirty="0" smtClean="0"/>
              <a:t>    ~~~~~~~~~</a:t>
            </a:r>
          </a:p>
          <a:p>
            <a:r>
              <a:rPr lang="en-US" dirty="0" smtClean="0"/>
              <a:t>    F_2 = \</a:t>
            </a:r>
            <a:r>
              <a:rPr lang="en-US" dirty="0" err="1" smtClean="0"/>
              <a:t>frac</a:t>
            </a:r>
            <a:r>
              <a:rPr lang="en-US" dirty="0" smtClean="0"/>
              <a:t>{SSR-SSR_2}{s \, MSE}</a:t>
            </a:r>
          </a:p>
          <a:p>
            <a:r>
              <a:rPr lang="en-US" dirty="0" smtClean="0"/>
              <a:t>\end{</a:t>
            </a:r>
            <a:r>
              <a:rPr lang="en-US" dirty="0" err="1" smtClean="0"/>
              <a:t>displaymath</a:t>
            </a:r>
            <a:r>
              <a:rPr lang="en-US" dirty="0" smtClean="0"/>
              <a:t>} % 32</a:t>
            </a:r>
          </a:p>
          <a:p>
            <a:endParaRPr lang="en-US" dirty="0" smtClean="0"/>
          </a:p>
          <a:p>
            <a:r>
              <a:rPr lang="en-US" dirty="0" smtClean="0"/>
              <a:t>Start with SSR2 </a:t>
            </a:r>
            <a:r>
              <a:rPr lang="en-US" dirty="0" err="1" smtClean="0"/>
              <a:t>geq</a:t>
            </a:r>
            <a:r>
              <a:rPr lang="en-US" dirty="0" smtClean="0"/>
              <a:t> RRS1 because the follow-up model is less restricted.</a:t>
            </a:r>
          </a:p>
          <a:p>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36</a:t>
            </a:fld>
            <a:endParaRPr lang="en-US" dirty="0"/>
          </a:p>
        </p:txBody>
      </p:sp>
    </p:spTree>
    <p:extLst>
      <p:ext uri="{BB962C8B-B14F-4D97-AF65-F5344CB8AC3E}">
        <p14:creationId xmlns:p14="http://schemas.microsoft.com/office/powerpoint/2010/main" val="3162269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readings</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3</a:t>
            </a:fld>
            <a:endParaRPr lang="en-US" dirty="0"/>
          </a:p>
        </p:txBody>
      </p:sp>
    </p:spTree>
    <p:extLst>
      <p:ext uri="{BB962C8B-B14F-4D97-AF65-F5344CB8AC3E}">
        <p14:creationId xmlns:p14="http://schemas.microsoft.com/office/powerpoint/2010/main" val="2657565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53256269-D7FE-4B24-AD16-5430067C26C3}" type="slidenum">
              <a:rPr lang="en-US"/>
              <a:pPr/>
              <a:t>4</a:t>
            </a:fld>
            <a:endParaRPr lang="en-US"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tr-TR" dirty="0" smtClean="0">
                <a:ea typeface="ＭＳ Ｐゴシック" charset="-128"/>
              </a:rPr>
              <a:t>{\</a:t>
            </a:r>
            <a:r>
              <a:rPr lang="tr-TR" dirty="0" err="1" smtClean="0">
                <a:ea typeface="ＭＳ Ｐゴシック" charset="-128"/>
              </a:rPr>
              <a:t>begin</a:t>
            </a:r>
            <a:r>
              <a:rPr lang="tr-TR" dirty="0" smtClean="0">
                <a:ea typeface="ＭＳ Ｐゴシック" charset="-128"/>
              </a:rPr>
              <a:t>{</a:t>
            </a:r>
            <a:r>
              <a:rPr lang="tr-TR" dirty="0" err="1" smtClean="0">
                <a:ea typeface="ＭＳ Ｐゴシック" charset="-128"/>
              </a:rPr>
              <a:t>center</a:t>
            </a:r>
            <a:r>
              <a:rPr lang="tr-TR" dirty="0" smtClean="0">
                <a:ea typeface="ＭＳ Ｐゴシック" charset="-128"/>
              </a:rPr>
              <a:t>}</a:t>
            </a:r>
          </a:p>
          <a:p>
            <a:pPr eaLnBrk="1" hangingPunct="1"/>
            <a:r>
              <a:rPr lang="tr-TR" dirty="0" smtClean="0">
                <a:ea typeface="ＭＳ Ｐゴシック" charset="-128"/>
              </a:rPr>
              <a:t>\</a:t>
            </a:r>
            <a:r>
              <a:rPr lang="tr-TR" dirty="0" err="1" smtClean="0">
                <a:ea typeface="ＭＳ Ｐゴシック" charset="-128"/>
              </a:rPr>
              <a:t>begin</a:t>
            </a:r>
            <a:r>
              <a:rPr lang="tr-TR" dirty="0" smtClean="0">
                <a:ea typeface="ＭＳ Ｐゴシック" charset="-128"/>
              </a:rPr>
              <a:t>{tabular}{|</a:t>
            </a:r>
            <a:r>
              <a:rPr lang="tr-TR" dirty="0" err="1" smtClean="0">
                <a:ea typeface="ＭＳ Ｐゴシック" charset="-128"/>
              </a:rPr>
              <a:t>c|c|c|l</a:t>
            </a:r>
            <a:r>
              <a:rPr lang="tr-TR" dirty="0" smtClean="0">
                <a:ea typeface="ＭＳ Ｐゴシック" charset="-128"/>
              </a:rPr>
              <a:t>|} \</a:t>
            </a:r>
            <a:r>
              <a:rPr lang="tr-TR" dirty="0" err="1" smtClean="0">
                <a:ea typeface="ＭＳ Ｐゴシック" charset="-128"/>
              </a:rPr>
              <a:t>hline</a:t>
            </a:r>
            <a:endParaRPr lang="tr-TR" dirty="0" smtClean="0">
              <a:ea typeface="ＭＳ Ｐゴシック" charset="-128"/>
            </a:endParaRPr>
          </a:p>
          <a:p>
            <a:pPr eaLnBrk="1" hangingPunct="1"/>
            <a:r>
              <a:rPr lang="tr-TR" dirty="0" err="1" smtClean="0">
                <a:ea typeface="ＭＳ Ｐゴシック" charset="-128"/>
              </a:rPr>
              <a:t>Group</a:t>
            </a:r>
            <a:r>
              <a:rPr lang="tr-TR" dirty="0" smtClean="0">
                <a:ea typeface="ＭＳ Ｐゴシック" charset="-128"/>
              </a:rPr>
              <a:t>   &amp; $x_1$ &amp; $x_2$ &amp;  $\beta_0 + \beta_1x_1 + \beta_2 x_2$ \\ \</a:t>
            </a:r>
            <a:r>
              <a:rPr lang="tr-TR" dirty="0" err="1" smtClean="0">
                <a:ea typeface="ＭＳ Ｐゴシック" charset="-128"/>
              </a:rPr>
              <a:t>hline</a:t>
            </a:r>
            <a:endParaRPr lang="tr-TR" dirty="0" smtClean="0">
              <a:ea typeface="ＭＳ Ｐゴシック" charset="-128"/>
            </a:endParaRPr>
          </a:p>
          <a:p>
            <a:pPr eaLnBrk="1" hangingPunct="1"/>
            <a:r>
              <a:rPr lang="tr-TR" dirty="0" smtClean="0">
                <a:ea typeface="ＭＳ Ｐゴシック" charset="-128"/>
              </a:rPr>
              <a:t>1       &amp;   1   &amp;   0   &amp;  $\mu_1$ =     $\beta_0 + \beta_1$    \\ \</a:t>
            </a:r>
            <a:r>
              <a:rPr lang="tr-TR" dirty="0" err="1" smtClean="0">
                <a:ea typeface="ＭＳ Ｐゴシック" charset="-128"/>
              </a:rPr>
              <a:t>hline</a:t>
            </a:r>
            <a:endParaRPr lang="tr-TR" dirty="0" smtClean="0">
              <a:ea typeface="ＭＳ Ｐゴシック" charset="-128"/>
            </a:endParaRPr>
          </a:p>
          <a:p>
            <a:pPr eaLnBrk="1" hangingPunct="1"/>
            <a:r>
              <a:rPr lang="tr-TR" dirty="0" smtClean="0">
                <a:ea typeface="ＭＳ Ｐゴシック" charset="-128"/>
              </a:rPr>
              <a:t>2       &amp;   0   &amp;   1   &amp;  $\mu_2$ =     $\beta_0 + \beta_2$    \\ \</a:t>
            </a:r>
            <a:r>
              <a:rPr lang="tr-TR" dirty="0" err="1" smtClean="0">
                <a:ea typeface="ＭＳ Ｐゴシック" charset="-128"/>
              </a:rPr>
              <a:t>hline</a:t>
            </a:r>
            <a:endParaRPr lang="tr-TR" dirty="0" smtClean="0">
              <a:ea typeface="ＭＳ Ｐゴシック" charset="-128"/>
            </a:endParaRPr>
          </a:p>
          <a:p>
            <a:pPr eaLnBrk="1" hangingPunct="1"/>
            <a:r>
              <a:rPr lang="tr-TR" dirty="0" smtClean="0">
                <a:ea typeface="ＭＳ Ｐゴシック" charset="-128"/>
              </a:rPr>
              <a:t>3       &amp;   0   &amp;   0   &amp;  $\mu_3$ =     $\beta_0$              \\ \</a:t>
            </a:r>
            <a:r>
              <a:rPr lang="tr-TR" dirty="0" err="1" smtClean="0">
                <a:ea typeface="ＭＳ Ｐゴシック" charset="-128"/>
              </a:rPr>
              <a:t>hline</a:t>
            </a:r>
            <a:endParaRPr lang="tr-TR" dirty="0" smtClean="0">
              <a:ea typeface="ＭＳ Ｐゴシック" charset="-128"/>
            </a:endParaRPr>
          </a:p>
          <a:p>
            <a:pPr eaLnBrk="1" hangingPunct="1"/>
            <a:r>
              <a:rPr lang="tr-TR" dirty="0" smtClean="0">
                <a:ea typeface="ＭＳ Ｐゴシック" charset="-128"/>
              </a:rPr>
              <a:t>\</a:t>
            </a:r>
            <a:r>
              <a:rPr lang="tr-TR" dirty="0" err="1" smtClean="0">
                <a:ea typeface="ＭＳ Ｐゴシック" charset="-128"/>
              </a:rPr>
              <a:t>end</a:t>
            </a:r>
            <a:r>
              <a:rPr lang="tr-TR" dirty="0" smtClean="0">
                <a:ea typeface="ＭＳ Ｐゴシック" charset="-128"/>
              </a:rPr>
              <a:t>{tabular}</a:t>
            </a:r>
          </a:p>
          <a:p>
            <a:pPr eaLnBrk="1" hangingPunct="1"/>
            <a:r>
              <a:rPr lang="tr-TR" dirty="0" smtClean="0">
                <a:ea typeface="ＭＳ Ｐゴシック" charset="-128"/>
              </a:rPr>
              <a:t>\</a:t>
            </a:r>
            <a:r>
              <a:rPr lang="tr-TR" dirty="0" err="1" smtClean="0">
                <a:ea typeface="ＭＳ Ｐゴシック" charset="-128"/>
              </a:rPr>
              <a:t>end</a:t>
            </a:r>
            <a:r>
              <a:rPr lang="tr-TR" dirty="0" smtClean="0">
                <a:ea typeface="ＭＳ Ｐゴシック" charset="-128"/>
              </a:rPr>
              <a:t>{</a:t>
            </a:r>
            <a:r>
              <a:rPr lang="tr-TR" dirty="0" err="1" smtClean="0">
                <a:ea typeface="ＭＳ Ｐゴシック" charset="-128"/>
              </a:rPr>
              <a:t>center</a:t>
            </a:r>
            <a:r>
              <a:rPr lang="tr-TR" dirty="0" smtClean="0">
                <a:ea typeface="ＭＳ Ｐゴシック" charset="-128"/>
              </a:rPr>
              <a:t>}}</a:t>
            </a:r>
          </a:p>
          <a:p>
            <a:pPr eaLnBrk="1" hangingPunct="1"/>
            <a:endParaRPr lang="en-US" dirty="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 $Y_1, \</a:t>
            </a:r>
            <a:r>
              <a:rPr lang="en-US" dirty="0" err="1" smtClean="0"/>
              <a:t>ldots</a:t>
            </a:r>
            <a:r>
              <a:rPr lang="en-US" dirty="0" smtClean="0"/>
              <a:t>, </a:t>
            </a:r>
            <a:r>
              <a:rPr lang="en-US" dirty="0" err="1" smtClean="0"/>
              <a:t>Y_n</a:t>
            </a:r>
            <a:r>
              <a:rPr lang="en-US" dirty="0" smtClean="0"/>
              <a:t>$ be a random sample (</a:t>
            </a:r>
            <a:r>
              <a:rPr lang="en-US" dirty="0" err="1" smtClean="0"/>
              <a:t>i.i.d</a:t>
            </a:r>
            <a:r>
              <a:rPr lang="en-US" dirty="0" smtClean="0"/>
              <a:t>.) from a $N(\mu,\sigma^2)$ distribution. Then</a:t>
            </a:r>
          </a:p>
          <a:p>
            <a:r>
              <a:rPr lang="en-US" dirty="0" smtClean="0"/>
              <a:t>\begin{itemize}</a:t>
            </a:r>
          </a:p>
          <a:p>
            <a:r>
              <a:rPr lang="en-US" dirty="0" smtClean="0"/>
              <a:t>    \item $\sum_{</a:t>
            </a:r>
            <a:r>
              <a:rPr lang="en-US" dirty="0" err="1" smtClean="0"/>
              <a:t>i</a:t>
            </a:r>
            <a:r>
              <a:rPr lang="en-US" dirty="0" smtClean="0"/>
              <a:t>=1}^n(</a:t>
            </a:r>
            <a:r>
              <a:rPr lang="en-US" dirty="0" err="1" smtClean="0"/>
              <a:t>Y_i</a:t>
            </a:r>
            <a:r>
              <a:rPr lang="en-US" dirty="0" smtClean="0"/>
              <a:t>-\</a:t>
            </a:r>
            <a:r>
              <a:rPr lang="en-US" dirty="0" err="1" smtClean="0"/>
              <a:t>overline</a:t>
            </a:r>
            <a:r>
              <a:rPr lang="en-US" dirty="0" smtClean="0"/>
              <a:t>{Y})^2$ and $\</a:t>
            </a:r>
            <a:r>
              <a:rPr lang="en-US" dirty="0" err="1" smtClean="0"/>
              <a:t>overline</a:t>
            </a:r>
            <a:r>
              <a:rPr lang="en-US" dirty="0" smtClean="0"/>
              <a:t>{Y}$ are independent.</a:t>
            </a:r>
          </a:p>
          <a:p>
            <a:r>
              <a:rPr lang="en-US" dirty="0" smtClean="0"/>
              <a:t>    \item $\</a:t>
            </a:r>
            <a:r>
              <a:rPr lang="en-US" dirty="0" err="1" smtClean="0"/>
              <a:t>frac</a:t>
            </a:r>
            <a:r>
              <a:rPr lang="en-US" dirty="0" smtClean="0"/>
              <a:t>{\sum_{</a:t>
            </a:r>
            <a:r>
              <a:rPr lang="en-US" dirty="0" err="1" smtClean="0"/>
              <a:t>i</a:t>
            </a:r>
            <a:r>
              <a:rPr lang="en-US" dirty="0" smtClean="0"/>
              <a:t>=1}^n(</a:t>
            </a:r>
            <a:r>
              <a:rPr lang="en-US" dirty="0" err="1" smtClean="0"/>
              <a:t>Y_i</a:t>
            </a:r>
            <a:r>
              <a:rPr lang="en-US" dirty="0" smtClean="0"/>
              <a:t>-\</a:t>
            </a:r>
            <a:r>
              <a:rPr lang="en-US" dirty="0" err="1" smtClean="0"/>
              <a:t>overline</a:t>
            </a:r>
            <a:r>
              <a:rPr lang="en-US" dirty="0" smtClean="0"/>
              <a:t>{Y})^2}{\sigma^2} \</a:t>
            </a:r>
            <a:r>
              <a:rPr lang="en-US" dirty="0" err="1" smtClean="0"/>
              <a:t>sim</a:t>
            </a:r>
            <a:r>
              <a:rPr lang="en-US" dirty="0" smtClean="0"/>
              <a:t> \chi^2(n-1)$</a:t>
            </a:r>
          </a:p>
          <a:p>
            <a:r>
              <a:rPr lang="en-US" dirty="0" smtClean="0"/>
              <a:t>\end{itemize} % 22</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6</a:t>
            </a:fld>
            <a:endParaRPr lang="en-US" dirty="0"/>
          </a:p>
        </p:txBody>
      </p:sp>
    </p:spTree>
    <p:extLst>
      <p:ext uri="{BB962C8B-B14F-4D97-AF65-F5344CB8AC3E}">
        <p14:creationId xmlns:p14="http://schemas.microsoft.com/office/powerpoint/2010/main" val="4129879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F44EB-F1D3-45D5-98A2-B2316A841665}" type="slidenum">
              <a:rPr lang="en-US"/>
              <a:pPr/>
              <a:t>7</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tr-TR" dirty="0" smtClean="0"/>
              <a:t>\</a:t>
            </a:r>
            <a:r>
              <a:rPr lang="tr-TR" dirty="0" err="1" smtClean="0"/>
              <a:t>begin</a:t>
            </a:r>
            <a:r>
              <a:rPr lang="tr-TR" dirty="0" smtClean="0"/>
              <a:t>{</a:t>
            </a:r>
            <a:r>
              <a:rPr lang="tr-TR" dirty="0" err="1" smtClean="0"/>
              <a:t>center</a:t>
            </a:r>
            <a:r>
              <a:rPr lang="tr-TR" dirty="0" smtClean="0"/>
              <a:t>}</a:t>
            </a:r>
          </a:p>
          <a:p>
            <a:r>
              <a:rPr lang="tr-TR" dirty="0" smtClean="0"/>
              <a:t>\</a:t>
            </a:r>
            <a:r>
              <a:rPr lang="tr-TR" dirty="0" err="1" smtClean="0"/>
              <a:t>begin</a:t>
            </a:r>
            <a:r>
              <a:rPr lang="tr-TR" dirty="0" smtClean="0"/>
              <a:t>{tabular}{|</a:t>
            </a:r>
            <a:r>
              <a:rPr lang="tr-TR" dirty="0" err="1" smtClean="0"/>
              <a:t>c|c|c|c|c</a:t>
            </a:r>
            <a:r>
              <a:rPr lang="tr-TR" dirty="0" smtClean="0"/>
              <a:t>|} \</a:t>
            </a:r>
            <a:r>
              <a:rPr lang="tr-TR" dirty="0" err="1" smtClean="0"/>
              <a:t>hline</a:t>
            </a:r>
            <a:endParaRPr lang="tr-TR" dirty="0" smtClean="0"/>
          </a:p>
          <a:p>
            <a:r>
              <a:rPr lang="tr-TR" dirty="0" err="1" smtClean="0"/>
              <a:t>Drug</a:t>
            </a:r>
            <a:r>
              <a:rPr lang="tr-TR" dirty="0" smtClean="0"/>
              <a:t>  &amp;$x_1$&amp;$x_2$&amp;$x_3$&amp;$\beta_1x_1+\beta_2x_2+\beta_3x_3$ \\ \</a:t>
            </a:r>
            <a:r>
              <a:rPr lang="tr-TR" dirty="0" err="1" smtClean="0"/>
              <a:t>hline</a:t>
            </a:r>
            <a:endParaRPr lang="tr-TR" dirty="0" smtClean="0"/>
          </a:p>
          <a:p>
            <a:r>
              <a:rPr lang="tr-TR" dirty="0" smtClean="0"/>
              <a:t>A       &amp; 1   &amp;   0 &amp;  0  &amp;$\mu_1=\beta_1$                    \\ \</a:t>
            </a:r>
            <a:r>
              <a:rPr lang="tr-TR" dirty="0" err="1" smtClean="0"/>
              <a:t>hline</a:t>
            </a:r>
            <a:endParaRPr lang="tr-TR" dirty="0" smtClean="0"/>
          </a:p>
          <a:p>
            <a:r>
              <a:rPr lang="tr-TR" dirty="0" smtClean="0"/>
              <a:t>B       &amp; 0   &amp;   1 &amp;  0  &amp;$\mu_2=\beta_2$                    \\ \</a:t>
            </a:r>
            <a:r>
              <a:rPr lang="tr-TR" dirty="0" err="1" smtClean="0"/>
              <a:t>hline</a:t>
            </a:r>
            <a:endParaRPr lang="tr-TR" dirty="0" smtClean="0"/>
          </a:p>
          <a:p>
            <a:r>
              <a:rPr lang="tr-TR" dirty="0" err="1" smtClean="0"/>
              <a:t>Placebo</a:t>
            </a:r>
            <a:r>
              <a:rPr lang="tr-TR" dirty="0" smtClean="0"/>
              <a:t> &amp; 0   &amp;   0 &amp;  1  &amp;$\mu_3=\beta_3$                    \\ \</a:t>
            </a:r>
            <a:r>
              <a:rPr lang="tr-TR" dirty="0" err="1" smtClean="0"/>
              <a:t>hline</a:t>
            </a:r>
            <a:endParaRPr lang="tr-TR" dirty="0" smtClean="0"/>
          </a:p>
          <a:p>
            <a:r>
              <a:rPr lang="tr-TR" dirty="0" smtClean="0"/>
              <a:t>\</a:t>
            </a:r>
            <a:r>
              <a:rPr lang="tr-TR" dirty="0" err="1" smtClean="0"/>
              <a:t>end</a:t>
            </a:r>
            <a:r>
              <a:rPr lang="tr-TR" dirty="0" smtClean="0"/>
              <a:t>{tabular}</a:t>
            </a:r>
          </a:p>
          <a:p>
            <a:r>
              <a:rPr lang="tr-TR" dirty="0" smtClean="0"/>
              <a:t>\</a:t>
            </a:r>
            <a:r>
              <a:rPr lang="tr-TR" dirty="0" err="1" smtClean="0"/>
              <a:t>end</a:t>
            </a:r>
            <a:r>
              <a:rPr lang="tr-TR" dirty="0" smtClean="0"/>
              <a:t>{</a:t>
            </a:r>
            <a:r>
              <a:rPr lang="tr-TR" dirty="0" err="1" smtClean="0"/>
              <a:t>center</a:t>
            </a:r>
            <a:r>
              <a:rPr lang="tr-TR" dirty="0" smtClean="0"/>
              <a:t>}</a:t>
            </a:r>
            <a:endParaRPr lang="tr-T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Independently for $j=1, \</a:t>
            </a:r>
            <a:r>
              <a:rPr lang="en-US" dirty="0" err="1" smtClean="0"/>
              <a:t>ldots</a:t>
            </a:r>
            <a:r>
              <a:rPr lang="en-US" dirty="0" smtClean="0"/>
              <a:t>, p$ and $</a:t>
            </a:r>
            <a:r>
              <a:rPr lang="en-US" dirty="0" err="1" smtClean="0"/>
              <a:t>i</a:t>
            </a:r>
            <a:r>
              <a:rPr lang="en-US" dirty="0" smtClean="0"/>
              <a:t>=1, \</a:t>
            </a:r>
            <a:r>
              <a:rPr lang="en-US" dirty="0" err="1" smtClean="0"/>
              <a:t>ldots</a:t>
            </a:r>
            <a:r>
              <a:rPr lang="en-US" dirty="0" smtClean="0"/>
              <a:t>, </a:t>
            </a:r>
            <a:r>
              <a:rPr lang="en-US" dirty="0" err="1" smtClean="0"/>
              <a:t>n_j</a:t>
            </a:r>
            <a:r>
              <a:rPr lang="en-US" dirty="0" smtClean="0"/>
              <a:t>$, </a:t>
            </a:r>
          </a:p>
          <a:p>
            <a:endParaRPr lang="en-US" dirty="0" smtClean="0"/>
          </a:p>
          <a:p>
            <a:r>
              <a:rPr lang="en-US" dirty="0" smtClean="0"/>
              <a:t>$Y_{</a:t>
            </a:r>
            <a:r>
              <a:rPr lang="en-US" dirty="0" err="1" smtClean="0"/>
              <a:t>ij</a:t>
            </a:r>
            <a:r>
              <a:rPr lang="en-US" dirty="0" smtClean="0"/>
              <a:t>} \</a:t>
            </a:r>
            <a:r>
              <a:rPr lang="en-US" dirty="0" err="1" smtClean="0"/>
              <a:t>sim</a:t>
            </a:r>
            <a:r>
              <a:rPr lang="en-US" dirty="0" smtClean="0"/>
              <a:t> N(\</a:t>
            </a:r>
            <a:r>
              <a:rPr lang="en-US" dirty="0" err="1" smtClean="0"/>
              <a:t>mu_j</a:t>
            </a:r>
            <a:r>
              <a:rPr lang="en-US" dirty="0" smtClean="0"/>
              <a:t>, \sigma^2)$ % 32</a:t>
            </a:r>
          </a:p>
          <a:p>
            <a:endParaRPr lang="en-US" dirty="0" smtClean="0"/>
          </a:p>
          <a:p>
            <a:r>
              <a:rPr lang="tr-TR" dirty="0" smtClean="0"/>
              <a:t>\</a:t>
            </a:r>
            <a:r>
              <a:rPr lang="tr-TR" dirty="0" err="1" smtClean="0"/>
              <a:t>begin</a:t>
            </a:r>
            <a:r>
              <a:rPr lang="tr-TR" dirty="0" smtClean="0"/>
              <a:t>{</a:t>
            </a:r>
            <a:r>
              <a:rPr lang="tr-TR" dirty="0" err="1" smtClean="0"/>
              <a:t>itemize</a:t>
            </a:r>
            <a:r>
              <a:rPr lang="tr-TR" dirty="0" smtClean="0"/>
              <a:t>}</a:t>
            </a:r>
          </a:p>
          <a:p>
            <a:r>
              <a:rPr lang="tr-TR" dirty="0" smtClean="0"/>
              <a:t>    \</a:t>
            </a:r>
            <a:r>
              <a:rPr lang="tr-TR" dirty="0" err="1" smtClean="0"/>
              <a:t>item</a:t>
            </a:r>
            <a:r>
              <a:rPr lang="tr-TR" dirty="0" smtClean="0"/>
              <a:t> $SST = SSR + SSE$</a:t>
            </a:r>
          </a:p>
          <a:p>
            <a:r>
              <a:rPr lang="tr-TR" dirty="0" smtClean="0"/>
              <a:t>    \</a:t>
            </a:r>
            <a:r>
              <a:rPr lang="tr-TR" dirty="0" err="1" smtClean="0"/>
              <a:t>item</a:t>
            </a:r>
            <a:r>
              <a:rPr lang="tr-TR" dirty="0" smtClean="0"/>
              <a:t> $SST = \</a:t>
            </a:r>
            <a:r>
              <a:rPr lang="tr-TR" dirty="0" err="1" smtClean="0"/>
              <a:t>sum</a:t>
            </a:r>
            <a:r>
              <a:rPr lang="tr-TR" dirty="0" smtClean="0"/>
              <a:t>_{j=1}^p \</a:t>
            </a:r>
            <a:r>
              <a:rPr lang="tr-TR" dirty="0" err="1" smtClean="0"/>
              <a:t>sum</a:t>
            </a:r>
            <a:r>
              <a:rPr lang="tr-TR" dirty="0" smtClean="0"/>
              <a:t>_{i=1}^{</a:t>
            </a:r>
            <a:r>
              <a:rPr lang="tr-TR" dirty="0" err="1" smtClean="0"/>
              <a:t>n_j</a:t>
            </a:r>
            <a:r>
              <a:rPr lang="tr-TR" dirty="0" smtClean="0"/>
              <a:t>}(Y_{</a:t>
            </a:r>
            <a:r>
              <a:rPr lang="tr-TR" dirty="0" err="1" smtClean="0"/>
              <a:t>ij</a:t>
            </a:r>
            <a:r>
              <a:rPr lang="tr-TR" dirty="0" smtClean="0"/>
              <a:t>}-\</a:t>
            </a:r>
            <a:r>
              <a:rPr lang="tr-TR" dirty="0" err="1" smtClean="0"/>
              <a:t>overline</a:t>
            </a:r>
            <a:r>
              <a:rPr lang="tr-TR" dirty="0" smtClean="0"/>
              <a:t>{Y})^2$</a:t>
            </a:r>
          </a:p>
          <a:p>
            <a:r>
              <a:rPr lang="tr-TR" dirty="0" smtClean="0"/>
              <a:t>    \</a:t>
            </a:r>
            <a:r>
              <a:rPr lang="tr-TR" dirty="0" err="1" smtClean="0"/>
              <a:t>item</a:t>
            </a:r>
            <a:r>
              <a:rPr lang="tr-TR" dirty="0" smtClean="0"/>
              <a:t> $SSR = \</a:t>
            </a:r>
            <a:r>
              <a:rPr lang="tr-TR" dirty="0" err="1" smtClean="0"/>
              <a:t>sum</a:t>
            </a:r>
            <a:r>
              <a:rPr lang="tr-TR" dirty="0" smtClean="0"/>
              <a:t>_{j=1}^p </a:t>
            </a:r>
            <a:r>
              <a:rPr lang="tr-TR" dirty="0" err="1" smtClean="0"/>
              <a:t>n_j</a:t>
            </a:r>
            <a:r>
              <a:rPr lang="tr-TR" dirty="0" smtClean="0"/>
              <a:t>(\</a:t>
            </a:r>
            <a:r>
              <a:rPr lang="tr-TR" dirty="0" err="1" smtClean="0"/>
              <a:t>overline</a:t>
            </a:r>
            <a:r>
              <a:rPr lang="tr-TR" dirty="0" smtClean="0"/>
              <a:t>{Y}_j-\</a:t>
            </a:r>
            <a:r>
              <a:rPr lang="tr-TR" dirty="0" err="1" smtClean="0"/>
              <a:t>overline</a:t>
            </a:r>
            <a:r>
              <a:rPr lang="tr-TR" dirty="0" smtClean="0"/>
              <a:t>{Y})^2$</a:t>
            </a:r>
          </a:p>
          <a:p>
            <a:r>
              <a:rPr lang="tr-TR" dirty="0" smtClean="0"/>
              <a:t>    \</a:t>
            </a:r>
            <a:r>
              <a:rPr lang="tr-TR" dirty="0" err="1" smtClean="0"/>
              <a:t>item</a:t>
            </a:r>
            <a:r>
              <a:rPr lang="tr-TR" dirty="0" smtClean="0"/>
              <a:t> $SSE = \</a:t>
            </a:r>
            <a:r>
              <a:rPr lang="tr-TR" dirty="0" err="1" smtClean="0"/>
              <a:t>sum</a:t>
            </a:r>
            <a:r>
              <a:rPr lang="tr-TR" dirty="0" smtClean="0"/>
              <a:t>_{j=1}^p \</a:t>
            </a:r>
            <a:r>
              <a:rPr lang="tr-TR" dirty="0" err="1" smtClean="0"/>
              <a:t>sum</a:t>
            </a:r>
            <a:r>
              <a:rPr lang="tr-TR" dirty="0" smtClean="0"/>
              <a:t>_{i=1}^{</a:t>
            </a:r>
            <a:r>
              <a:rPr lang="tr-TR" dirty="0" err="1" smtClean="0"/>
              <a:t>n_j</a:t>
            </a:r>
            <a:r>
              <a:rPr lang="tr-TR" dirty="0" smtClean="0"/>
              <a:t>}(Y_{</a:t>
            </a:r>
            <a:r>
              <a:rPr lang="tr-TR" dirty="0" err="1" smtClean="0"/>
              <a:t>ij</a:t>
            </a:r>
            <a:r>
              <a:rPr lang="tr-TR" dirty="0" smtClean="0"/>
              <a:t>}-\</a:t>
            </a:r>
            <a:r>
              <a:rPr lang="tr-TR" dirty="0" err="1" smtClean="0"/>
              <a:t>overline</a:t>
            </a:r>
            <a:r>
              <a:rPr lang="tr-TR" dirty="0" smtClean="0"/>
              <a:t>{Y}_j)^2$</a:t>
            </a:r>
          </a:p>
          <a:p>
            <a:r>
              <a:rPr lang="tr-TR" dirty="0" smtClean="0"/>
              <a:t>\</a:t>
            </a:r>
            <a:r>
              <a:rPr lang="tr-TR" dirty="0" err="1" smtClean="0"/>
              <a:t>end</a:t>
            </a:r>
            <a:r>
              <a:rPr lang="tr-TR" dirty="0" smtClean="0"/>
              <a:t>{</a:t>
            </a:r>
            <a:r>
              <a:rPr lang="tr-TR" dirty="0" err="1" smtClean="0"/>
              <a:t>itemize</a:t>
            </a:r>
            <a:r>
              <a:rPr lang="tr-TR" smtClean="0"/>
              <a:t>} % 32</a:t>
            </a:r>
          </a:p>
          <a:p>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9</a:t>
            </a:fld>
            <a:endParaRPr lang="en-US" dirty="0"/>
          </a:p>
        </p:txBody>
      </p:sp>
    </p:spTree>
    <p:extLst>
      <p:ext uri="{BB962C8B-B14F-4D97-AF65-F5344CB8AC3E}">
        <p14:creationId xmlns:p14="http://schemas.microsoft.com/office/powerpoint/2010/main" val="1523492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{\begin{center}</a:t>
            </a:r>
          </a:p>
          <a:p>
            <a:r>
              <a:rPr lang="en-US" dirty="0" smtClean="0"/>
              <a:t>\</a:t>
            </a:r>
            <a:r>
              <a:rPr lang="en-US" dirty="0" err="1" smtClean="0"/>
              <a:t>texttt</a:t>
            </a:r>
            <a:r>
              <a:rPr lang="en-US" dirty="0" smtClean="0"/>
              <a:t>{Analysis of Variance}</a:t>
            </a:r>
          </a:p>
          <a:p>
            <a:endParaRPr lang="en-US" dirty="0" smtClean="0"/>
          </a:p>
          <a:p>
            <a:r>
              <a:rPr lang="en-US" dirty="0" smtClean="0"/>
              <a:t>\begin{tabular}{l c c c c c} </a:t>
            </a:r>
          </a:p>
          <a:p>
            <a:r>
              <a:rPr lang="en-US" dirty="0" smtClean="0"/>
              <a:t>                &amp;             &amp;                  &amp;                 &amp;                  &amp;  \\ </a:t>
            </a:r>
          </a:p>
          <a:p>
            <a:r>
              <a:rPr lang="en-US" dirty="0" smtClean="0"/>
              <a:t>                &amp;             &amp; \</a:t>
            </a:r>
            <a:r>
              <a:rPr lang="en-US" dirty="0" err="1" smtClean="0"/>
              <a:t>texttt</a:t>
            </a:r>
            <a:r>
              <a:rPr lang="en-US" dirty="0" smtClean="0"/>
              <a:t>{Sum of}  &amp; \</a:t>
            </a:r>
            <a:r>
              <a:rPr lang="en-US" dirty="0" err="1" smtClean="0"/>
              <a:t>texttt</a:t>
            </a:r>
            <a:r>
              <a:rPr lang="en-US" dirty="0" smtClean="0"/>
              <a:t>{Mean}   &amp;                  &amp;  \\ </a:t>
            </a:r>
          </a:p>
          <a:p>
            <a:r>
              <a:rPr lang="en-US" dirty="0" smtClean="0"/>
              <a:t>\</a:t>
            </a:r>
            <a:r>
              <a:rPr lang="en-US" dirty="0" err="1" smtClean="0"/>
              <a:t>texttt</a:t>
            </a:r>
            <a:r>
              <a:rPr lang="en-US" dirty="0" smtClean="0"/>
              <a:t>{Source} &amp; \</a:t>
            </a:r>
            <a:r>
              <a:rPr lang="en-US" dirty="0" err="1" smtClean="0"/>
              <a:t>texttt</a:t>
            </a:r>
            <a:r>
              <a:rPr lang="en-US" dirty="0" smtClean="0"/>
              <a:t>{DF} &amp; \</a:t>
            </a:r>
            <a:r>
              <a:rPr lang="en-US" dirty="0" err="1" smtClean="0"/>
              <a:t>texttt</a:t>
            </a:r>
            <a:r>
              <a:rPr lang="en-US" dirty="0" smtClean="0"/>
              <a:t>{Squares} &amp; \</a:t>
            </a:r>
            <a:r>
              <a:rPr lang="en-US" dirty="0" err="1" smtClean="0"/>
              <a:t>texttt</a:t>
            </a:r>
            <a:r>
              <a:rPr lang="en-US" dirty="0" smtClean="0"/>
              <a:t>{Square} &amp; \</a:t>
            </a:r>
            <a:r>
              <a:rPr lang="en-US" dirty="0" err="1" smtClean="0"/>
              <a:t>texttt</a:t>
            </a:r>
            <a:r>
              <a:rPr lang="en-US" dirty="0" smtClean="0"/>
              <a:t>{F Value} &amp; \</a:t>
            </a:r>
            <a:r>
              <a:rPr lang="en-US" dirty="0" err="1" smtClean="0"/>
              <a:t>texttt</a:t>
            </a:r>
            <a:r>
              <a:rPr lang="en-US" dirty="0" smtClean="0"/>
              <a:t>{</a:t>
            </a:r>
            <a:r>
              <a:rPr lang="en-US" dirty="0" err="1" smtClean="0"/>
              <a:t>Prob</a:t>
            </a:r>
            <a:r>
              <a:rPr lang="en-US" dirty="0" smtClean="0"/>
              <a:t>$&gt;$F} \\ </a:t>
            </a:r>
          </a:p>
          <a:p>
            <a:r>
              <a:rPr lang="en-US" dirty="0" smtClean="0"/>
              <a:t>                &amp;             &amp;                  &amp;                 &amp;                  &amp;  \\ </a:t>
            </a:r>
          </a:p>
          <a:p>
            <a:r>
              <a:rPr lang="en-US" dirty="0" smtClean="0"/>
              <a:t>\</a:t>
            </a:r>
            <a:r>
              <a:rPr lang="en-US" dirty="0" err="1" smtClean="0"/>
              <a:t>texttt</a:t>
            </a:r>
            <a:r>
              <a:rPr lang="en-US" dirty="0" smtClean="0"/>
              <a:t>{Treatments}  &amp; $p-1$       &amp; $SSR$            &amp; $MSR=SSR/(p-1)$ &amp;  $F = \</a:t>
            </a:r>
            <a:r>
              <a:rPr lang="en-US" dirty="0" err="1" smtClean="0"/>
              <a:t>frac</a:t>
            </a:r>
            <a:r>
              <a:rPr lang="en-US" dirty="0" smtClean="0"/>
              <a:t>{MSR}{MSE}$ &amp; $p$-value   \\ </a:t>
            </a:r>
          </a:p>
          <a:p>
            <a:r>
              <a:rPr lang="en-US" dirty="0" smtClean="0"/>
              <a:t>\</a:t>
            </a:r>
            <a:r>
              <a:rPr lang="en-US" dirty="0" err="1" smtClean="0"/>
              <a:t>texttt</a:t>
            </a:r>
            <a:r>
              <a:rPr lang="en-US" dirty="0" smtClean="0"/>
              <a:t>{Error}  &amp; $n-p$       &amp; $SSE$            &amp; $MSE=SSE/(n-p)$ &amp;                  &amp;  \\ </a:t>
            </a:r>
          </a:p>
          <a:p>
            <a:r>
              <a:rPr lang="en-US" dirty="0" smtClean="0"/>
              <a:t>\</a:t>
            </a:r>
            <a:r>
              <a:rPr lang="en-US" dirty="0" err="1" smtClean="0"/>
              <a:t>texttt</a:t>
            </a:r>
            <a:r>
              <a:rPr lang="en-US" dirty="0" smtClean="0"/>
              <a:t>{Total}  &amp; $n-1$       &amp; $SST$           &amp;                 &amp;                  &amp;  \\ </a:t>
            </a:r>
          </a:p>
          <a:p>
            <a:r>
              <a:rPr lang="en-US" dirty="0" smtClean="0"/>
              <a:t>\end{tabular}</a:t>
            </a:r>
          </a:p>
          <a:p>
            <a:r>
              <a:rPr lang="en-US" dirty="0" smtClean="0"/>
              <a:t>\end{center}} % 20</a:t>
            </a:r>
          </a:p>
          <a:p>
            <a:endParaRPr lang="en-US" dirty="0" smtClean="0"/>
          </a:p>
          <a:p>
            <a:endParaRPr lang="en-US" dirty="0" smtClean="0"/>
          </a:p>
          <a:p>
            <a:r>
              <a:rPr lang="tr-TR" dirty="0" smtClean="0"/>
              <a:t>\</a:t>
            </a:r>
            <a:r>
              <a:rPr lang="tr-TR" dirty="0" err="1" smtClean="0"/>
              <a:t>begin</a:t>
            </a:r>
            <a:r>
              <a:rPr lang="tr-TR" dirty="0" smtClean="0"/>
              <a:t>{</a:t>
            </a:r>
            <a:r>
              <a:rPr lang="tr-TR" dirty="0" err="1" smtClean="0"/>
              <a:t>itemize</a:t>
            </a:r>
            <a:r>
              <a:rPr lang="tr-TR" dirty="0" smtClean="0"/>
              <a:t>}</a:t>
            </a:r>
          </a:p>
          <a:p>
            <a:r>
              <a:rPr lang="tr-TR" dirty="0" smtClean="0"/>
              <a:t>    \</a:t>
            </a:r>
            <a:r>
              <a:rPr lang="tr-TR" dirty="0" err="1" smtClean="0"/>
              <a:t>item</a:t>
            </a:r>
            <a:r>
              <a:rPr lang="tr-TR" dirty="0" smtClean="0"/>
              <a:t>[] $SST = SSR + SSE$</a:t>
            </a:r>
          </a:p>
          <a:p>
            <a:r>
              <a:rPr lang="tr-TR" dirty="0" smtClean="0"/>
              <a:t>    \</a:t>
            </a:r>
            <a:r>
              <a:rPr lang="tr-TR" dirty="0" err="1" smtClean="0"/>
              <a:t>item</a:t>
            </a:r>
            <a:r>
              <a:rPr lang="tr-TR" dirty="0" smtClean="0"/>
              <a:t>[] $SST = \</a:t>
            </a:r>
            <a:r>
              <a:rPr lang="tr-TR" dirty="0" err="1" smtClean="0"/>
              <a:t>sum</a:t>
            </a:r>
            <a:r>
              <a:rPr lang="tr-TR" dirty="0" smtClean="0"/>
              <a:t>_{j=1}^p \</a:t>
            </a:r>
            <a:r>
              <a:rPr lang="tr-TR" dirty="0" err="1" smtClean="0"/>
              <a:t>sum</a:t>
            </a:r>
            <a:r>
              <a:rPr lang="tr-TR" dirty="0" smtClean="0"/>
              <a:t>_{i=1}^{</a:t>
            </a:r>
            <a:r>
              <a:rPr lang="tr-TR" dirty="0" err="1" smtClean="0"/>
              <a:t>n_j</a:t>
            </a:r>
            <a:r>
              <a:rPr lang="tr-TR" dirty="0" smtClean="0"/>
              <a:t>}(Y_{</a:t>
            </a:r>
            <a:r>
              <a:rPr lang="tr-TR" dirty="0" err="1" smtClean="0"/>
              <a:t>ij</a:t>
            </a:r>
            <a:r>
              <a:rPr lang="tr-TR" dirty="0" smtClean="0"/>
              <a:t>}-\</a:t>
            </a:r>
            <a:r>
              <a:rPr lang="tr-TR" dirty="0" err="1" smtClean="0"/>
              <a:t>overline</a:t>
            </a:r>
            <a:r>
              <a:rPr lang="tr-TR" dirty="0" smtClean="0"/>
              <a:t>{Y})^2$</a:t>
            </a:r>
          </a:p>
          <a:p>
            <a:r>
              <a:rPr lang="tr-TR" dirty="0" smtClean="0"/>
              <a:t>    \</a:t>
            </a:r>
            <a:r>
              <a:rPr lang="tr-TR" dirty="0" err="1" smtClean="0"/>
              <a:t>item</a:t>
            </a:r>
            <a:r>
              <a:rPr lang="tr-TR" dirty="0" smtClean="0"/>
              <a:t>[] $SSR = \</a:t>
            </a:r>
            <a:r>
              <a:rPr lang="tr-TR" dirty="0" err="1" smtClean="0"/>
              <a:t>sum</a:t>
            </a:r>
            <a:r>
              <a:rPr lang="tr-TR" dirty="0" smtClean="0"/>
              <a:t>_{j=1}^p </a:t>
            </a:r>
            <a:r>
              <a:rPr lang="tr-TR" dirty="0" err="1" smtClean="0"/>
              <a:t>n_j</a:t>
            </a:r>
            <a:r>
              <a:rPr lang="tr-TR" dirty="0" smtClean="0"/>
              <a:t>(\</a:t>
            </a:r>
            <a:r>
              <a:rPr lang="tr-TR" dirty="0" err="1" smtClean="0"/>
              <a:t>overline</a:t>
            </a:r>
            <a:r>
              <a:rPr lang="tr-TR" dirty="0" smtClean="0"/>
              <a:t>{Y}_j-\</a:t>
            </a:r>
            <a:r>
              <a:rPr lang="tr-TR" dirty="0" err="1" smtClean="0"/>
              <a:t>overline</a:t>
            </a:r>
            <a:r>
              <a:rPr lang="tr-TR" dirty="0" smtClean="0"/>
              <a:t>{Y})^2$</a:t>
            </a:r>
          </a:p>
          <a:p>
            <a:r>
              <a:rPr lang="tr-TR" dirty="0" smtClean="0"/>
              <a:t>    \</a:t>
            </a:r>
            <a:r>
              <a:rPr lang="tr-TR" dirty="0" err="1" smtClean="0"/>
              <a:t>item</a:t>
            </a:r>
            <a:r>
              <a:rPr lang="tr-TR" dirty="0" smtClean="0"/>
              <a:t>[] $SSE = \</a:t>
            </a:r>
            <a:r>
              <a:rPr lang="tr-TR" dirty="0" err="1" smtClean="0"/>
              <a:t>sum</a:t>
            </a:r>
            <a:r>
              <a:rPr lang="tr-TR" dirty="0" smtClean="0"/>
              <a:t>_{j=1}^p \</a:t>
            </a:r>
            <a:r>
              <a:rPr lang="tr-TR" dirty="0" err="1" smtClean="0"/>
              <a:t>sum</a:t>
            </a:r>
            <a:r>
              <a:rPr lang="tr-TR" dirty="0" smtClean="0"/>
              <a:t>_{i=1}^{</a:t>
            </a:r>
            <a:r>
              <a:rPr lang="tr-TR" dirty="0" err="1" smtClean="0"/>
              <a:t>n_j</a:t>
            </a:r>
            <a:r>
              <a:rPr lang="tr-TR" dirty="0" smtClean="0"/>
              <a:t>}(Y_{</a:t>
            </a:r>
            <a:r>
              <a:rPr lang="tr-TR" dirty="0" err="1" smtClean="0"/>
              <a:t>ij</a:t>
            </a:r>
            <a:r>
              <a:rPr lang="tr-TR" dirty="0" smtClean="0"/>
              <a:t>}-\</a:t>
            </a:r>
            <a:r>
              <a:rPr lang="tr-TR" dirty="0" err="1" smtClean="0"/>
              <a:t>overline</a:t>
            </a:r>
            <a:r>
              <a:rPr lang="tr-TR" dirty="0" smtClean="0"/>
              <a:t>{Y}_j)^2$</a:t>
            </a:r>
          </a:p>
          <a:p>
            <a:r>
              <a:rPr lang="tr-TR" dirty="0" smtClean="0"/>
              <a:t>\</a:t>
            </a:r>
            <a:r>
              <a:rPr lang="tr-TR" dirty="0" err="1" smtClean="0"/>
              <a:t>end</a:t>
            </a:r>
            <a:r>
              <a:rPr lang="tr-TR" dirty="0" smtClean="0"/>
              <a:t>{</a:t>
            </a:r>
            <a:r>
              <a:rPr lang="tr-TR" dirty="0" err="1" smtClean="0"/>
              <a:t>itemize</a:t>
            </a:r>
            <a:r>
              <a:rPr lang="tr-TR" dirty="0" smtClean="0"/>
              <a:t>} % 20</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10</a:t>
            </a:fld>
            <a:endParaRPr lang="en-US" dirty="0"/>
          </a:p>
        </p:txBody>
      </p:sp>
    </p:spTree>
    <p:extLst>
      <p:ext uri="{BB962C8B-B14F-4D97-AF65-F5344CB8AC3E}">
        <p14:creationId xmlns:p14="http://schemas.microsoft.com/office/powerpoint/2010/main" val="3990890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a:t>
            </a:r>
            <a:r>
              <a:rPr lang="tr-TR" dirty="0" err="1" smtClean="0"/>
              <a:t>begin</a:t>
            </a:r>
            <a:r>
              <a:rPr lang="tr-TR" dirty="0" smtClean="0"/>
              <a:t>{tabular}{|</a:t>
            </a:r>
            <a:r>
              <a:rPr lang="tr-TR" dirty="0" err="1" smtClean="0"/>
              <a:t>c|r|r|l</a:t>
            </a:r>
            <a:r>
              <a:rPr lang="tr-TR" dirty="0" smtClean="0"/>
              <a:t>|} \</a:t>
            </a:r>
            <a:r>
              <a:rPr lang="tr-TR" dirty="0" err="1" smtClean="0"/>
              <a:t>hline</a:t>
            </a:r>
            <a:endParaRPr lang="tr-TR" dirty="0" smtClean="0"/>
          </a:p>
          <a:p>
            <a:r>
              <a:rPr lang="tr-TR" dirty="0" err="1" smtClean="0"/>
              <a:t>Group</a:t>
            </a:r>
            <a:r>
              <a:rPr lang="tr-TR" dirty="0" smtClean="0"/>
              <a:t>   &amp; $x_1$ &amp; $x_2$ &amp;  $\beta_0 + \beta_1x_1 + \beta_2 x_2$ \\ \</a:t>
            </a:r>
            <a:r>
              <a:rPr lang="tr-TR" dirty="0" err="1" smtClean="0"/>
              <a:t>hline</a:t>
            </a:r>
            <a:endParaRPr lang="tr-TR" dirty="0" smtClean="0"/>
          </a:p>
          <a:p>
            <a:r>
              <a:rPr lang="tr-TR" dirty="0" smtClean="0"/>
              <a:t>1       &amp;   1   &amp;   0   &amp;  $\mu_1$ =     $\beta_0 + \beta_1$    \\ \</a:t>
            </a:r>
            <a:r>
              <a:rPr lang="tr-TR" dirty="0" err="1" smtClean="0"/>
              <a:t>hline</a:t>
            </a:r>
            <a:endParaRPr lang="tr-TR" dirty="0" smtClean="0"/>
          </a:p>
          <a:p>
            <a:r>
              <a:rPr lang="tr-TR" dirty="0" smtClean="0"/>
              <a:t>2       &amp;   0   &amp;   1   &amp;  $\mu_2$ =     $\beta_0 + \beta_2$    \\ \</a:t>
            </a:r>
            <a:r>
              <a:rPr lang="tr-TR" dirty="0" err="1" smtClean="0"/>
              <a:t>hline</a:t>
            </a:r>
            <a:endParaRPr lang="tr-TR" dirty="0" smtClean="0"/>
          </a:p>
          <a:p>
            <a:r>
              <a:rPr lang="tr-TR" dirty="0" smtClean="0"/>
              <a:t>3       &amp;  -1   &amp;  -1   &amp;  $\mu_3$ =     $\beta_0 - \beta_1  -\beta_2 $  \\ \</a:t>
            </a:r>
            <a:r>
              <a:rPr lang="tr-TR" dirty="0" err="1" smtClean="0"/>
              <a:t>hline</a:t>
            </a:r>
            <a:endParaRPr lang="tr-TR" dirty="0" smtClean="0"/>
          </a:p>
          <a:p>
            <a:r>
              <a:rPr lang="tr-TR" dirty="0" smtClean="0"/>
              <a:t>\</a:t>
            </a:r>
            <a:r>
              <a:rPr lang="tr-TR" dirty="0" err="1" smtClean="0"/>
              <a:t>end</a:t>
            </a:r>
            <a:r>
              <a:rPr lang="tr-TR" dirty="0" smtClean="0"/>
              <a:t>{tabular} % 32</a:t>
            </a:r>
          </a:p>
          <a:p>
            <a:endParaRPr lang="tr-TR" dirty="0" smtClean="0"/>
          </a:p>
          <a:p>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11</a:t>
            </a:fld>
            <a:endParaRPr lang="en-US" dirty="0"/>
          </a:p>
        </p:txBody>
      </p:sp>
    </p:spTree>
    <p:extLst>
      <p:ext uri="{BB962C8B-B14F-4D97-AF65-F5344CB8AC3E}">
        <p14:creationId xmlns:p14="http://schemas.microsoft.com/office/powerpoint/2010/main" val="1241312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607E1-BB09-4A89-88C1-1A570B759771}" type="slidenum">
              <a:rPr lang="en-US"/>
              <a:pPr/>
              <a:t>14</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a:t>Linear Combination, </a:t>
            </a:r>
            <a:r>
              <a:rPr lang="en-US" dirty="0" smtClean="0"/>
              <a:t>weights (coefficients)</a:t>
            </a:r>
            <a:endParaRPr lang="en-US" dirty="0"/>
          </a:p>
          <a:p>
            <a:r>
              <a:rPr lang="en-US" dirty="0"/>
              <a:t>Test contrast = 0</a:t>
            </a:r>
          </a:p>
          <a:p>
            <a:r>
              <a:rPr lang="en-US" dirty="0"/>
              <a:t>Pairwise differences </a:t>
            </a:r>
            <a:r>
              <a:rPr lang="en-US" dirty="0" smtClean="0"/>
              <a:t>are contrasts</a:t>
            </a:r>
          </a:p>
          <a:p>
            <a:endParaRPr lang="en-US" dirty="0" smtClean="0"/>
          </a:p>
          <a:p>
            <a:r>
              <a:rPr lang="en-US" dirty="0" smtClean="0"/>
              <a:t>$c = a_1\mu_1 + a_2\mu_2 + \</a:t>
            </a:r>
            <a:r>
              <a:rPr lang="en-US" dirty="0" err="1" smtClean="0"/>
              <a:t>cdots</a:t>
            </a:r>
            <a:r>
              <a:rPr lang="en-US" dirty="0" smtClean="0"/>
              <a:t> + </a:t>
            </a:r>
            <a:r>
              <a:rPr lang="en-US" dirty="0" err="1" smtClean="0"/>
              <a:t>a_p</a:t>
            </a:r>
            <a:r>
              <a:rPr lang="en-US" dirty="0" smtClean="0"/>
              <a:t>\</a:t>
            </a:r>
            <a:r>
              <a:rPr lang="en-US" dirty="0" err="1" smtClean="0"/>
              <a:t>mu_p</a:t>
            </a:r>
            <a:r>
              <a:rPr lang="en-US" dirty="0" smtClean="0"/>
              <a:t>$</a:t>
            </a:r>
          </a:p>
          <a:p>
            <a:r>
              <a:rPr lang="en-US" smtClean="0"/>
              <a:t>$</a:t>
            </a:r>
            <a:r>
              <a:rPr lang="en-US" dirty="0" smtClean="0"/>
              <a:t>\</a:t>
            </a:r>
            <a:r>
              <a:rPr lang="en-US" dirty="0" err="1" smtClean="0"/>
              <a:t>widehat</a:t>
            </a:r>
            <a:r>
              <a:rPr lang="en-US" dirty="0" smtClean="0"/>
              <a:t>{c} = a_1\</a:t>
            </a:r>
            <a:r>
              <a:rPr lang="en-US" dirty="0" err="1" smtClean="0"/>
              <a:t>overline</a:t>
            </a:r>
            <a:r>
              <a:rPr lang="en-US" dirty="0" smtClean="0"/>
              <a:t>{Y}_1 + a_2\</a:t>
            </a:r>
            <a:r>
              <a:rPr lang="en-US" dirty="0" err="1" smtClean="0"/>
              <a:t>overline</a:t>
            </a:r>
            <a:r>
              <a:rPr lang="en-US" dirty="0" smtClean="0"/>
              <a:t>{Y}_2 + \</a:t>
            </a:r>
            <a:r>
              <a:rPr lang="en-US" dirty="0" err="1" smtClean="0"/>
              <a:t>cdots</a:t>
            </a:r>
            <a:r>
              <a:rPr lang="en-US" dirty="0" smtClean="0"/>
              <a:t> + </a:t>
            </a:r>
            <a:r>
              <a:rPr lang="en-US" dirty="0" err="1" smtClean="0"/>
              <a:t>a_p</a:t>
            </a:r>
            <a:r>
              <a:rPr lang="en-US" dirty="0" smtClean="0"/>
              <a:t>\</a:t>
            </a:r>
            <a:r>
              <a:rPr lang="en-US" dirty="0" err="1" smtClean="0"/>
              <a:t>overline</a:t>
            </a:r>
            <a:r>
              <a:rPr lang="en-US" dirty="0" smtClean="0"/>
              <a:t>{Y}_p$</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FAAFEC-C33B-A54E-B59F-251BE10464A6}" type="datetime1">
              <a:rPr lang="en-CA" smtClean="0"/>
              <a:t>14-02-26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DDAF36-7CB1-6C46-B384-EAEA73FDFCED}" type="datetime1">
              <a:rPr lang="en-CA" smtClean="0"/>
              <a:t>14-02-26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BBF8A3-C8E0-1740-8BA0-657E4AD92220}" type="datetime1">
              <a:rPr lang="en-CA" smtClean="0"/>
              <a:t>14-02-26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6EAAE4-1E34-754A-84B1-FD7C6872F688}" type="datetime1">
              <a:rPr lang="en-CA" smtClean="0"/>
              <a:t>14-02-26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DA7CDB-488E-2245-AC79-C301ADFB31EE}" type="datetime1">
              <a:rPr lang="en-CA" smtClean="0"/>
              <a:t>14-02-26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CE1326-92B5-9F4C-83C2-E8304B981B4C}" type="datetime1">
              <a:rPr lang="en-CA" smtClean="0"/>
              <a:t>14-02-26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F84EBF-816B-E24A-B9AA-36A715B736F7}" type="datetime1">
              <a:rPr lang="en-CA" smtClean="0"/>
              <a:t>14-02-26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FD107-9D9C-CF4F-9865-F2EC295B5DE8}" type="datetime1">
              <a:rPr lang="en-CA" smtClean="0"/>
              <a:t>14-02-26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FEE7CA-FF8A-CC47-9CCB-5839CE7A5029}" type="datetime1">
              <a:rPr lang="en-CA" smtClean="0"/>
              <a:t>14-02-26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D472E-7839-4D45-B593-60704A797E24}" type="datetime1">
              <a:rPr lang="en-CA" smtClean="0"/>
              <a:t>14-02-26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7E918A-7FAD-B34B-B004-EEDFCF2AEBC4}" type="datetime1">
              <a:rPr lang="en-CA" smtClean="0"/>
              <a:t>14-02-26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CFE7E-0C8E-5649-8A74-CB0B8BD844D6}" type="datetime1">
              <a:rPr lang="en-CA" smtClean="0"/>
              <a:t>14-02-26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7860C-5516-40FD-AD26-BB3F2C8D3F6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7.emf"/><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emf"/><Relationship Id="rId5" Type="http://schemas.openxmlformats.org/officeDocument/2006/relationships/image" Target="../media/image11.emf"/><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emf"/><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4" Type="http://schemas.openxmlformats.org/officeDocument/2006/relationships/image" Target="../media/image16.emf"/><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8.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utstat.toronto.edu/brunner/oldclass/305s1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60400"/>
            <a:ext cx="9144000" cy="1802296"/>
          </a:xfrm>
        </p:spPr>
        <p:txBody>
          <a:bodyPr>
            <a:normAutofit/>
          </a:bodyPr>
          <a:lstStyle/>
          <a:p>
            <a:r>
              <a:rPr lang="en-US" dirty="0" smtClean="0"/>
              <a:t>Analysis of variance methods for a one-factor completely randomized design</a:t>
            </a:r>
            <a:endParaRPr lang="en-US" dirty="0"/>
          </a:p>
        </p:txBody>
      </p:sp>
      <p:sp>
        <p:nvSpPr>
          <p:cNvPr id="3" name="Subtitle 2"/>
          <p:cNvSpPr>
            <a:spLocks noGrp="1"/>
          </p:cNvSpPr>
          <p:nvPr>
            <p:ph type="subTitle" idx="1"/>
          </p:nvPr>
        </p:nvSpPr>
        <p:spPr>
          <a:xfrm>
            <a:off x="1371600" y="3170579"/>
            <a:ext cx="6400800" cy="1372064"/>
          </a:xfrm>
        </p:spPr>
        <p:txBody>
          <a:bodyPr/>
          <a:lstStyle/>
          <a:p>
            <a:r>
              <a:rPr lang="en-US" dirty="0" smtClean="0"/>
              <a:t>STA305 Spring 2014</a:t>
            </a:r>
            <a:endParaRPr lang="en-US" dirty="0"/>
          </a:p>
        </p:txBody>
      </p:sp>
      <p:sp>
        <p:nvSpPr>
          <p:cNvPr id="4" name="TextBox 3"/>
          <p:cNvSpPr txBox="1"/>
          <p:nvPr/>
        </p:nvSpPr>
        <p:spPr>
          <a:xfrm>
            <a:off x="2806935" y="5644444"/>
            <a:ext cx="4004261" cy="369332"/>
          </a:xfrm>
          <a:prstGeom prst="rect">
            <a:avLst/>
          </a:prstGeom>
          <a:noFill/>
        </p:spPr>
        <p:txBody>
          <a:bodyPr wrap="square" rtlCol="0">
            <a:spAutoFit/>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See last slide for copyright information</a:t>
            </a:r>
          </a:p>
        </p:txBody>
      </p:sp>
      <p:sp>
        <p:nvSpPr>
          <p:cNvPr id="5" name="Slide Number Placeholder 4"/>
          <p:cNvSpPr>
            <a:spLocks noGrp="1"/>
          </p:cNvSpPr>
          <p:nvPr>
            <p:ph type="sldNum" sz="quarter" idx="12"/>
          </p:nvPr>
        </p:nvSpPr>
        <p:spPr/>
        <p:txBody>
          <a:bodyPr/>
          <a:lstStyle/>
          <a:p>
            <a:fld id="{8F57860C-5516-40FD-AD26-BB3F2C8D3F60}"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Test H</a:t>
            </a:r>
            <a:r>
              <a:rPr lang="en-US" baseline="-25000" dirty="0" smtClean="0"/>
              <a:t>0</a:t>
            </a:r>
            <a:r>
              <a:rPr lang="en-US" dirty="0" smtClean="0"/>
              <a:t>:  μ</a:t>
            </a:r>
            <a:r>
              <a:rPr lang="en-US" baseline="-25000" dirty="0" smtClean="0"/>
              <a:t>1</a:t>
            </a:r>
            <a:r>
              <a:rPr lang="en-US" dirty="0" smtClean="0"/>
              <a:t> = </a:t>
            </a:r>
            <a:r>
              <a:rPr lang="en-US" baseline="30000" dirty="0" smtClean="0"/>
              <a:t>…</a:t>
            </a:r>
            <a:r>
              <a:rPr lang="en-US" dirty="0" smtClean="0"/>
              <a:t> = </a:t>
            </a:r>
            <a:r>
              <a:rPr lang="en-US" dirty="0" err="1" smtClean="0"/>
              <a:t>μ</a:t>
            </a:r>
            <a:r>
              <a:rPr lang="en-US" baseline="-25000" dirty="0" err="1" smtClean="0"/>
              <a:t>p</a:t>
            </a:r>
            <a:endParaRPr lang="en-US" baseline="-25000" dirty="0"/>
          </a:p>
        </p:txBody>
      </p:sp>
      <p:pic>
        <p:nvPicPr>
          <p:cNvPr id="6" name="Picture 5"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7010" y="4625434"/>
            <a:ext cx="3390900" cy="1930400"/>
          </a:xfrm>
          <a:prstGeom prst="rect">
            <a:avLst/>
          </a:prstGeom>
        </p:spPr>
      </p:pic>
      <p:pic>
        <p:nvPicPr>
          <p:cNvPr id="7" name="Picture 6"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0108" y="1519311"/>
            <a:ext cx="8763000" cy="2298700"/>
          </a:xfrm>
          <a:prstGeom prst="rect">
            <a:avLst/>
          </a:prstGeom>
        </p:spPr>
      </p:pic>
    </p:spTree>
    <p:extLst>
      <p:ext uri="{BB962C8B-B14F-4D97-AF65-F5344CB8AC3E}">
        <p14:creationId xmlns:p14="http://schemas.microsoft.com/office/powerpoint/2010/main" val="4291670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306"/>
            <a:ext cx="8229600" cy="691831"/>
          </a:xfrm>
        </p:spPr>
        <p:txBody>
          <a:bodyPr>
            <a:normAutofit fontScale="90000"/>
          </a:bodyPr>
          <a:lstStyle/>
          <a:p>
            <a:r>
              <a:rPr lang="en-US" dirty="0"/>
              <a:t>E</a:t>
            </a:r>
            <a:r>
              <a:rPr lang="en-US" dirty="0" smtClean="0"/>
              <a:t>ffect coding</a:t>
            </a:r>
            <a:endParaRPr lang="en-US" dirty="0"/>
          </a:p>
        </p:txBody>
      </p:sp>
      <p:sp>
        <p:nvSpPr>
          <p:cNvPr id="7" name="Content Placeholder 6"/>
          <p:cNvSpPr>
            <a:spLocks noGrp="1"/>
          </p:cNvSpPr>
          <p:nvPr>
            <p:ph idx="1"/>
          </p:nvPr>
        </p:nvSpPr>
        <p:spPr>
          <a:xfrm>
            <a:off x="457200" y="4305335"/>
            <a:ext cx="8229600" cy="2416140"/>
          </a:xfrm>
        </p:spPr>
        <p:txBody>
          <a:bodyPr/>
          <a:lstStyle/>
          <a:p>
            <a:r>
              <a:rPr lang="en-US" dirty="0" smtClean="0"/>
              <a:t>Just like indicator coding with intercept, except last category gets -1</a:t>
            </a:r>
          </a:p>
          <a:p>
            <a:r>
              <a:rPr lang="en-US" dirty="0" smtClean="0"/>
              <a:t>β</a:t>
            </a:r>
            <a:r>
              <a:rPr lang="en-US" baseline="-25000" dirty="0" smtClean="0"/>
              <a:t>0</a:t>
            </a:r>
            <a:r>
              <a:rPr lang="en-US" dirty="0" smtClean="0"/>
              <a:t> is the grand mean.</a:t>
            </a:r>
          </a:p>
          <a:p>
            <a:r>
              <a:rPr lang="en-US" dirty="0" smtClean="0"/>
              <a:t>Other β</a:t>
            </a:r>
            <a:r>
              <a:rPr lang="en-US" baseline="-25000" dirty="0" smtClean="0"/>
              <a:t>j</a:t>
            </a:r>
            <a:r>
              <a:rPr lang="en-US" dirty="0" smtClean="0"/>
              <a:t> are deviations from the grand mean.</a:t>
            </a:r>
            <a:endParaRPr lang="en-US" dirty="0"/>
          </a:p>
        </p:txBody>
      </p:sp>
      <p:sp>
        <p:nvSpPr>
          <p:cNvPr id="3" name="Slide Number Placeholder 2"/>
          <p:cNvSpPr>
            <a:spLocks noGrp="1"/>
          </p:cNvSpPr>
          <p:nvPr>
            <p:ph type="sldNum" sz="quarter" idx="12"/>
          </p:nvPr>
        </p:nvSpPr>
        <p:spPr/>
        <p:txBody>
          <a:bodyPr/>
          <a:lstStyle/>
          <a:p>
            <a:fld id="{8F57860C-5516-40FD-AD26-BB3F2C8D3F60}" type="slidenum">
              <a:rPr lang="en-US" smtClean="0"/>
              <a:pPr/>
              <a:t>11</a:t>
            </a:fld>
            <a:endParaRPr lang="en-US" dirty="0"/>
          </a:p>
        </p:txBody>
      </p:sp>
      <p:pic>
        <p:nvPicPr>
          <p:cNvPr id="6" name="Picture 5"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148" y="2011915"/>
            <a:ext cx="7150100" cy="2044700"/>
          </a:xfrm>
          <a:prstGeom prst="rect">
            <a:avLst/>
          </a:prstGeom>
        </p:spPr>
      </p:pic>
      <p:sp>
        <p:nvSpPr>
          <p:cNvPr id="8" name="Rectangle 7"/>
          <p:cNvSpPr/>
          <p:nvPr/>
        </p:nvSpPr>
        <p:spPr>
          <a:xfrm>
            <a:off x="2180287" y="983774"/>
            <a:ext cx="4798879" cy="646331"/>
          </a:xfrm>
          <a:prstGeom prst="rect">
            <a:avLst/>
          </a:prstGeom>
        </p:spPr>
        <p:txBody>
          <a:bodyPr wrap="square">
            <a:spAutoFit/>
          </a:bodyPr>
          <a:lstStyle/>
          <a:p>
            <a:r>
              <a:rPr lang="en-US" sz="3600" dirty="0"/>
              <a:t>Y</a:t>
            </a:r>
            <a:r>
              <a:rPr lang="en-US" sz="3600" baseline="-25000" dirty="0"/>
              <a:t>i</a:t>
            </a:r>
            <a:r>
              <a:rPr lang="en-US" sz="3600" dirty="0"/>
              <a:t> = </a:t>
            </a:r>
            <a:r>
              <a:rPr lang="en-US" sz="3600" dirty="0" smtClean="0"/>
              <a:t>β</a:t>
            </a:r>
            <a:r>
              <a:rPr lang="en-US" sz="3600" baseline="-25000" dirty="0" smtClean="0"/>
              <a:t>0</a:t>
            </a:r>
            <a:r>
              <a:rPr lang="en-US" sz="3600" dirty="0" smtClean="0"/>
              <a:t> + β</a:t>
            </a:r>
            <a:r>
              <a:rPr lang="en-US" sz="3600" baseline="-25000" dirty="0" smtClean="0"/>
              <a:t>1</a:t>
            </a:r>
            <a:r>
              <a:rPr lang="en-US" sz="3600" dirty="0" smtClean="0"/>
              <a:t>x</a:t>
            </a:r>
            <a:r>
              <a:rPr lang="en-US" sz="3600" baseline="-25000" dirty="0" smtClean="0"/>
              <a:t>i1</a:t>
            </a:r>
            <a:r>
              <a:rPr lang="en-US" sz="3600" dirty="0" smtClean="0"/>
              <a:t> </a:t>
            </a:r>
            <a:r>
              <a:rPr lang="en-US" sz="3600" dirty="0"/>
              <a:t>+ </a:t>
            </a:r>
            <a:r>
              <a:rPr lang="en-US" sz="3600" dirty="0" smtClean="0"/>
              <a:t>β</a:t>
            </a:r>
            <a:r>
              <a:rPr lang="en-US" sz="3600" baseline="-25000" dirty="0" smtClean="0"/>
              <a:t>2</a:t>
            </a:r>
            <a:r>
              <a:rPr lang="en-US" sz="3600" dirty="0" smtClean="0"/>
              <a:t>x</a:t>
            </a:r>
            <a:r>
              <a:rPr lang="en-US" sz="3600" baseline="-25000" dirty="0" smtClean="0"/>
              <a:t>i2 </a:t>
            </a:r>
            <a:r>
              <a:rPr lang="en-US" sz="3600" dirty="0" smtClean="0"/>
              <a:t>+ </a:t>
            </a:r>
            <a:r>
              <a:rPr lang="en-US" sz="3600" dirty="0" err="1"/>
              <a:t>ε</a:t>
            </a:r>
            <a:r>
              <a:rPr lang="en-US" sz="3600" baseline="-25000" dirty="0" err="1"/>
              <a:t>i</a:t>
            </a:r>
            <a:endParaRPr lang="en-US" sz="3600" baseline="-25000" dirty="0"/>
          </a:p>
        </p:txBody>
      </p:sp>
    </p:spTree>
    <p:extLst>
      <p:ext uri="{BB962C8B-B14F-4D97-AF65-F5344CB8AC3E}">
        <p14:creationId xmlns:p14="http://schemas.microsoft.com/office/powerpoint/2010/main" val="2161085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 the dummy variable coding schemes are equivalent</a:t>
            </a:r>
            <a:endParaRPr lang="en-US" dirty="0"/>
          </a:p>
        </p:txBody>
      </p:sp>
      <p:sp>
        <p:nvSpPr>
          <p:cNvPr id="3" name="Content Placeholder 2"/>
          <p:cNvSpPr>
            <a:spLocks noGrp="1"/>
          </p:cNvSpPr>
          <p:nvPr>
            <p:ph idx="1"/>
          </p:nvPr>
        </p:nvSpPr>
        <p:spPr/>
        <p:txBody>
          <a:bodyPr/>
          <a:lstStyle/>
          <a:p>
            <a:r>
              <a:rPr lang="en-US" dirty="0" smtClean="0"/>
              <a:t>β vectors are connected by 1-1 (and onto) functions.</a:t>
            </a:r>
          </a:p>
          <a:p>
            <a:r>
              <a:rPr lang="en-US" dirty="0" smtClean="0"/>
              <a:t>β-hat vectors are connected by those same functions.</a:t>
            </a:r>
          </a:p>
          <a:p>
            <a:r>
              <a:rPr lang="en-US" dirty="0" smtClean="0"/>
              <a:t>Follows from the </a:t>
            </a:r>
            <a:r>
              <a:rPr lang="en-US" i="1" dirty="0" smtClean="0"/>
              <a:t>Invariance principle of maximum likelihood estimation</a:t>
            </a:r>
            <a:r>
              <a:rPr lang="en-US" dirty="0" smtClean="0"/>
              <a:t>,</a:t>
            </a:r>
          </a:p>
          <a:p>
            <a:r>
              <a:rPr lang="en-US" dirty="0" smtClean="0"/>
              <a:t>Which basically says that the MLE of such a function is that function of the MLE.</a:t>
            </a:r>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12</a:t>
            </a:fld>
            <a:endParaRPr lang="en-US" dirty="0"/>
          </a:p>
        </p:txBody>
      </p:sp>
    </p:spTree>
    <p:extLst>
      <p:ext uri="{BB962C8B-B14F-4D97-AF65-F5344CB8AC3E}">
        <p14:creationId xmlns:p14="http://schemas.microsoft.com/office/powerpoint/2010/main" val="2669560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06"/>
            <a:ext cx="8229600" cy="1142415"/>
          </a:xfrm>
        </p:spPr>
        <p:txBody>
          <a:bodyPr>
            <a:normAutofit fontScale="90000"/>
          </a:bodyPr>
          <a:lstStyle/>
          <a:p>
            <a:r>
              <a:rPr lang="en-US" dirty="0" smtClean="0"/>
              <a:t>Common ways to state the models</a:t>
            </a:r>
            <a:br>
              <a:rPr lang="en-US" dirty="0" smtClean="0"/>
            </a:br>
            <a:r>
              <a:rPr lang="en-US" sz="3600" dirty="0" smtClean="0"/>
              <a:t>(Note </a:t>
            </a:r>
            <a:r>
              <a:rPr lang="en-US" sz="3600" dirty="0" err="1" smtClean="0"/>
              <a:t>Y</a:t>
            </a:r>
            <a:r>
              <a:rPr lang="en-US" sz="3600" baseline="-25000" dirty="0" err="1" smtClean="0"/>
              <a:t>ij</a:t>
            </a:r>
            <a:r>
              <a:rPr lang="en-US" sz="3600" dirty="0" smtClean="0"/>
              <a:t> are observed data)</a:t>
            </a:r>
            <a:endParaRPr lang="en-US" sz="3600" dirty="0"/>
          </a:p>
        </p:txBody>
      </p:sp>
      <p:sp>
        <p:nvSpPr>
          <p:cNvPr id="3" name="Content Placeholder 2"/>
          <p:cNvSpPr>
            <a:spLocks noGrp="1"/>
          </p:cNvSpPr>
          <p:nvPr>
            <p:ph idx="1"/>
          </p:nvPr>
        </p:nvSpPr>
        <p:spPr>
          <a:xfrm>
            <a:off x="457200" y="2134938"/>
            <a:ext cx="8229600" cy="3493168"/>
          </a:xfrm>
        </p:spPr>
        <p:txBody>
          <a:bodyPr>
            <a:normAutofit/>
          </a:bodyPr>
          <a:lstStyle/>
          <a:p>
            <a:r>
              <a:rPr lang="en-US" sz="4000" dirty="0" smtClean="0"/>
              <a:t>Cell means model: </a:t>
            </a:r>
            <a:r>
              <a:rPr lang="en-US" sz="4000" dirty="0" err="1" smtClean="0"/>
              <a:t>Y</a:t>
            </a:r>
            <a:r>
              <a:rPr lang="en-US" sz="4000" baseline="-25000" dirty="0" err="1" smtClean="0"/>
              <a:t>ij</a:t>
            </a:r>
            <a:r>
              <a:rPr lang="en-US" sz="4000" dirty="0" smtClean="0"/>
              <a:t> = </a:t>
            </a:r>
            <a:r>
              <a:rPr lang="en-US" sz="4000" dirty="0" err="1" smtClean="0"/>
              <a:t>μ</a:t>
            </a:r>
            <a:r>
              <a:rPr lang="en-US" sz="4000" baseline="-25000" dirty="0" err="1" smtClean="0"/>
              <a:t>j</a:t>
            </a:r>
            <a:r>
              <a:rPr lang="en-US" sz="4000" dirty="0" smtClean="0"/>
              <a:t> + </a:t>
            </a:r>
            <a:r>
              <a:rPr lang="en-US" sz="4000" dirty="0" err="1" smtClean="0"/>
              <a:t>ε</a:t>
            </a:r>
            <a:r>
              <a:rPr lang="en-US" sz="4000" baseline="-25000" dirty="0" err="1" smtClean="0"/>
              <a:t>ij</a:t>
            </a:r>
            <a:endParaRPr lang="en-US" sz="4000" baseline="-25000" dirty="0" smtClean="0"/>
          </a:p>
          <a:p>
            <a:r>
              <a:rPr lang="en-US" sz="4000" dirty="0" smtClean="0"/>
              <a:t>Effects model:         </a:t>
            </a:r>
            <a:r>
              <a:rPr lang="en-US" sz="4000" dirty="0" err="1" smtClean="0"/>
              <a:t>Y</a:t>
            </a:r>
            <a:r>
              <a:rPr lang="en-US" sz="4000" baseline="-25000" dirty="0" err="1" smtClean="0"/>
              <a:t>ij</a:t>
            </a:r>
            <a:r>
              <a:rPr lang="en-US" sz="4000" dirty="0" smtClean="0"/>
              <a:t> </a:t>
            </a:r>
            <a:r>
              <a:rPr lang="en-US" sz="4000" dirty="0"/>
              <a:t>= </a:t>
            </a:r>
            <a:r>
              <a:rPr lang="en-US" sz="4000" dirty="0" smtClean="0"/>
              <a:t>μ + </a:t>
            </a:r>
            <a:r>
              <a:rPr lang="en-US" sz="4000" dirty="0" err="1" smtClean="0"/>
              <a:t>τ</a:t>
            </a:r>
            <a:r>
              <a:rPr lang="en-US" sz="4000" baseline="-25000" dirty="0" err="1" smtClean="0"/>
              <a:t>j</a:t>
            </a:r>
            <a:r>
              <a:rPr lang="en-US" sz="4000" dirty="0" smtClean="0"/>
              <a:t> </a:t>
            </a:r>
            <a:r>
              <a:rPr lang="en-US" sz="4000" dirty="0"/>
              <a:t>+ </a:t>
            </a:r>
            <a:r>
              <a:rPr lang="en-US" sz="4000" dirty="0" err="1"/>
              <a:t>ε</a:t>
            </a:r>
            <a:r>
              <a:rPr lang="en-US" sz="4000" baseline="-25000" dirty="0" err="1"/>
              <a:t>ij</a:t>
            </a:r>
            <a:endParaRPr lang="en-US" sz="4000" baseline="-25000" dirty="0"/>
          </a:p>
          <a:p>
            <a:pPr marL="0" indent="0">
              <a:buNone/>
            </a:pPr>
            <a:r>
              <a:rPr lang="en-US" sz="4000" dirty="0" smtClean="0"/>
              <a:t>                              where τ</a:t>
            </a:r>
            <a:r>
              <a:rPr lang="en-US" sz="4000" baseline="-25000" dirty="0" smtClean="0"/>
              <a:t>1</a:t>
            </a:r>
            <a:r>
              <a:rPr lang="en-US" sz="4000" dirty="0" smtClean="0"/>
              <a:t> + … +</a:t>
            </a:r>
            <a:r>
              <a:rPr lang="en-US" sz="4000" dirty="0" err="1" smtClean="0"/>
              <a:t>τ</a:t>
            </a:r>
            <a:r>
              <a:rPr lang="en-US" sz="4000" baseline="-25000" dirty="0" err="1" smtClean="0"/>
              <a:t>p</a:t>
            </a:r>
            <a:r>
              <a:rPr lang="en-US" sz="4000" dirty="0" smtClean="0"/>
              <a:t> = 0</a:t>
            </a:r>
            <a:endParaRPr lang="en-US" sz="4000"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13</a:t>
            </a:fld>
            <a:endParaRPr lang="en-US" dirty="0"/>
          </a:p>
        </p:txBody>
      </p:sp>
      <p:sp>
        <p:nvSpPr>
          <p:cNvPr id="5" name="TextBox 4"/>
          <p:cNvSpPr txBox="1"/>
          <p:nvPr/>
        </p:nvSpPr>
        <p:spPr>
          <a:xfrm>
            <a:off x="655053" y="5106737"/>
            <a:ext cx="7741823" cy="1569660"/>
          </a:xfrm>
          <a:prstGeom prst="rect">
            <a:avLst/>
          </a:prstGeom>
          <a:noFill/>
        </p:spPr>
        <p:txBody>
          <a:bodyPr wrap="none" rtlCol="0">
            <a:spAutoFit/>
          </a:bodyPr>
          <a:lstStyle/>
          <a:p>
            <a:r>
              <a:rPr lang="en-US" sz="3200" dirty="0" smtClean="0"/>
              <a:t>The effects model is very popular, even when </a:t>
            </a:r>
          </a:p>
          <a:p>
            <a:r>
              <a:rPr lang="en-US" sz="3200" dirty="0" smtClean="0"/>
              <a:t>presenting randomization tests. Everything is </a:t>
            </a:r>
          </a:p>
          <a:p>
            <a:r>
              <a:rPr lang="en-US" sz="3200" dirty="0" smtClean="0"/>
              <a:t>relative.</a:t>
            </a:r>
            <a:endParaRPr lang="en-US" sz="3200" dirty="0"/>
          </a:p>
        </p:txBody>
      </p:sp>
    </p:spTree>
    <p:extLst>
      <p:ext uri="{BB962C8B-B14F-4D97-AF65-F5344CB8AC3E}">
        <p14:creationId xmlns:p14="http://schemas.microsoft.com/office/powerpoint/2010/main" val="788506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Contrasts</a:t>
            </a:r>
          </a:p>
        </p:txBody>
      </p:sp>
      <p:pic>
        <p:nvPicPr>
          <p:cNvPr id="13317" name="Picture 5" descr="latex-image-1"/>
          <p:cNvPicPr>
            <a:picLocks noChangeAspect="1" noChangeArrowheads="1"/>
          </p:cNvPicPr>
          <p:nvPr/>
        </p:nvPicPr>
        <p:blipFill>
          <a:blip r:embed="rId3"/>
          <a:srcRect/>
          <a:stretch>
            <a:fillRect/>
          </a:stretch>
        </p:blipFill>
        <p:spPr bwMode="auto">
          <a:xfrm>
            <a:off x="1600200" y="5181600"/>
            <a:ext cx="5664200" cy="469900"/>
          </a:xfrm>
          <a:prstGeom prst="rect">
            <a:avLst/>
          </a:prstGeom>
          <a:noFill/>
        </p:spPr>
      </p:pic>
      <p:pic>
        <p:nvPicPr>
          <p:cNvPr id="7" name="Picture 6" descr="latex-image-1.pdf"/>
          <p:cNvPicPr>
            <a:picLocks noChangeAspect="1"/>
          </p:cNvPicPr>
          <p:nvPr/>
        </p:nvPicPr>
        <p:blipFill>
          <a:blip r:embed="rId4"/>
          <a:stretch>
            <a:fillRect/>
          </a:stretch>
        </p:blipFill>
        <p:spPr>
          <a:xfrm>
            <a:off x="1295400" y="2338388"/>
            <a:ext cx="6692900" cy="495300"/>
          </a:xfrm>
          <a:prstGeom prst="rect">
            <a:avLst/>
          </a:prstGeom>
        </p:spPr>
      </p:pic>
      <p:pic>
        <p:nvPicPr>
          <p:cNvPr id="8" name="Picture 7" descr="latex-image-1.pdf"/>
          <p:cNvPicPr>
            <a:picLocks noChangeAspect="1"/>
          </p:cNvPicPr>
          <p:nvPr/>
        </p:nvPicPr>
        <p:blipFill>
          <a:blip r:embed="rId5"/>
          <a:stretch>
            <a:fillRect/>
          </a:stretch>
        </p:blipFill>
        <p:spPr>
          <a:xfrm>
            <a:off x="1295400" y="3570288"/>
            <a:ext cx="7048500" cy="635000"/>
          </a:xfrm>
          <a:prstGeom prst="rect">
            <a:avLst/>
          </a:prstGeom>
        </p:spPr>
      </p:pic>
      <p:sp>
        <p:nvSpPr>
          <p:cNvPr id="2" name="Slide Number Placeholder 1"/>
          <p:cNvSpPr>
            <a:spLocks noGrp="1"/>
          </p:cNvSpPr>
          <p:nvPr>
            <p:ph type="sldNum" sz="quarter" idx="12"/>
          </p:nvPr>
        </p:nvSpPr>
        <p:spPr/>
        <p:txBody>
          <a:bodyPr/>
          <a:lstStyle/>
          <a:p>
            <a:fld id="{8F57860C-5516-40FD-AD26-BB3F2C8D3F6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dirty="0"/>
              <a:t>Overall F-test is a test of p-1 contrasts</a:t>
            </a:r>
          </a:p>
        </p:txBody>
      </p:sp>
      <p:pic>
        <p:nvPicPr>
          <p:cNvPr id="15363" name="Picture 3" descr="latex-image-1"/>
          <p:cNvPicPr>
            <a:picLocks noChangeAspect="1" noChangeArrowheads="1"/>
          </p:cNvPicPr>
          <p:nvPr/>
        </p:nvPicPr>
        <p:blipFill>
          <a:blip r:embed="rId3"/>
          <a:srcRect/>
          <a:stretch>
            <a:fillRect/>
          </a:stretch>
        </p:blipFill>
        <p:spPr bwMode="auto">
          <a:xfrm>
            <a:off x="2057400" y="2209800"/>
            <a:ext cx="4699000" cy="431800"/>
          </a:xfrm>
          <a:prstGeom prst="rect">
            <a:avLst/>
          </a:prstGeom>
          <a:noFill/>
        </p:spPr>
      </p:pic>
      <p:pic>
        <p:nvPicPr>
          <p:cNvPr id="15365" name="Picture 5" descr="latex-image-1"/>
          <p:cNvPicPr>
            <a:picLocks noChangeAspect="1" noChangeArrowheads="1"/>
          </p:cNvPicPr>
          <p:nvPr/>
        </p:nvPicPr>
        <p:blipFill>
          <a:blip r:embed="rId4"/>
          <a:srcRect/>
          <a:stretch>
            <a:fillRect/>
          </a:stretch>
        </p:blipFill>
        <p:spPr bwMode="auto">
          <a:xfrm>
            <a:off x="2438400" y="3048000"/>
            <a:ext cx="3975100" cy="2298700"/>
          </a:xfrm>
          <a:prstGeom prst="rect">
            <a:avLst/>
          </a:prstGeom>
          <a:noFill/>
        </p:spPr>
      </p:pic>
      <p:pic>
        <p:nvPicPr>
          <p:cNvPr id="6" name="Picture 5" descr="latex-image-1.pdf"/>
          <p:cNvPicPr>
            <a:picLocks noChangeAspect="1"/>
          </p:cNvPicPr>
          <p:nvPr/>
        </p:nvPicPr>
        <p:blipFill>
          <a:blip r:embed="rId5"/>
          <a:stretch>
            <a:fillRect/>
          </a:stretch>
        </p:blipFill>
        <p:spPr>
          <a:xfrm>
            <a:off x="1389063" y="5922963"/>
            <a:ext cx="5740400" cy="419100"/>
          </a:xfrm>
          <a:prstGeom prst="rect">
            <a:avLst/>
          </a:prstGeom>
        </p:spPr>
      </p:pic>
      <p:sp>
        <p:nvSpPr>
          <p:cNvPr id="2" name="Slide Number Placeholder 1"/>
          <p:cNvSpPr>
            <a:spLocks noGrp="1"/>
          </p:cNvSpPr>
          <p:nvPr>
            <p:ph type="sldNum" sz="quarter" idx="12"/>
          </p:nvPr>
        </p:nvSpPr>
        <p:spPr/>
        <p:txBody>
          <a:bodyPr/>
          <a:lstStyle/>
          <a:p>
            <a:fld id="{8F57860C-5516-40FD-AD26-BB3F2C8D3F60}"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85800" y="0"/>
            <a:ext cx="7772400" cy="914400"/>
          </a:xfrm>
        </p:spPr>
        <p:txBody>
          <a:bodyPr/>
          <a:lstStyle/>
          <a:p>
            <a:r>
              <a:rPr lang="en-US">
                <a:latin typeface="Arial" charset="0"/>
                <a:ea typeface="ＭＳ Ｐゴシック" charset="0"/>
                <a:cs typeface="ＭＳ Ｐゴシック" charset="0"/>
              </a:rPr>
              <a:t>Sample Question</a:t>
            </a:r>
          </a:p>
        </p:txBody>
      </p:sp>
      <p:pic>
        <p:nvPicPr>
          <p:cNvPr id="28674" name="Picture 3" descr="latex-imag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828800"/>
            <a:ext cx="4699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5" name="Picture 5" descr="latex-im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352800"/>
            <a:ext cx="3975100" cy="229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6" name="TextBox 6"/>
          <p:cNvSpPr txBox="1">
            <a:spLocks noChangeArrowheads="1"/>
          </p:cNvSpPr>
          <p:nvPr/>
        </p:nvSpPr>
        <p:spPr bwMode="auto">
          <a:xfrm>
            <a:off x="381000" y="1143000"/>
            <a:ext cx="7866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Give a table showing the contrasts you would use to test </a:t>
            </a:r>
          </a:p>
        </p:txBody>
      </p:sp>
      <p:sp>
        <p:nvSpPr>
          <p:cNvPr id="28677" name="TextBox 7"/>
          <p:cNvSpPr txBox="1">
            <a:spLocks noChangeArrowheads="1"/>
          </p:cNvSpPr>
          <p:nvPr/>
        </p:nvSpPr>
        <p:spPr bwMode="auto">
          <a:xfrm>
            <a:off x="457200" y="2438400"/>
            <a:ext cx="4940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There is one row for each contrast. </a:t>
            </a:r>
          </a:p>
        </p:txBody>
      </p:sp>
      <p:sp>
        <p:nvSpPr>
          <p:cNvPr id="28678" name="TextBox 8"/>
          <p:cNvSpPr txBox="1">
            <a:spLocks noChangeArrowheads="1"/>
          </p:cNvSpPr>
          <p:nvPr/>
        </p:nvSpPr>
        <p:spPr bwMode="auto">
          <a:xfrm>
            <a:off x="685800" y="6172200"/>
            <a:ext cx="3349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a:t>(This is a good format.)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18"/>
            <a:ext cx="8229600" cy="1143000"/>
          </a:xfrm>
        </p:spPr>
        <p:txBody>
          <a:bodyPr/>
          <a:lstStyle/>
          <a:p>
            <a:r>
              <a:rPr lang="en-US" dirty="0" smtClean="0"/>
              <a:t>In a one-factor design</a:t>
            </a:r>
            <a:endParaRPr lang="en-US" dirty="0"/>
          </a:p>
        </p:txBody>
      </p:sp>
      <p:sp>
        <p:nvSpPr>
          <p:cNvPr id="3" name="Content Placeholder 2"/>
          <p:cNvSpPr>
            <a:spLocks noGrp="1"/>
          </p:cNvSpPr>
          <p:nvPr>
            <p:ph idx="1"/>
          </p:nvPr>
        </p:nvSpPr>
        <p:spPr>
          <a:xfrm>
            <a:off x="457200" y="1600200"/>
            <a:ext cx="8229600" cy="4979976"/>
          </a:xfrm>
        </p:spPr>
        <p:txBody>
          <a:bodyPr>
            <a:normAutofit fontScale="92500" lnSpcReduction="10000"/>
          </a:bodyPr>
          <a:lstStyle/>
          <a:p>
            <a:r>
              <a:rPr lang="en-US" dirty="0" smtClean="0"/>
              <a:t>Mostly, what you want are tests of contrasts,</a:t>
            </a:r>
          </a:p>
          <a:p>
            <a:r>
              <a:rPr lang="en-US" dirty="0" smtClean="0"/>
              <a:t>Or collections of contrasts.</a:t>
            </a:r>
          </a:p>
          <a:p>
            <a:r>
              <a:rPr lang="en-US" dirty="0" smtClean="0"/>
              <a:t>You could do it with any dummy variable coding scheme. </a:t>
            </a:r>
          </a:p>
          <a:p>
            <a:r>
              <a:rPr lang="en-US" dirty="0" smtClean="0"/>
              <a:t>Cell means coding is often most convenient.</a:t>
            </a:r>
          </a:p>
          <a:p>
            <a:r>
              <a:rPr lang="en-US" dirty="0" smtClean="0"/>
              <a:t>With </a:t>
            </a:r>
            <a:r>
              <a:rPr lang="en-US" b="1" dirty="0" smtClean="0"/>
              <a:t>β</a:t>
            </a:r>
            <a:r>
              <a:rPr lang="en-US" dirty="0" smtClean="0"/>
              <a:t>=</a:t>
            </a:r>
            <a:r>
              <a:rPr lang="en-US" b="1" dirty="0" smtClean="0"/>
              <a:t>μ</a:t>
            </a:r>
            <a:r>
              <a:rPr lang="en-US" dirty="0" smtClean="0"/>
              <a:t>, test H</a:t>
            </a:r>
            <a:r>
              <a:rPr lang="en-US" baseline="-25000" dirty="0" smtClean="0"/>
              <a:t>0</a:t>
            </a:r>
            <a:r>
              <a:rPr lang="en-US" dirty="0" smtClean="0"/>
              <a:t>: </a:t>
            </a:r>
            <a:r>
              <a:rPr lang="en-US" b="1" dirty="0"/>
              <a:t>C</a:t>
            </a:r>
            <a:r>
              <a:rPr lang="en-US" b="1" dirty="0" smtClean="0"/>
              <a:t>β</a:t>
            </a:r>
            <a:r>
              <a:rPr lang="en-US" dirty="0" smtClean="0"/>
              <a:t>=</a:t>
            </a:r>
            <a:r>
              <a:rPr lang="en-US" b="1" dirty="0" smtClean="0"/>
              <a:t>t </a:t>
            </a:r>
            <a:r>
              <a:rPr lang="en-US" dirty="0" smtClean="0"/>
              <a:t>using a general linear test.</a:t>
            </a:r>
          </a:p>
          <a:p>
            <a:endParaRPr lang="en-US" dirty="0"/>
          </a:p>
          <a:p>
            <a:r>
              <a:rPr lang="en-US" dirty="0" smtClean="0"/>
              <a:t>And you know how to get a confidence interval for any single contrast.</a:t>
            </a:r>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17</a:t>
            </a:fld>
            <a:endParaRPr lang="en-US" dirty="0"/>
          </a:p>
        </p:txBody>
      </p:sp>
    </p:spTree>
    <p:extLst>
      <p:ext uri="{BB962C8B-B14F-4D97-AF65-F5344CB8AC3E}">
        <p14:creationId xmlns:p14="http://schemas.microsoft.com/office/powerpoint/2010/main" val="4240833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Orthoganal</a:t>
            </a:r>
            <a:r>
              <a:rPr lang="en-US" dirty="0" smtClean="0"/>
              <a:t> contrasts</a:t>
            </a:r>
            <a:endParaRPr lang="en-US" dirty="0"/>
          </a:p>
        </p:txBody>
      </p:sp>
      <p:sp>
        <p:nvSpPr>
          <p:cNvPr id="3" name="Slide Number Placeholder 2"/>
          <p:cNvSpPr>
            <a:spLocks noGrp="1"/>
          </p:cNvSpPr>
          <p:nvPr>
            <p:ph type="sldNum" sz="quarter" idx="12"/>
          </p:nvPr>
        </p:nvSpPr>
        <p:spPr/>
        <p:txBody>
          <a:bodyPr/>
          <a:lstStyle/>
          <a:p>
            <a:fld id="{8F57860C-5516-40FD-AD26-BB3F2C8D3F60}" type="slidenum">
              <a:rPr lang="en-US" smtClean="0"/>
              <a:pPr/>
              <a:t>18</a:t>
            </a:fld>
            <a:endParaRPr lang="en-US" dirty="0"/>
          </a:p>
        </p:txBody>
      </p:sp>
      <p:pic>
        <p:nvPicPr>
          <p:cNvPr id="9" name="Picture 8"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2059156"/>
            <a:ext cx="8318500" cy="1028700"/>
          </a:xfrm>
          <a:prstGeom prst="rect">
            <a:avLst/>
          </a:prstGeom>
        </p:spPr>
      </p:pic>
      <p:pic>
        <p:nvPicPr>
          <p:cNvPr id="11" name="Picture 10"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3824661"/>
            <a:ext cx="8915400" cy="2082800"/>
          </a:xfrm>
          <a:prstGeom prst="rect">
            <a:avLst/>
          </a:prstGeom>
        </p:spPr>
      </p:pic>
    </p:spTree>
    <p:extLst>
      <p:ext uri="{BB962C8B-B14F-4D97-AF65-F5344CB8AC3E}">
        <p14:creationId xmlns:p14="http://schemas.microsoft.com/office/powerpoint/2010/main" val="3001060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dirty="0"/>
              <a:t>Multiple Comparisons</a:t>
            </a:r>
          </a:p>
        </p:txBody>
      </p:sp>
      <p:sp>
        <p:nvSpPr>
          <p:cNvPr id="2051" name="Rectangle 3"/>
          <p:cNvSpPr>
            <a:spLocks noGrp="1" noChangeArrowheads="1"/>
          </p:cNvSpPr>
          <p:nvPr>
            <p:ph type="body" idx="1"/>
          </p:nvPr>
        </p:nvSpPr>
        <p:spPr/>
        <p:txBody>
          <a:bodyPr/>
          <a:lstStyle/>
          <a:p>
            <a:pPr eaLnBrk="1" hangingPunct="1"/>
            <a:r>
              <a:rPr lang="en-US" sz="2800" dirty="0"/>
              <a:t>Most</a:t>
            </a:r>
            <a:r>
              <a:rPr lang="en-US" sz="2800" dirty="0" smtClean="0"/>
              <a:t> hypothesis tests </a:t>
            </a:r>
            <a:r>
              <a:rPr lang="en-US" sz="2800" dirty="0"/>
              <a:t>are designed to be carried out in isolation</a:t>
            </a:r>
          </a:p>
          <a:p>
            <a:pPr eaLnBrk="1" hangingPunct="1"/>
            <a:r>
              <a:rPr lang="en-US" sz="2800" dirty="0"/>
              <a:t>But if you do a lot of tests and all the null hypotheses are true, the chance of rejecting at least one of them can be a lot more </a:t>
            </a:r>
            <a:r>
              <a:rPr lang="en-US" sz="2800" dirty="0" smtClean="0"/>
              <a:t>than α. </a:t>
            </a:r>
            <a:r>
              <a:rPr lang="en-US" sz="2800" dirty="0"/>
              <a:t>This is </a:t>
            </a:r>
            <a:r>
              <a:rPr lang="en-US" sz="2800" b="1" dirty="0"/>
              <a:t>inflation of the Type I error </a:t>
            </a:r>
            <a:r>
              <a:rPr lang="en-US" sz="2800" b="1" dirty="0" smtClean="0"/>
              <a:t>probability</a:t>
            </a:r>
            <a:r>
              <a:rPr lang="en-US" sz="2800" dirty="0" smtClean="0"/>
              <a:t>.</a:t>
            </a:r>
          </a:p>
          <a:p>
            <a:pPr eaLnBrk="1" hangingPunct="1"/>
            <a:r>
              <a:rPr lang="en-US" sz="2800" dirty="0" smtClean="0"/>
              <a:t>Otherwise known as the curse of a thousand t-tests.</a:t>
            </a:r>
            <a:endParaRPr lang="en-US" sz="2800" dirty="0"/>
          </a:p>
          <a:p>
            <a:pPr eaLnBrk="1" hangingPunct="1"/>
            <a:r>
              <a:rPr lang="en-US" sz="2800" dirty="0"/>
              <a:t>Multiple comparisons </a:t>
            </a:r>
            <a:r>
              <a:rPr lang="en-US" sz="2800" dirty="0" smtClean="0"/>
              <a:t>(sometimes called follow</a:t>
            </a:r>
            <a:r>
              <a:rPr lang="en-US" sz="2800" dirty="0"/>
              <a:t>-up tests, post hoc tests, probing) </a:t>
            </a:r>
            <a:r>
              <a:rPr lang="en-US" sz="2800" dirty="0" smtClean="0"/>
              <a:t>try to offer </a:t>
            </a:r>
            <a:r>
              <a:rPr lang="en-US" sz="2800" dirty="0"/>
              <a:t>a solution.</a:t>
            </a:r>
          </a:p>
        </p:txBody>
      </p:sp>
      <p:sp>
        <p:nvSpPr>
          <p:cNvPr id="2" name="Slide Number Placeholder 1"/>
          <p:cNvSpPr>
            <a:spLocks noGrp="1"/>
          </p:cNvSpPr>
          <p:nvPr>
            <p:ph type="sldNum" sz="quarter" idx="12"/>
          </p:nvPr>
        </p:nvSpPr>
        <p:spPr/>
        <p:txBody>
          <a:bodyPr/>
          <a:lstStyle/>
          <a:p>
            <a:fld id="{8F57860C-5516-40FD-AD26-BB3F2C8D3F60}" type="slidenum">
              <a:rPr lang="en-US" smtClean="0"/>
              <a:pPr/>
              <a:t>19</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Background Reading</a:t>
            </a:r>
            <a:endParaRPr lang="en-US" dirty="0"/>
          </a:p>
        </p:txBody>
      </p:sp>
      <p:sp>
        <p:nvSpPr>
          <p:cNvPr id="3" name="Content Placeholder 2"/>
          <p:cNvSpPr>
            <a:spLocks noGrp="1"/>
          </p:cNvSpPr>
          <p:nvPr>
            <p:ph idx="1"/>
          </p:nvPr>
        </p:nvSpPr>
        <p:spPr>
          <a:xfrm>
            <a:off x="457200" y="2375624"/>
            <a:ext cx="8229600" cy="2917483"/>
          </a:xfrm>
        </p:spPr>
        <p:txBody>
          <a:bodyPr/>
          <a:lstStyle/>
          <a:p>
            <a:r>
              <a:rPr lang="en-US" dirty="0" smtClean="0"/>
              <a:t>Chapter 3 of </a:t>
            </a:r>
            <a:r>
              <a:rPr lang="en-US" i="1" dirty="0" smtClean="0"/>
              <a:t>Data analysis with SAS</a:t>
            </a:r>
          </a:p>
          <a:p>
            <a:r>
              <a:rPr lang="en-US" i="1" dirty="0" smtClean="0"/>
              <a:t>Photocopy 1</a:t>
            </a:r>
            <a:r>
              <a:rPr lang="en-US" dirty="0" smtClean="0"/>
              <a:t> from an old textbook: See link on course website.</a:t>
            </a:r>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2</a:t>
            </a:fld>
            <a:endParaRPr lang="en-US" dirty="0"/>
          </a:p>
        </p:txBody>
      </p:sp>
    </p:spTree>
    <p:extLst>
      <p:ext uri="{BB962C8B-B14F-4D97-AF65-F5344CB8AC3E}">
        <p14:creationId xmlns:p14="http://schemas.microsoft.com/office/powerpoint/2010/main" val="3910918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a:t>Multiple </a:t>
            </a:r>
            <a:r>
              <a:rPr lang="en-US" dirty="0" smtClean="0"/>
              <a:t>Comparisons</a:t>
            </a:r>
            <a:endParaRPr lang="en-US" dirty="0"/>
          </a:p>
        </p:txBody>
      </p:sp>
      <p:sp>
        <p:nvSpPr>
          <p:cNvPr id="3075" name="Rectangle 3"/>
          <p:cNvSpPr>
            <a:spLocks noGrp="1" noChangeArrowheads="1"/>
          </p:cNvSpPr>
          <p:nvPr>
            <p:ph type="body" idx="1"/>
          </p:nvPr>
        </p:nvSpPr>
        <p:spPr/>
        <p:txBody>
          <a:bodyPr/>
          <a:lstStyle/>
          <a:p>
            <a:pPr eaLnBrk="1" hangingPunct="1"/>
            <a:r>
              <a:rPr lang="en-US" dirty="0"/>
              <a:t>Protect a </a:t>
            </a:r>
            <a:r>
              <a:rPr lang="en-US" i="1" dirty="0"/>
              <a:t>family</a:t>
            </a:r>
            <a:r>
              <a:rPr lang="en-US" dirty="0"/>
              <a:t> of tests against Type I error at some </a:t>
            </a:r>
            <a:r>
              <a:rPr lang="en-US" i="1" dirty="0"/>
              <a:t>joint</a:t>
            </a:r>
            <a:r>
              <a:rPr lang="en-US" dirty="0"/>
              <a:t>  significance level</a:t>
            </a:r>
            <a:r>
              <a:rPr lang="en-US" dirty="0" smtClean="0"/>
              <a:t> α</a:t>
            </a:r>
          </a:p>
          <a:p>
            <a:pPr eaLnBrk="1" hangingPunct="1"/>
            <a:r>
              <a:rPr lang="en-US" dirty="0"/>
              <a:t>If all the null hypotheses are true, the probability of rejecting at least one is no more than</a:t>
            </a:r>
            <a:r>
              <a:rPr lang="en-US" dirty="0" smtClean="0"/>
              <a:t> α</a:t>
            </a:r>
            <a:endParaRPr lang="en-US" dirty="0"/>
          </a:p>
        </p:txBody>
      </p:sp>
      <p:sp>
        <p:nvSpPr>
          <p:cNvPr id="2" name="Slide Number Placeholder 1"/>
          <p:cNvSpPr>
            <a:spLocks noGrp="1"/>
          </p:cNvSpPr>
          <p:nvPr>
            <p:ph type="sldNum" sz="quarter" idx="12"/>
          </p:nvPr>
        </p:nvSpPr>
        <p:spPr/>
        <p:txBody>
          <a:bodyPr/>
          <a:lstStyle/>
          <a:p>
            <a:fld id="{8F57860C-5516-40FD-AD26-BB3F2C8D3F60}" type="slidenum">
              <a:rPr lang="en-US" smtClean="0"/>
              <a:pPr/>
              <a:t>20</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0" y="102825"/>
            <a:ext cx="7772400" cy="1143000"/>
          </a:xfrm>
        </p:spPr>
        <p:txBody>
          <a:bodyPr>
            <a:normAutofit fontScale="90000"/>
          </a:bodyPr>
          <a:lstStyle/>
          <a:p>
            <a:pPr eaLnBrk="1" hangingPunct="1"/>
            <a:r>
              <a:rPr lang="en-US" dirty="0"/>
              <a:t>Multiple </a:t>
            </a:r>
            <a:r>
              <a:rPr lang="en-US" dirty="0" smtClean="0"/>
              <a:t>comparison tests </a:t>
            </a:r>
            <a:r>
              <a:rPr lang="en-US" dirty="0"/>
              <a:t>of contrasts in a one</a:t>
            </a:r>
            <a:r>
              <a:rPr lang="en-US" dirty="0" smtClean="0"/>
              <a:t>-factor design</a:t>
            </a:r>
            <a:endParaRPr lang="en-US" dirty="0"/>
          </a:p>
        </p:txBody>
      </p:sp>
      <p:sp>
        <p:nvSpPr>
          <p:cNvPr id="4099" name="Rectangle 3"/>
          <p:cNvSpPr>
            <a:spLocks noGrp="1" noChangeArrowheads="1"/>
          </p:cNvSpPr>
          <p:nvPr>
            <p:ph type="body" idx="1"/>
          </p:nvPr>
        </p:nvSpPr>
        <p:spPr>
          <a:xfrm>
            <a:off x="907923" y="2011773"/>
            <a:ext cx="7626477" cy="4152351"/>
          </a:xfrm>
        </p:spPr>
        <p:txBody>
          <a:bodyPr>
            <a:normAutofit lnSpcReduction="10000"/>
          </a:bodyPr>
          <a:lstStyle/>
          <a:p>
            <a:r>
              <a:rPr lang="en-US" dirty="0" smtClean="0"/>
              <a:t>Usual null hypothesis is μ</a:t>
            </a:r>
            <a:r>
              <a:rPr lang="en-US" baseline="-25000" dirty="0" smtClean="0"/>
              <a:t>1</a:t>
            </a:r>
            <a:r>
              <a:rPr lang="en-US" dirty="0" smtClean="0"/>
              <a:t> = … = </a:t>
            </a:r>
            <a:r>
              <a:rPr lang="en-US" dirty="0" err="1" smtClean="0"/>
              <a:t>μ</a:t>
            </a:r>
            <a:r>
              <a:rPr lang="en-US" baseline="-25000" dirty="0" err="1" smtClean="0"/>
              <a:t>p</a:t>
            </a:r>
            <a:r>
              <a:rPr lang="en-US" dirty="0" smtClean="0"/>
              <a:t>.</a:t>
            </a:r>
          </a:p>
          <a:p>
            <a:r>
              <a:rPr lang="en-US" dirty="0"/>
              <a:t>Usually do </a:t>
            </a:r>
            <a:r>
              <a:rPr lang="en-US" dirty="0" smtClean="0"/>
              <a:t>further tests after </a:t>
            </a:r>
            <a:r>
              <a:rPr lang="en-US" dirty="0"/>
              <a:t>rejecting the initial null hypothesis </a:t>
            </a:r>
            <a:r>
              <a:rPr lang="en-US" dirty="0" smtClean="0"/>
              <a:t>with an ordinary F test.</a:t>
            </a:r>
            <a:endParaRPr lang="en-US" dirty="0"/>
          </a:p>
          <a:p>
            <a:r>
              <a:rPr lang="en-US" dirty="0" smtClean="0"/>
              <a:t>The big three are</a:t>
            </a:r>
            <a:endParaRPr lang="en-US" dirty="0"/>
          </a:p>
          <a:p>
            <a:pPr lvl="1"/>
            <a:r>
              <a:rPr lang="en-US" dirty="0"/>
              <a:t>Bonferroni</a:t>
            </a:r>
          </a:p>
          <a:p>
            <a:pPr lvl="1"/>
            <a:r>
              <a:rPr lang="en-US" dirty="0"/>
              <a:t>Tukey</a:t>
            </a:r>
          </a:p>
          <a:p>
            <a:pPr lvl="1"/>
            <a:r>
              <a:rPr lang="en-US" dirty="0"/>
              <a:t>Scheff</a:t>
            </a:r>
            <a:r>
              <a:rPr lang="en-US" altLang="ja-JP" dirty="0"/>
              <a:t>é</a:t>
            </a:r>
            <a:endParaRPr lang="en-US" dirty="0"/>
          </a:p>
        </p:txBody>
      </p:sp>
      <p:sp>
        <p:nvSpPr>
          <p:cNvPr id="2" name="Slide Number Placeholder 1"/>
          <p:cNvSpPr>
            <a:spLocks noGrp="1"/>
          </p:cNvSpPr>
          <p:nvPr>
            <p:ph type="sldNum" sz="quarter" idx="12"/>
          </p:nvPr>
        </p:nvSpPr>
        <p:spPr/>
        <p:txBody>
          <a:bodyPr/>
          <a:lstStyle/>
          <a:p>
            <a:fld id="{8F57860C-5516-40FD-AD26-BB3F2C8D3F60}" type="slidenum">
              <a:rPr lang="en-US" smtClean="0"/>
              <a:pPr/>
              <a:t>21</a:t>
            </a:fld>
            <a:endParaRPr lang="en-US" dirty="0"/>
          </a:p>
        </p:txBody>
      </p:sp>
    </p:spTree>
    <p:extLst>
      <p:ext uri="{BB962C8B-B14F-4D97-AF65-F5344CB8AC3E}">
        <p14:creationId xmlns:p14="http://schemas.microsoft.com/office/powerpoint/2010/main" val="331967108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825120"/>
          </a:xfrm>
        </p:spPr>
        <p:txBody>
          <a:bodyPr/>
          <a:lstStyle/>
          <a:p>
            <a:pPr eaLnBrk="1" hangingPunct="1"/>
            <a:r>
              <a:rPr lang="en-US" dirty="0"/>
              <a:t>Bonferroni</a:t>
            </a:r>
          </a:p>
        </p:txBody>
      </p:sp>
      <p:sp>
        <p:nvSpPr>
          <p:cNvPr id="5123" name="Rectangle 3"/>
          <p:cNvSpPr>
            <a:spLocks noGrp="1" noChangeArrowheads="1"/>
          </p:cNvSpPr>
          <p:nvPr>
            <p:ph type="body" idx="1"/>
          </p:nvPr>
        </p:nvSpPr>
        <p:spPr>
          <a:xfrm>
            <a:off x="457200" y="1115247"/>
            <a:ext cx="8229600" cy="5529771"/>
          </a:xfrm>
        </p:spPr>
        <p:txBody>
          <a:bodyPr>
            <a:normAutofit fontScale="92500" lnSpcReduction="10000"/>
          </a:bodyPr>
          <a:lstStyle/>
          <a:p>
            <a:pPr eaLnBrk="1" hangingPunct="1"/>
            <a:r>
              <a:rPr lang="en-US" dirty="0" smtClean="0"/>
              <a:t>Based on Bonferroni’s inequality</a:t>
            </a:r>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Applies </a:t>
            </a:r>
            <a:r>
              <a:rPr lang="en-US" dirty="0"/>
              <a:t>to </a:t>
            </a:r>
            <a:r>
              <a:rPr lang="en-US" i="1" dirty="0"/>
              <a:t>any</a:t>
            </a:r>
            <a:r>
              <a:rPr lang="en-US" dirty="0"/>
              <a:t> collection of k </a:t>
            </a:r>
            <a:r>
              <a:rPr lang="en-US" dirty="0" smtClean="0"/>
              <a:t>tests</a:t>
            </a:r>
          </a:p>
          <a:p>
            <a:r>
              <a:rPr lang="en-US" dirty="0" smtClean="0"/>
              <a:t>Assume all k null hypotheses are true</a:t>
            </a:r>
          </a:p>
          <a:p>
            <a:pPr eaLnBrk="1" hangingPunct="1"/>
            <a:r>
              <a:rPr lang="en-US" dirty="0" smtClean="0"/>
              <a:t>Event A</a:t>
            </a:r>
            <a:r>
              <a:rPr lang="en-US" baseline="-25000" dirty="0" smtClean="0"/>
              <a:t>j</a:t>
            </a:r>
            <a:r>
              <a:rPr lang="en-US" dirty="0" smtClean="0"/>
              <a:t> is that null hypothesis j is rejected.</a:t>
            </a:r>
          </a:p>
          <a:p>
            <a:pPr eaLnBrk="1" hangingPunct="1"/>
            <a:r>
              <a:rPr lang="en-US" dirty="0"/>
              <a:t>Do the tests as usual </a:t>
            </a:r>
          </a:p>
          <a:p>
            <a:pPr eaLnBrk="1" hangingPunct="1"/>
            <a:r>
              <a:rPr lang="en-US" dirty="0"/>
              <a:t>Reject each H</a:t>
            </a:r>
            <a:r>
              <a:rPr lang="en-US" baseline="-25000" dirty="0"/>
              <a:t>0</a:t>
            </a:r>
            <a:r>
              <a:rPr lang="en-US" dirty="0"/>
              <a:t> if p &lt; 0.05/k</a:t>
            </a:r>
          </a:p>
          <a:p>
            <a:pPr eaLnBrk="1" hangingPunct="1"/>
            <a:r>
              <a:rPr lang="en-US" dirty="0"/>
              <a:t>Or, adjust the p-values.  Multiply them by k, and reject if</a:t>
            </a:r>
            <a:r>
              <a:rPr lang="en-US" dirty="0" smtClean="0"/>
              <a:t> pk </a:t>
            </a:r>
            <a:r>
              <a:rPr lang="en-US" dirty="0"/>
              <a:t>&lt; 0.05</a:t>
            </a:r>
          </a:p>
        </p:txBody>
      </p:sp>
      <p:pic>
        <p:nvPicPr>
          <p:cNvPr id="4" name="Picture 3" descr="latex-image-1.pdf"/>
          <p:cNvPicPr>
            <a:picLocks noChangeAspect="1"/>
          </p:cNvPicPr>
          <p:nvPr/>
        </p:nvPicPr>
        <p:blipFill>
          <a:blip r:embed="rId3"/>
          <a:stretch>
            <a:fillRect/>
          </a:stretch>
        </p:blipFill>
        <p:spPr>
          <a:xfrm>
            <a:off x="1155700" y="1705113"/>
            <a:ext cx="5524500" cy="1422400"/>
          </a:xfrm>
          <a:prstGeom prst="rect">
            <a:avLst/>
          </a:prstGeom>
        </p:spPr>
      </p:pic>
      <p:sp>
        <p:nvSpPr>
          <p:cNvPr id="2" name="Slide Number Placeholder 1"/>
          <p:cNvSpPr>
            <a:spLocks noGrp="1"/>
          </p:cNvSpPr>
          <p:nvPr>
            <p:ph type="sldNum" sz="quarter" idx="12"/>
          </p:nvPr>
        </p:nvSpPr>
        <p:spPr/>
        <p:txBody>
          <a:bodyPr/>
          <a:lstStyle/>
          <a:p>
            <a:fld id="{8F57860C-5516-40FD-AD26-BB3F2C8D3F60}" type="slidenum">
              <a:rPr lang="en-US" smtClean="0"/>
              <a:pPr/>
              <a:t>22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Bonferroni</a:t>
            </a:r>
          </a:p>
        </p:txBody>
      </p:sp>
      <p:sp>
        <p:nvSpPr>
          <p:cNvPr id="6147" name="Rectangle 3"/>
          <p:cNvSpPr>
            <a:spLocks noGrp="1" noChangeArrowheads="1"/>
          </p:cNvSpPr>
          <p:nvPr>
            <p:ph type="body" idx="1"/>
          </p:nvPr>
        </p:nvSpPr>
        <p:spPr/>
        <p:txBody>
          <a:bodyPr/>
          <a:lstStyle/>
          <a:p>
            <a:pPr eaLnBrk="1" hangingPunct="1">
              <a:lnSpc>
                <a:spcPct val="90000"/>
              </a:lnSpc>
            </a:pPr>
            <a:r>
              <a:rPr lang="en-US" dirty="0"/>
              <a:t>Advantage: </a:t>
            </a:r>
            <a:r>
              <a:rPr lang="en-US" dirty="0" smtClean="0"/>
              <a:t>Flexible – Applies to </a:t>
            </a:r>
            <a:r>
              <a:rPr lang="en-US" i="1" dirty="0" smtClean="0"/>
              <a:t>any</a:t>
            </a:r>
            <a:r>
              <a:rPr lang="en-US" dirty="0" smtClean="0"/>
              <a:t> collection of hypothesis tests.</a:t>
            </a:r>
            <a:endParaRPr lang="en-US" dirty="0"/>
          </a:p>
          <a:p>
            <a:pPr eaLnBrk="1" hangingPunct="1">
              <a:lnSpc>
                <a:spcPct val="90000"/>
              </a:lnSpc>
            </a:pPr>
            <a:r>
              <a:rPr lang="en-US" dirty="0"/>
              <a:t>Advantage: Easy to </a:t>
            </a:r>
            <a:r>
              <a:rPr lang="en-US" dirty="0" smtClean="0"/>
              <a:t>do.</a:t>
            </a:r>
            <a:endParaRPr lang="en-US" dirty="0"/>
          </a:p>
          <a:p>
            <a:pPr eaLnBrk="1" hangingPunct="1">
              <a:lnSpc>
                <a:spcPct val="90000"/>
              </a:lnSpc>
            </a:pPr>
            <a:endParaRPr lang="en-US" dirty="0"/>
          </a:p>
          <a:p>
            <a:pPr eaLnBrk="1" hangingPunct="1">
              <a:lnSpc>
                <a:spcPct val="90000"/>
              </a:lnSpc>
            </a:pPr>
            <a:r>
              <a:rPr lang="en-US" dirty="0"/>
              <a:t>Disadvantage: Must know what all the tests are before seeing the </a:t>
            </a:r>
            <a:r>
              <a:rPr lang="en-US" dirty="0" smtClean="0"/>
              <a:t>data.</a:t>
            </a:r>
            <a:endParaRPr lang="en-US" dirty="0"/>
          </a:p>
          <a:p>
            <a:pPr eaLnBrk="1" hangingPunct="1">
              <a:lnSpc>
                <a:spcPct val="90000"/>
              </a:lnSpc>
            </a:pPr>
            <a:r>
              <a:rPr lang="en-US" dirty="0"/>
              <a:t>Disadvantage: A little conservative; the true joint significance level is </a:t>
            </a:r>
            <a:r>
              <a:rPr lang="en-US" i="1" dirty="0"/>
              <a:t>less</a:t>
            </a:r>
            <a:r>
              <a:rPr lang="en-US" dirty="0"/>
              <a:t> than</a:t>
            </a:r>
            <a:r>
              <a:rPr lang="en-US" dirty="0" smtClean="0"/>
              <a:t> α. </a:t>
            </a:r>
            <a:endParaRPr lang="en-US" dirty="0"/>
          </a:p>
        </p:txBody>
      </p:sp>
      <p:sp>
        <p:nvSpPr>
          <p:cNvPr id="2" name="Slide Number Placeholder 1"/>
          <p:cNvSpPr>
            <a:spLocks noGrp="1"/>
          </p:cNvSpPr>
          <p:nvPr>
            <p:ph type="sldNum" sz="quarter" idx="12"/>
          </p:nvPr>
        </p:nvSpPr>
        <p:spPr/>
        <p:txBody>
          <a:bodyPr/>
          <a:lstStyle/>
          <a:p>
            <a:fld id="{8F57860C-5516-40FD-AD26-BB3F2C8D3F60}" type="slidenum">
              <a:rPr lang="en-US" smtClean="0"/>
              <a:pPr/>
              <a:t>23</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Tukey (HSD)</a:t>
            </a:r>
          </a:p>
        </p:txBody>
      </p:sp>
      <p:sp>
        <p:nvSpPr>
          <p:cNvPr id="7171" name="Rectangle 3"/>
          <p:cNvSpPr>
            <a:spLocks noGrp="1" noChangeArrowheads="1"/>
          </p:cNvSpPr>
          <p:nvPr>
            <p:ph type="body" idx="1"/>
          </p:nvPr>
        </p:nvSpPr>
        <p:spPr>
          <a:xfrm>
            <a:off x="200526" y="1600200"/>
            <a:ext cx="8686800" cy="4525963"/>
          </a:xfrm>
        </p:spPr>
        <p:txBody>
          <a:bodyPr>
            <a:normAutofit/>
          </a:bodyPr>
          <a:lstStyle/>
          <a:p>
            <a:pPr eaLnBrk="1" hangingPunct="1"/>
            <a:r>
              <a:rPr lang="en-US" dirty="0" smtClean="0"/>
              <a:t>Based on the distribution of the largest mean minus the smallest.</a:t>
            </a:r>
          </a:p>
          <a:p>
            <a:pPr eaLnBrk="1" hangingPunct="1"/>
            <a:r>
              <a:rPr lang="en-US" dirty="0" smtClean="0"/>
              <a:t>Applies only to pairwise comparisons of means.</a:t>
            </a:r>
          </a:p>
          <a:p>
            <a:pPr eaLnBrk="1" hangingPunct="1"/>
            <a:r>
              <a:rPr lang="en-US" dirty="0" smtClean="0"/>
              <a:t>If sample sizes are equal, it’s most powerful, period.</a:t>
            </a:r>
          </a:p>
          <a:p>
            <a:pPr eaLnBrk="1" hangingPunct="1"/>
            <a:r>
              <a:rPr lang="en-US" dirty="0" smtClean="0"/>
              <a:t>If </a:t>
            </a:r>
            <a:r>
              <a:rPr lang="en-US" dirty="0"/>
              <a:t>sample sizes are not equal, it’s a bit </a:t>
            </a:r>
            <a:r>
              <a:rPr lang="en-US" dirty="0" smtClean="0"/>
              <a:t>conservative, meaning P(Reject at least one) &lt; α.</a:t>
            </a:r>
            <a:endParaRPr lang="en-US" dirty="0"/>
          </a:p>
        </p:txBody>
      </p:sp>
      <p:sp>
        <p:nvSpPr>
          <p:cNvPr id="2" name="Slide Number Placeholder 1"/>
          <p:cNvSpPr>
            <a:spLocks noGrp="1"/>
          </p:cNvSpPr>
          <p:nvPr>
            <p:ph type="sldNum" sz="quarter" idx="12"/>
          </p:nvPr>
        </p:nvSpPr>
        <p:spPr/>
        <p:txBody>
          <a:bodyPr/>
          <a:lstStyle/>
          <a:p>
            <a:fld id="{8F57860C-5516-40FD-AD26-BB3F2C8D3F60}" type="slidenum">
              <a:rPr lang="en-US" smtClean="0"/>
              <a:pPr/>
              <a:t>24</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power</a:t>
            </a:r>
            <a:endParaRPr lang="en-US" dirty="0"/>
          </a:p>
        </p:txBody>
      </p:sp>
      <p:sp>
        <p:nvSpPr>
          <p:cNvPr id="3" name="Content Placeholder 2"/>
          <p:cNvSpPr>
            <a:spLocks noGrp="1"/>
          </p:cNvSpPr>
          <p:nvPr>
            <p:ph idx="1"/>
          </p:nvPr>
        </p:nvSpPr>
        <p:spPr/>
        <p:txBody>
          <a:bodyPr/>
          <a:lstStyle/>
          <a:p>
            <a:r>
              <a:rPr lang="en-US" dirty="0" smtClean="0"/>
              <a:t>Power is the probability of rejecting the null hypothesis when the null hypothesis is wrong.</a:t>
            </a:r>
          </a:p>
          <a:p>
            <a:r>
              <a:rPr lang="en-US" dirty="0" smtClean="0"/>
              <a:t>It is a function of the parameters, the sample size and the design.</a:t>
            </a:r>
          </a:p>
          <a:p>
            <a:r>
              <a:rPr lang="en-US" dirty="0"/>
              <a:t>P</a:t>
            </a:r>
            <a:r>
              <a:rPr lang="en-US" dirty="0" smtClean="0"/>
              <a:t>ower is good (by this definition).</a:t>
            </a:r>
          </a:p>
          <a:p>
            <a:r>
              <a:rPr lang="en-US" dirty="0" smtClean="0"/>
              <a:t>Sample size can be chosen to yield a desired power.</a:t>
            </a:r>
          </a:p>
          <a:p>
            <a:r>
              <a:rPr lang="en-US" dirty="0" smtClean="0"/>
              <a:t>More on this later.</a:t>
            </a:r>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25</a:t>
            </a:fld>
            <a:endParaRPr lang="en-US" dirty="0"/>
          </a:p>
        </p:txBody>
      </p:sp>
    </p:spTree>
    <p:extLst>
      <p:ext uri="{BB962C8B-B14F-4D97-AF65-F5344CB8AC3E}">
        <p14:creationId xmlns:p14="http://schemas.microsoft.com/office/powerpoint/2010/main" val="1679603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Scheff</a:t>
            </a:r>
            <a:r>
              <a:rPr lang="en-US" altLang="ja-JP" dirty="0"/>
              <a:t>é</a:t>
            </a:r>
            <a:endParaRPr lang="en-US" dirty="0"/>
          </a:p>
        </p:txBody>
      </p:sp>
      <p:sp>
        <p:nvSpPr>
          <p:cNvPr id="8195" name="Rectangle 3"/>
          <p:cNvSpPr>
            <a:spLocks noGrp="1" noChangeArrowheads="1"/>
          </p:cNvSpPr>
          <p:nvPr>
            <p:ph type="body" idx="1"/>
          </p:nvPr>
        </p:nvSpPr>
        <p:spPr/>
        <p:txBody>
          <a:bodyPr/>
          <a:lstStyle/>
          <a:p>
            <a:pPr eaLnBrk="1" hangingPunct="1">
              <a:lnSpc>
                <a:spcPct val="90000"/>
              </a:lnSpc>
            </a:pPr>
            <a:r>
              <a:rPr lang="en-US" dirty="0" smtClean="0"/>
              <a:t>Find </a:t>
            </a:r>
            <a:r>
              <a:rPr lang="en-US" dirty="0"/>
              <a:t>the usual critical value for the initial test. Multiply by p-1. This is the Scheff</a:t>
            </a:r>
            <a:r>
              <a:rPr lang="en-US" altLang="ja-JP" dirty="0"/>
              <a:t>é critical </a:t>
            </a:r>
            <a:r>
              <a:rPr lang="en-US" altLang="ja-JP" dirty="0" smtClean="0"/>
              <a:t>value for the test of a single contrast.</a:t>
            </a:r>
          </a:p>
          <a:p>
            <a:pPr eaLnBrk="1" hangingPunct="1">
              <a:lnSpc>
                <a:spcPct val="90000"/>
              </a:lnSpc>
            </a:pPr>
            <a:r>
              <a:rPr lang="en-US" altLang="ja-JP" dirty="0" smtClean="0"/>
              <a:t>Carry out the test as usual, comparing F to the </a:t>
            </a:r>
            <a:r>
              <a:rPr lang="en-US" altLang="ja-JP" dirty="0" err="1" smtClean="0"/>
              <a:t>Scheffé</a:t>
            </a:r>
            <a:r>
              <a:rPr lang="en-US" altLang="ja-JP" dirty="0" smtClean="0"/>
              <a:t> critical value.</a:t>
            </a:r>
            <a:endParaRPr lang="en-US" altLang="ja-JP" dirty="0"/>
          </a:p>
          <a:p>
            <a:pPr eaLnBrk="1" hangingPunct="1">
              <a:lnSpc>
                <a:spcPct val="90000"/>
              </a:lnSpc>
            </a:pPr>
            <a:r>
              <a:rPr lang="en-US" altLang="ja-JP" dirty="0"/>
              <a:t>Family includes </a:t>
            </a:r>
            <a:r>
              <a:rPr lang="en-US" altLang="ja-JP" i="1" dirty="0"/>
              <a:t>all</a:t>
            </a:r>
            <a:r>
              <a:rPr lang="en-US" altLang="ja-JP" dirty="0"/>
              <a:t> </a:t>
            </a:r>
            <a:r>
              <a:rPr lang="en-US" altLang="ja-JP" dirty="0" smtClean="0"/>
              <a:t>contrasts: Infinitely many!</a:t>
            </a:r>
          </a:p>
          <a:p>
            <a:pPr eaLnBrk="1" hangingPunct="1">
              <a:lnSpc>
                <a:spcPct val="90000"/>
              </a:lnSpc>
            </a:pPr>
            <a:r>
              <a:rPr lang="en-US" altLang="ja-JP" dirty="0"/>
              <a:t>You don’t need to specify them in </a:t>
            </a:r>
            <a:r>
              <a:rPr lang="en-US" altLang="ja-JP" dirty="0" smtClean="0"/>
              <a:t>advance.</a:t>
            </a:r>
          </a:p>
          <a:p>
            <a:pPr>
              <a:lnSpc>
                <a:spcPct val="90000"/>
              </a:lnSpc>
            </a:pPr>
            <a:r>
              <a:rPr lang="en-US" dirty="0" smtClean="0"/>
              <a:t>Based on the union-intersection principle.</a:t>
            </a:r>
          </a:p>
          <a:p>
            <a:pPr eaLnBrk="1" hangingPunct="1">
              <a:lnSpc>
                <a:spcPct val="90000"/>
              </a:lnSpc>
            </a:pPr>
            <a:endParaRPr lang="en-US" altLang="ja-JP" dirty="0" smtClean="0"/>
          </a:p>
          <a:p>
            <a:pPr eaLnBrk="1" hangingPunct="1">
              <a:lnSpc>
                <a:spcPct val="90000"/>
              </a:lnSpc>
              <a:buFontTx/>
              <a:buNone/>
            </a:pPr>
            <a:endParaRPr lang="en-US" altLang="ja-JP" dirty="0"/>
          </a:p>
          <a:p>
            <a:pPr eaLnBrk="1" hangingPunct="1">
              <a:lnSpc>
                <a:spcPct val="90000"/>
              </a:lnSpc>
            </a:pPr>
            <a:endParaRPr lang="en-US" dirty="0"/>
          </a:p>
        </p:txBody>
      </p:sp>
      <p:sp>
        <p:nvSpPr>
          <p:cNvPr id="2" name="Slide Number Placeholder 1"/>
          <p:cNvSpPr>
            <a:spLocks noGrp="1"/>
          </p:cNvSpPr>
          <p:nvPr>
            <p:ph type="sldNum" sz="quarter" idx="12"/>
          </p:nvPr>
        </p:nvSpPr>
        <p:spPr/>
        <p:txBody>
          <a:bodyPr/>
          <a:lstStyle/>
          <a:p>
            <a:fld id="{8F57860C-5516-40FD-AD26-BB3F2C8D3F60}" type="slidenum">
              <a:rPr lang="en-US" smtClean="0"/>
              <a:pPr/>
              <a:t>26</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6636"/>
            <a:ext cx="8229600" cy="656695"/>
          </a:xfrm>
        </p:spPr>
        <p:txBody>
          <a:bodyPr>
            <a:normAutofit fontScale="90000"/>
          </a:bodyPr>
          <a:lstStyle/>
          <a:p>
            <a:r>
              <a:rPr lang="en-US" dirty="0"/>
              <a:t>General principle of union-intersection multiple comparisons</a:t>
            </a:r>
          </a:p>
        </p:txBody>
      </p:sp>
      <p:sp>
        <p:nvSpPr>
          <p:cNvPr id="3" name="Content Placeholder 2"/>
          <p:cNvSpPr>
            <a:spLocks noGrp="1"/>
          </p:cNvSpPr>
          <p:nvPr>
            <p:ph idx="1"/>
          </p:nvPr>
        </p:nvSpPr>
        <p:spPr>
          <a:xfrm>
            <a:off x="344815" y="1490005"/>
            <a:ext cx="8229600" cy="5061759"/>
          </a:xfrm>
        </p:spPr>
        <p:txBody>
          <a:bodyPr>
            <a:normAutofit/>
          </a:bodyPr>
          <a:lstStyle/>
          <a:p>
            <a:r>
              <a:rPr lang="en-US" sz="2800" dirty="0" smtClean="0"/>
              <a:t>The intersection of the null hypothesis regions of the tests in the family must be contained in the null hypothesis region of the overall (initial) test, </a:t>
            </a:r>
            <a:r>
              <a:rPr lang="en-US" sz="2800" dirty="0"/>
              <a:t>so that if all the null hypotheses in the family are </a:t>
            </a:r>
            <a:r>
              <a:rPr lang="en-US" sz="2800" dirty="0" smtClean="0"/>
              <a:t>true, then the </a:t>
            </a:r>
            <a:r>
              <a:rPr lang="en-US" sz="2800" dirty="0"/>
              <a:t>null hypothesis of the overall test is </a:t>
            </a:r>
            <a:r>
              <a:rPr lang="en-US" sz="2800" dirty="0" smtClean="0"/>
              <a:t>true.</a:t>
            </a:r>
            <a:endParaRPr lang="en-US" sz="2800" dirty="0"/>
          </a:p>
          <a:p>
            <a:r>
              <a:rPr lang="en-US" sz="2800" dirty="0" smtClean="0"/>
              <a:t>The union of critical regions of tests in the family must be contained in the critical region of the overall (initial) test, so if any test in the family rejects H</a:t>
            </a:r>
            <a:r>
              <a:rPr lang="en-US" sz="2800" baseline="-25000" dirty="0" smtClean="0"/>
              <a:t>0</a:t>
            </a:r>
            <a:r>
              <a:rPr lang="en-US" sz="2800" dirty="0" smtClean="0"/>
              <a:t>, then the overall test does too.</a:t>
            </a:r>
          </a:p>
          <a:p>
            <a:r>
              <a:rPr lang="en-US" sz="2800" dirty="0" smtClean="0"/>
              <a:t>In this case the probability that at least one test in the family will wrongly reject H</a:t>
            </a:r>
            <a:r>
              <a:rPr lang="en-US" sz="2800" baseline="-25000" dirty="0" smtClean="0"/>
              <a:t>0</a:t>
            </a:r>
            <a:r>
              <a:rPr lang="en-US" sz="2800" dirty="0" smtClean="0"/>
              <a:t> is ≤ α.</a:t>
            </a:r>
          </a:p>
        </p:txBody>
      </p:sp>
      <p:sp>
        <p:nvSpPr>
          <p:cNvPr id="4" name="Slide Number Placeholder 3"/>
          <p:cNvSpPr>
            <a:spLocks noGrp="1"/>
          </p:cNvSpPr>
          <p:nvPr>
            <p:ph type="sldNum" sz="quarter" idx="12"/>
          </p:nvPr>
        </p:nvSpPr>
        <p:spPr/>
        <p:txBody>
          <a:bodyPr/>
          <a:lstStyle/>
          <a:p>
            <a:fld id="{8F57860C-5516-40FD-AD26-BB3F2C8D3F60}" type="slidenum">
              <a:rPr lang="en-US" smtClean="0"/>
              <a:pPr/>
              <a:t>27</a:t>
            </a:fld>
            <a:endParaRPr lang="en-US" dirty="0"/>
          </a:p>
        </p:txBody>
      </p:sp>
    </p:spTree>
    <p:extLst>
      <p:ext uri="{BB962C8B-B14F-4D97-AF65-F5344CB8AC3E}">
        <p14:creationId xmlns:p14="http://schemas.microsoft.com/office/powerpoint/2010/main" val="3988347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51864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6494534"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5929002" y="4137123"/>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794363" y="2222339"/>
            <a:ext cx="3859504" cy="3462484"/>
          </a:xfrm>
          <a:prstGeom prst="rect">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5929002" y="1853007"/>
            <a:ext cx="1477350" cy="369332"/>
          </a:xfrm>
          <a:prstGeom prst="rect">
            <a:avLst/>
          </a:prstGeom>
          <a:noFill/>
        </p:spPr>
        <p:txBody>
          <a:bodyPr wrap="none" rtlCol="0">
            <a:spAutoFit/>
          </a:bodyPr>
          <a:lstStyle/>
          <a:p>
            <a:r>
              <a:rPr lang="en-US" dirty="0" smtClean="0"/>
              <a:t>Sample Space</a:t>
            </a:r>
            <a:endParaRPr lang="en-US" dirty="0"/>
          </a:p>
        </p:txBody>
      </p:sp>
      <p:sp>
        <p:nvSpPr>
          <p:cNvPr id="24" name="Title 23"/>
          <p:cNvSpPr>
            <a:spLocks noGrp="1"/>
          </p:cNvSpPr>
          <p:nvPr>
            <p:ph type="title"/>
          </p:nvPr>
        </p:nvSpPr>
        <p:spPr>
          <a:xfrm>
            <a:off x="428013" y="274638"/>
            <a:ext cx="8229600" cy="1143000"/>
          </a:xfrm>
        </p:spPr>
        <p:txBody>
          <a:bodyPr>
            <a:normAutofit/>
          </a:bodyPr>
          <a:lstStyle/>
          <a:p>
            <a:r>
              <a:rPr lang="en-US" sz="2000" dirty="0" smtClean="0"/>
              <a:t>Intersection of null hypotheses regions  contained in null hypothesis </a:t>
            </a:r>
            <a:r>
              <a:rPr lang="en-US" sz="2000" dirty="0"/>
              <a:t>region.</a:t>
            </a:r>
            <a:br>
              <a:rPr lang="en-US" sz="2000" dirty="0"/>
            </a:br>
            <a:r>
              <a:rPr lang="en-US" sz="2000" dirty="0"/>
              <a:t>Union of critical regions contained in critical region </a:t>
            </a:r>
          </a:p>
        </p:txBody>
      </p:sp>
      <p:sp>
        <p:nvSpPr>
          <p:cNvPr id="13" name="Oval 12"/>
          <p:cNvSpPr/>
          <p:nvPr/>
        </p:nvSpPr>
        <p:spPr>
          <a:xfrm>
            <a:off x="5080706" y="2460447"/>
            <a:ext cx="3313816" cy="3105322"/>
          </a:xfrm>
          <a:prstGeom prst="ellipse">
            <a:avLst/>
          </a:prstGeom>
          <a:solidFill>
            <a:srgbClr val="FF0000">
              <a:alpha val="49000"/>
            </a:srgbClr>
          </a:solidFill>
          <a:ln>
            <a:solidFill>
              <a:srgbClr val="FF0000">
                <a:alpha val="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lide Number Placeholder 11"/>
          <p:cNvSpPr>
            <a:spLocks noGrp="1"/>
          </p:cNvSpPr>
          <p:nvPr>
            <p:ph type="sldNum" sz="quarter" idx="12"/>
          </p:nvPr>
        </p:nvSpPr>
        <p:spPr/>
        <p:txBody>
          <a:bodyPr/>
          <a:lstStyle/>
          <a:p>
            <a:fld id="{8F57860C-5516-40FD-AD26-BB3F2C8D3F60}" type="slidenum">
              <a:rPr lang="en-US" smtClean="0"/>
              <a:pPr/>
              <a:t>28</a:t>
            </a:fld>
            <a:endParaRPr lang="en-US" dirty="0"/>
          </a:p>
        </p:txBody>
      </p:sp>
      <p:sp>
        <p:nvSpPr>
          <p:cNvPr id="16" name="Oval 15"/>
          <p:cNvSpPr/>
          <p:nvPr/>
        </p:nvSpPr>
        <p:spPr>
          <a:xfrm>
            <a:off x="112887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1539232"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1284847" y="3218038"/>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28013" y="2222339"/>
            <a:ext cx="3859504" cy="3462484"/>
          </a:xfrm>
          <a:prstGeom prst="rect">
            <a:avLst/>
          </a:prstGeom>
          <a:solidFill>
            <a:srgbClr val="0000FF">
              <a:alpha val="0"/>
            </a:srgbClr>
          </a:solidFill>
          <a:ln w="1905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1431063" y="1853007"/>
            <a:ext cx="1766567" cy="369332"/>
          </a:xfrm>
          <a:prstGeom prst="rect">
            <a:avLst/>
          </a:prstGeom>
          <a:noFill/>
        </p:spPr>
        <p:txBody>
          <a:bodyPr wrap="none" rtlCol="0">
            <a:spAutoFit/>
          </a:bodyPr>
          <a:lstStyle/>
          <a:p>
            <a:r>
              <a:rPr lang="en-US" dirty="0" smtClean="0"/>
              <a:t>Parameter Space</a:t>
            </a:r>
            <a:endParaRPr lang="en-US" dirty="0"/>
          </a:p>
        </p:txBody>
      </p:sp>
      <p:sp>
        <p:nvSpPr>
          <p:cNvPr id="21" name="Oval 20"/>
          <p:cNvSpPr/>
          <p:nvPr/>
        </p:nvSpPr>
        <p:spPr>
          <a:xfrm>
            <a:off x="1284847" y="3075558"/>
            <a:ext cx="1623566" cy="909991"/>
          </a:xfrm>
          <a:prstGeom prst="ellipse">
            <a:avLst/>
          </a:prstGeom>
          <a:solidFill>
            <a:srgbClr val="FF0000">
              <a:alpha val="49000"/>
            </a:srgbClr>
          </a:solidFill>
          <a:ln>
            <a:solidFill>
              <a:srgbClr val="FF0000">
                <a:alpha val="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A very small example</a:t>
            </a:r>
            <a:endParaRPr lang="en-US" dirty="0"/>
          </a:p>
        </p:txBody>
      </p:sp>
      <p:sp>
        <p:nvSpPr>
          <p:cNvPr id="3" name="Content Placeholder 2"/>
          <p:cNvSpPr>
            <a:spLocks noGrp="1"/>
          </p:cNvSpPr>
          <p:nvPr>
            <p:ph idx="1"/>
          </p:nvPr>
        </p:nvSpPr>
        <p:spPr>
          <a:xfrm>
            <a:off x="457200" y="1385759"/>
            <a:ext cx="8229600" cy="4008267"/>
          </a:xfrm>
        </p:spPr>
        <p:txBody>
          <a:bodyPr/>
          <a:lstStyle/>
          <a:p>
            <a:r>
              <a:rPr lang="en-US" dirty="0" smtClean="0"/>
              <a:t>Consider a 2-sided test, say of H</a:t>
            </a:r>
            <a:r>
              <a:rPr lang="en-US" baseline="-25000" dirty="0" smtClean="0"/>
              <a:t>0</a:t>
            </a:r>
            <a:r>
              <a:rPr lang="en-US" dirty="0" smtClean="0"/>
              <a:t>: β</a:t>
            </a:r>
            <a:r>
              <a:rPr lang="en-US" baseline="-25000" dirty="0" smtClean="0"/>
              <a:t>3</a:t>
            </a:r>
            <a:r>
              <a:rPr lang="en-US" dirty="0" smtClean="0"/>
              <a:t>=0</a:t>
            </a:r>
          </a:p>
          <a:p>
            <a:r>
              <a:rPr lang="en-US" dirty="0" smtClean="0"/>
              <a:t>Reject if t&gt;t</a:t>
            </a:r>
            <a:r>
              <a:rPr lang="en-US" baseline="-25000" dirty="0" smtClean="0"/>
              <a:t>α/2 </a:t>
            </a:r>
            <a:r>
              <a:rPr lang="en-US" dirty="0" smtClean="0"/>
              <a:t>or t&lt;-t</a:t>
            </a:r>
            <a:r>
              <a:rPr lang="en-US" baseline="-25000" dirty="0" smtClean="0"/>
              <a:t>α/2</a:t>
            </a:r>
          </a:p>
          <a:p>
            <a:r>
              <a:rPr lang="en-US" dirty="0" smtClean="0"/>
              <a:t>If you reject H</a:t>
            </a:r>
            <a:r>
              <a:rPr lang="en-US" baseline="-25000" dirty="0" smtClean="0"/>
              <a:t>0</a:t>
            </a:r>
            <a:r>
              <a:rPr lang="en-US" dirty="0" smtClean="0"/>
              <a:t>, is there a formal basis for deciding whether β</a:t>
            </a:r>
            <a:r>
              <a:rPr lang="en-US" baseline="-25000" dirty="0" smtClean="0"/>
              <a:t>3</a:t>
            </a:r>
            <a:r>
              <a:rPr lang="en-US" dirty="0" smtClean="0"/>
              <a:t>&gt;0 or β</a:t>
            </a:r>
            <a:r>
              <a:rPr lang="en-US" baseline="-25000" dirty="0" smtClean="0"/>
              <a:t>3</a:t>
            </a:r>
            <a:r>
              <a:rPr lang="en-US" dirty="0" smtClean="0"/>
              <a:t>&lt;0?</a:t>
            </a:r>
          </a:p>
          <a:p>
            <a:r>
              <a:rPr lang="en-US" dirty="0" smtClean="0"/>
              <a:t>YES!</a:t>
            </a:r>
          </a:p>
          <a:p>
            <a:pPr marL="0" indent="0">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29</a:t>
            </a:fld>
            <a:endParaRPr lang="en-US" dirty="0"/>
          </a:p>
        </p:txBody>
      </p:sp>
    </p:spTree>
    <p:extLst>
      <p:ext uri="{BB962C8B-B14F-4D97-AF65-F5344CB8AC3E}">
        <p14:creationId xmlns:p14="http://schemas.microsoft.com/office/powerpoint/2010/main" val="607610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02"/>
            <a:ext cx="7772400" cy="1470025"/>
          </a:xfrm>
        </p:spPr>
        <p:txBody>
          <a:bodyPr/>
          <a:lstStyle/>
          <a:p>
            <a:r>
              <a:rPr lang="en-US" dirty="0" smtClean="0"/>
              <a:t>Topics</a:t>
            </a:r>
            <a:endParaRPr lang="en-US" dirty="0"/>
          </a:p>
        </p:txBody>
      </p:sp>
      <p:sp>
        <p:nvSpPr>
          <p:cNvPr id="5" name="Rectangle 3"/>
          <p:cNvSpPr txBox="1">
            <a:spLocks noChangeArrowheads="1"/>
          </p:cNvSpPr>
          <p:nvPr/>
        </p:nvSpPr>
        <p:spPr>
          <a:xfrm>
            <a:off x="457200" y="1600201"/>
            <a:ext cx="8229600" cy="352379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Arial"/>
              <a:buChar char="•"/>
            </a:pPr>
            <a:r>
              <a:rPr lang="en-US" sz="2800" dirty="0" smtClean="0"/>
              <a:t>Dummy variable </a:t>
            </a:r>
            <a:r>
              <a:rPr lang="en-US" sz="2800" dirty="0"/>
              <a:t>coding </a:t>
            </a:r>
            <a:r>
              <a:rPr lang="en-US" sz="2800" dirty="0" smtClean="0"/>
              <a:t>schemes</a:t>
            </a:r>
            <a:endParaRPr lang="en-US" sz="2800" dirty="0"/>
          </a:p>
          <a:p>
            <a:pPr marL="457200" indent="-457200" algn="l">
              <a:buFont typeface="Arial"/>
              <a:buChar char="•"/>
            </a:pPr>
            <a:r>
              <a:rPr lang="en-US" sz="2800" dirty="0" smtClean="0"/>
              <a:t>Contrasts</a:t>
            </a:r>
          </a:p>
          <a:p>
            <a:pPr marL="457200" indent="-457200" algn="l">
              <a:buFont typeface="Arial"/>
              <a:buChar char="•"/>
            </a:pPr>
            <a:r>
              <a:rPr lang="en-US" sz="2800" dirty="0" smtClean="0"/>
              <a:t>Multiple comparisons</a:t>
            </a:r>
          </a:p>
        </p:txBody>
      </p:sp>
      <p:sp>
        <p:nvSpPr>
          <p:cNvPr id="3" name="Slide Number Placeholder 2"/>
          <p:cNvSpPr>
            <a:spLocks noGrp="1"/>
          </p:cNvSpPr>
          <p:nvPr>
            <p:ph type="sldNum" sz="quarter" idx="12"/>
          </p:nvPr>
        </p:nvSpPr>
        <p:spPr/>
        <p:txBody>
          <a:bodyPr/>
          <a:lstStyle/>
          <a:p>
            <a:fld id="{8F57860C-5516-40FD-AD26-BB3F2C8D3F60}"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A family of 2 tests</a:t>
            </a:r>
            <a:endParaRPr lang="en-US" dirty="0"/>
          </a:p>
        </p:txBody>
      </p:sp>
      <p:sp>
        <p:nvSpPr>
          <p:cNvPr id="3" name="Content Placeholder 2"/>
          <p:cNvSpPr>
            <a:spLocks noGrp="1"/>
          </p:cNvSpPr>
          <p:nvPr>
            <p:ph idx="1"/>
          </p:nvPr>
        </p:nvSpPr>
        <p:spPr>
          <a:xfrm>
            <a:off x="457200" y="1006362"/>
            <a:ext cx="8229600" cy="5851638"/>
          </a:xfrm>
        </p:spPr>
        <p:txBody>
          <a:bodyPr>
            <a:normAutofit fontScale="92500" lnSpcReduction="10000"/>
          </a:bodyPr>
          <a:lstStyle/>
          <a:p>
            <a:r>
              <a:rPr lang="en-US" dirty="0" smtClean="0"/>
              <a:t>First do the initial 2-sided </a:t>
            </a:r>
            <a:r>
              <a:rPr lang="en-US" dirty="0"/>
              <a:t>test of H</a:t>
            </a:r>
            <a:r>
              <a:rPr lang="en-US" baseline="-25000" dirty="0"/>
              <a:t>0</a:t>
            </a:r>
            <a:r>
              <a:rPr lang="en-US" dirty="0"/>
              <a:t>: β</a:t>
            </a:r>
            <a:r>
              <a:rPr lang="en-US" baseline="-25000" dirty="0"/>
              <a:t>3</a:t>
            </a:r>
            <a:r>
              <a:rPr lang="en-US" dirty="0"/>
              <a:t>=0</a:t>
            </a:r>
            <a:r>
              <a:rPr lang="en-US" dirty="0" smtClean="0"/>
              <a:t>.</a:t>
            </a:r>
          </a:p>
          <a:p>
            <a:r>
              <a:rPr lang="en-US" dirty="0" smtClean="0"/>
              <a:t>Reject if |t|&gt;t</a:t>
            </a:r>
            <a:r>
              <a:rPr lang="en-US" baseline="-25000" dirty="0" smtClean="0"/>
              <a:t>α/2</a:t>
            </a:r>
            <a:r>
              <a:rPr lang="en-US" dirty="0" smtClean="0"/>
              <a:t>.</a:t>
            </a:r>
          </a:p>
          <a:p>
            <a:r>
              <a:rPr lang="en-US" dirty="0" smtClean="0"/>
              <a:t>If H</a:t>
            </a:r>
            <a:r>
              <a:rPr lang="en-US" baseline="-25000" dirty="0" smtClean="0"/>
              <a:t>0</a:t>
            </a:r>
            <a:r>
              <a:rPr lang="en-US" dirty="0" smtClean="0"/>
              <a:t> is rejected, follow up with 2 one-sided tests:</a:t>
            </a:r>
            <a:endParaRPr lang="en-US" baseline="-25000" dirty="0" smtClean="0"/>
          </a:p>
          <a:p>
            <a:r>
              <a:rPr lang="en-US" dirty="0" smtClean="0"/>
              <a:t>One with H</a:t>
            </a:r>
            <a:r>
              <a:rPr lang="en-US" baseline="-25000" dirty="0" smtClean="0"/>
              <a:t>0</a:t>
            </a:r>
            <a:r>
              <a:rPr lang="en-US" dirty="0" smtClean="0"/>
              <a:t>: β</a:t>
            </a:r>
            <a:r>
              <a:rPr lang="en-US" baseline="-25000" dirty="0" smtClean="0"/>
              <a:t>3</a:t>
            </a:r>
            <a:r>
              <a:rPr lang="en-US" dirty="0" smtClean="0"/>
              <a:t> ≤ 0, reject if </a:t>
            </a:r>
            <a:r>
              <a:rPr lang="en-US" dirty="0"/>
              <a:t>if t&gt;t</a:t>
            </a:r>
            <a:r>
              <a:rPr lang="en-US" baseline="-25000" dirty="0"/>
              <a:t>α/2 </a:t>
            </a:r>
            <a:endParaRPr lang="en-US" dirty="0" smtClean="0"/>
          </a:p>
          <a:p>
            <a:r>
              <a:rPr lang="en-US" dirty="0" smtClean="0"/>
              <a:t>The other with </a:t>
            </a:r>
            <a:r>
              <a:rPr lang="en-US" dirty="0"/>
              <a:t>H</a:t>
            </a:r>
            <a:r>
              <a:rPr lang="en-US" baseline="-25000" dirty="0"/>
              <a:t>0</a:t>
            </a:r>
            <a:r>
              <a:rPr lang="en-US" dirty="0"/>
              <a:t>: β</a:t>
            </a:r>
            <a:r>
              <a:rPr lang="en-US" baseline="-25000" dirty="0"/>
              <a:t>3</a:t>
            </a:r>
            <a:r>
              <a:rPr lang="en-US" dirty="0"/>
              <a:t> </a:t>
            </a:r>
            <a:r>
              <a:rPr lang="en-US" dirty="0" smtClean="0"/>
              <a:t>≥ </a:t>
            </a:r>
            <a:r>
              <a:rPr lang="en-US" dirty="0"/>
              <a:t>0, reject if if </a:t>
            </a:r>
            <a:r>
              <a:rPr lang="en-US" dirty="0" smtClean="0"/>
              <a:t>t&lt;-t</a:t>
            </a:r>
            <a:r>
              <a:rPr lang="en-US" baseline="-25000" dirty="0" smtClean="0"/>
              <a:t>α</a:t>
            </a:r>
            <a:r>
              <a:rPr lang="en-US" baseline="-25000" dirty="0"/>
              <a:t>/</a:t>
            </a:r>
            <a:r>
              <a:rPr lang="en-US" baseline="-25000" dirty="0" smtClean="0"/>
              <a:t>2</a:t>
            </a:r>
          </a:p>
          <a:p>
            <a:r>
              <a:rPr lang="en-US" dirty="0" smtClean="0"/>
              <a:t>H</a:t>
            </a:r>
            <a:r>
              <a:rPr lang="en-US" baseline="-25000" dirty="0" smtClean="0"/>
              <a:t>0</a:t>
            </a:r>
            <a:r>
              <a:rPr lang="en-US" dirty="0" smtClean="0"/>
              <a:t> will be rejected with one follow-up if and only if the initial test</a:t>
            </a:r>
            <a:r>
              <a:rPr lang="en-US" baseline="-25000" dirty="0" smtClean="0"/>
              <a:t> </a:t>
            </a:r>
            <a:r>
              <a:rPr lang="en-US" dirty="0" smtClean="0"/>
              <a:t>rejects </a:t>
            </a:r>
            <a:r>
              <a:rPr lang="en-US" dirty="0"/>
              <a:t>H</a:t>
            </a:r>
            <a:r>
              <a:rPr lang="en-US" baseline="-25000" dirty="0"/>
              <a:t>0</a:t>
            </a:r>
            <a:endParaRPr lang="en-US" dirty="0" smtClean="0"/>
          </a:p>
          <a:p>
            <a:r>
              <a:rPr lang="en-US" dirty="0" smtClean="0"/>
              <a:t>And you can draw a directional conclusion.</a:t>
            </a:r>
          </a:p>
          <a:p>
            <a:r>
              <a:rPr lang="en-US" b="1" dirty="0" smtClean="0"/>
              <a:t>This argument is valuable because it allows you to use common sense</a:t>
            </a:r>
            <a:r>
              <a:rPr lang="en-US" dirty="0" smtClean="0"/>
              <a:t>.</a:t>
            </a:r>
          </a:p>
          <a:p>
            <a:r>
              <a:rPr lang="en-US" dirty="0" smtClean="0"/>
              <a:t>This is a union-intersection family.</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30</a:t>
            </a:fld>
            <a:endParaRPr lang="en-US" dirty="0"/>
          </a:p>
        </p:txBody>
      </p:sp>
    </p:spTree>
    <p:extLst>
      <p:ext uri="{BB962C8B-B14F-4D97-AF65-F5344CB8AC3E}">
        <p14:creationId xmlns:p14="http://schemas.microsoft.com/office/powerpoint/2010/main" val="313732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0638"/>
            <a:ext cx="8229600" cy="781467"/>
          </a:xfrm>
        </p:spPr>
        <p:txBody>
          <a:bodyPr>
            <a:normAutofit fontScale="90000"/>
          </a:bodyPr>
          <a:lstStyle/>
          <a:p>
            <a:r>
              <a:rPr lang="en-US" dirty="0" err="1" smtClean="0"/>
              <a:t>Scheff</a:t>
            </a:r>
            <a:r>
              <a:rPr lang="en-US" altLang="ja-JP" dirty="0" err="1" smtClean="0"/>
              <a:t>é</a:t>
            </a:r>
            <a:r>
              <a:rPr lang="en-US" altLang="ja-JP" dirty="0" smtClean="0"/>
              <a:t> are union-intersection tests</a:t>
            </a:r>
            <a:endParaRPr lang="en-US" dirty="0"/>
          </a:p>
        </p:txBody>
      </p:sp>
      <p:sp>
        <p:nvSpPr>
          <p:cNvPr id="20483" name="Rectangle 3"/>
          <p:cNvSpPr>
            <a:spLocks noGrp="1" noChangeArrowheads="1"/>
          </p:cNvSpPr>
          <p:nvPr>
            <p:ph type="body" idx="1"/>
          </p:nvPr>
        </p:nvSpPr>
        <p:spPr/>
        <p:txBody>
          <a:bodyPr>
            <a:normAutofit fontScale="92500" lnSpcReduction="10000"/>
          </a:bodyPr>
          <a:lstStyle/>
          <a:p>
            <a:r>
              <a:rPr lang="en-US" sz="2800" dirty="0" smtClean="0"/>
              <a:t>Reject H</a:t>
            </a:r>
            <a:r>
              <a:rPr lang="en-US" sz="2800" baseline="-25000" dirty="0" smtClean="0"/>
              <a:t>0</a:t>
            </a:r>
            <a:r>
              <a:rPr lang="en-US" sz="2800" dirty="0" smtClean="0"/>
              <a:t> for follow-up test if F</a:t>
            </a:r>
            <a:r>
              <a:rPr lang="en-US" sz="2800" baseline="-25000" dirty="0" smtClean="0"/>
              <a:t>2</a:t>
            </a:r>
            <a:r>
              <a:rPr lang="en-US" sz="2800" dirty="0" smtClean="0"/>
              <a:t> &gt; f*(p-1), where f is the critical value of the initial F test.</a:t>
            </a:r>
          </a:p>
          <a:p>
            <a:r>
              <a:rPr lang="en-US" sz="2800" dirty="0" smtClean="0"/>
              <a:t>Follow</a:t>
            </a:r>
            <a:r>
              <a:rPr lang="en-US" sz="2800" dirty="0"/>
              <a:t>-up tests </a:t>
            </a:r>
            <a:r>
              <a:rPr lang="en-US" sz="2800" i="1" dirty="0"/>
              <a:t>cannot </a:t>
            </a:r>
            <a:r>
              <a:rPr lang="en-US" sz="2800" dirty="0" smtClean="0"/>
              <a:t>reject H</a:t>
            </a:r>
            <a:r>
              <a:rPr lang="en-US" sz="2800" baseline="-25000" dirty="0" smtClean="0"/>
              <a:t>0</a:t>
            </a:r>
            <a:r>
              <a:rPr lang="en-US" sz="2800" dirty="0" smtClean="0"/>
              <a:t> if </a:t>
            </a:r>
            <a:r>
              <a:rPr lang="en-US" sz="2800" dirty="0"/>
              <a:t>the initial </a:t>
            </a:r>
            <a:r>
              <a:rPr lang="en-US" sz="2800" dirty="0" smtClean="0"/>
              <a:t>F-test does </a:t>
            </a:r>
            <a:r>
              <a:rPr lang="en-US" sz="2800" dirty="0"/>
              <a:t>not. Not quite true of Bonferroni and Tukey.</a:t>
            </a:r>
          </a:p>
          <a:p>
            <a:r>
              <a:rPr lang="en-US" sz="2800" dirty="0"/>
              <a:t>If the initial test (of p-1 contrasts) </a:t>
            </a:r>
            <a:r>
              <a:rPr lang="en-US" sz="2800" dirty="0" smtClean="0"/>
              <a:t>rejects H</a:t>
            </a:r>
            <a:r>
              <a:rPr lang="en-US" sz="2800" baseline="-25000" dirty="0" smtClean="0"/>
              <a:t>0</a:t>
            </a:r>
            <a:r>
              <a:rPr lang="en-US" sz="2800" dirty="0" smtClean="0"/>
              <a:t>, </a:t>
            </a:r>
            <a:r>
              <a:rPr lang="en-US" sz="2800" dirty="0"/>
              <a:t>there </a:t>
            </a:r>
            <a:r>
              <a:rPr lang="en-US" sz="2800" u="sng" dirty="0"/>
              <a:t>is</a:t>
            </a:r>
            <a:r>
              <a:rPr lang="en-US" sz="2800" dirty="0"/>
              <a:t> a </a:t>
            </a:r>
            <a:r>
              <a:rPr lang="en-US" sz="2800" dirty="0" smtClean="0"/>
              <a:t>contrast for which the </a:t>
            </a:r>
            <a:r>
              <a:rPr lang="en-US" sz="2800" dirty="0" err="1" smtClean="0"/>
              <a:t>Scheffé</a:t>
            </a:r>
            <a:r>
              <a:rPr lang="en-US" sz="2800" dirty="0" smtClean="0"/>
              <a:t> test will </a:t>
            </a:r>
            <a:r>
              <a:rPr lang="en-US" sz="2800" dirty="0"/>
              <a:t>reject H</a:t>
            </a:r>
            <a:r>
              <a:rPr lang="en-US" sz="2800" baseline="-25000" dirty="0"/>
              <a:t>0</a:t>
            </a:r>
            <a:r>
              <a:rPr lang="en-US" sz="2800" dirty="0"/>
              <a:t> (not necessarily a pairwise comparison</a:t>
            </a:r>
            <a:r>
              <a:rPr lang="en-US" sz="2800" dirty="0" smtClean="0"/>
              <a:t>).</a:t>
            </a:r>
            <a:endParaRPr lang="en-US" sz="2800" dirty="0"/>
          </a:p>
          <a:p>
            <a:r>
              <a:rPr lang="en-US" sz="2800" dirty="0"/>
              <a:t>Adjusted p-value is the </a:t>
            </a:r>
            <a:r>
              <a:rPr lang="en-US" sz="2800" dirty="0" smtClean="0"/>
              <a:t>smallest α of the initial test that would make the </a:t>
            </a:r>
            <a:r>
              <a:rPr lang="en-US" sz="2800" dirty="0" err="1" smtClean="0"/>
              <a:t>Scheffé</a:t>
            </a:r>
            <a:r>
              <a:rPr lang="en-US" sz="2800" dirty="0" smtClean="0"/>
              <a:t> follow-up reject H</a:t>
            </a:r>
            <a:r>
              <a:rPr lang="en-US" sz="2800" baseline="-25000" dirty="0" smtClean="0"/>
              <a:t>0</a:t>
            </a:r>
            <a:r>
              <a:rPr lang="en-US" sz="2800" dirty="0" smtClean="0"/>
              <a:t>.</a:t>
            </a:r>
          </a:p>
          <a:p>
            <a:r>
              <a:rPr lang="en-US" sz="2800" dirty="0" smtClean="0"/>
              <a:t>It’s also </a:t>
            </a:r>
            <a:r>
              <a:rPr lang="en-US" sz="2800" dirty="0"/>
              <a:t>the tail area above F</a:t>
            </a:r>
            <a:r>
              <a:rPr lang="en-US" sz="2800" baseline="-25000" dirty="0"/>
              <a:t>2</a:t>
            </a:r>
            <a:r>
              <a:rPr lang="en-US" sz="2800" dirty="0"/>
              <a:t>/(p-1) under the </a:t>
            </a:r>
            <a:r>
              <a:rPr lang="en-US" sz="2800" dirty="0" smtClean="0"/>
              <a:t>null distribution </a:t>
            </a:r>
            <a:r>
              <a:rPr lang="en-US" sz="2800" dirty="0"/>
              <a:t>of the initial test.</a:t>
            </a:r>
          </a:p>
        </p:txBody>
      </p:sp>
      <p:sp>
        <p:nvSpPr>
          <p:cNvPr id="2" name="Slide Number Placeholder 1"/>
          <p:cNvSpPr>
            <a:spLocks noGrp="1"/>
          </p:cNvSpPr>
          <p:nvPr>
            <p:ph type="sldNum" sz="quarter" idx="12"/>
          </p:nvPr>
        </p:nvSpPr>
        <p:spPr/>
        <p:txBody>
          <a:bodyPr/>
          <a:lstStyle/>
          <a:p>
            <a:fld id="{8F57860C-5516-40FD-AD26-BB3F2C8D3F60}"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dirty="0"/>
              <a:t>Which method should you use?</a:t>
            </a:r>
          </a:p>
        </p:txBody>
      </p:sp>
      <p:sp>
        <p:nvSpPr>
          <p:cNvPr id="21507" name="Rectangle 1027"/>
          <p:cNvSpPr>
            <a:spLocks noGrp="1" noChangeArrowheads="1"/>
          </p:cNvSpPr>
          <p:nvPr>
            <p:ph type="body" idx="1"/>
          </p:nvPr>
        </p:nvSpPr>
        <p:spPr>
          <a:xfrm>
            <a:off x="457200" y="1600200"/>
            <a:ext cx="8229600" cy="4920902"/>
          </a:xfrm>
        </p:spPr>
        <p:txBody>
          <a:bodyPr/>
          <a:lstStyle/>
          <a:p>
            <a:pPr>
              <a:lnSpc>
                <a:spcPct val="90000"/>
              </a:lnSpc>
            </a:pPr>
            <a:r>
              <a:rPr lang="en-US" sz="2800" dirty="0"/>
              <a:t>If the sample sizes are nearly equal and you are only interested in pairwise comparisons, use Tukey because it's most </a:t>
            </a:r>
            <a:r>
              <a:rPr lang="en-US" sz="2800" dirty="0" smtClean="0"/>
              <a:t>powerful.</a:t>
            </a:r>
            <a:endParaRPr lang="en-US" sz="2800" dirty="0"/>
          </a:p>
          <a:p>
            <a:pPr>
              <a:lnSpc>
                <a:spcPct val="90000"/>
              </a:lnSpc>
            </a:pPr>
            <a:endParaRPr lang="en-US" sz="2800" dirty="0" smtClean="0"/>
          </a:p>
          <a:p>
            <a:pPr>
              <a:lnSpc>
                <a:spcPct val="90000"/>
              </a:lnSpc>
            </a:pPr>
            <a:r>
              <a:rPr lang="en-US" sz="2800" dirty="0" smtClean="0"/>
              <a:t>If the sample sizes are not close to equal and you are only interested in pairwise comparisons, there is (amazingly) no harm in applying all three methods and picking the one that gives you the greatest number of significant results.  (It’s okay because this choice could be determined in advance based on number of treatments, α and the sample sizes.)</a:t>
            </a:r>
          </a:p>
          <a:p>
            <a:pPr>
              <a:lnSpc>
                <a:spcPct val="90000"/>
              </a:lnSpc>
            </a:pPr>
            <a:endParaRPr lang="en-US" sz="2800" dirty="0"/>
          </a:p>
        </p:txBody>
      </p:sp>
      <p:sp>
        <p:nvSpPr>
          <p:cNvPr id="2" name="Slide Number Placeholder 1"/>
          <p:cNvSpPr>
            <a:spLocks noGrp="1"/>
          </p:cNvSpPr>
          <p:nvPr>
            <p:ph type="sldNum" sz="quarter" idx="12"/>
          </p:nvPr>
        </p:nvSpPr>
        <p:spPr/>
        <p:txBody>
          <a:bodyPr/>
          <a:lstStyle/>
          <a:p>
            <a:fld id="{8F57860C-5516-40FD-AD26-BB3F2C8D3F60}"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027"/>
          <p:cNvSpPr>
            <a:spLocks noGrp="1" noChangeArrowheads="1"/>
          </p:cNvSpPr>
          <p:nvPr>
            <p:ph type="body" idx="1"/>
          </p:nvPr>
        </p:nvSpPr>
        <p:spPr>
          <a:xfrm>
            <a:off x="685800" y="990600"/>
            <a:ext cx="7772400" cy="4114800"/>
          </a:xfrm>
        </p:spPr>
        <p:txBody>
          <a:bodyPr/>
          <a:lstStyle/>
          <a:p>
            <a:pPr>
              <a:lnSpc>
                <a:spcPct val="90000"/>
              </a:lnSpc>
            </a:pPr>
            <a:r>
              <a:rPr lang="en-US" sz="2800" dirty="0"/>
              <a:t>If you are interested in </a:t>
            </a:r>
            <a:r>
              <a:rPr lang="en-US" sz="2800" dirty="0" smtClean="0"/>
              <a:t>follow-</a:t>
            </a:r>
            <a:r>
              <a:rPr lang="en-US" sz="2800" smtClean="0"/>
              <a:t>up tests that </a:t>
            </a:r>
            <a:r>
              <a:rPr lang="en-US" sz="2800" dirty="0"/>
              <a:t>go beyond pairwise comparisons and you can specify </a:t>
            </a:r>
            <a:r>
              <a:rPr lang="en-US" sz="2800" i="1" dirty="0"/>
              <a:t>all</a:t>
            </a:r>
            <a:r>
              <a:rPr lang="en-US" sz="2800" dirty="0"/>
              <a:t> of them before seeing the data, Bonferroni is almost always more powerful than Scheff</a:t>
            </a:r>
            <a:r>
              <a:rPr lang="en-US" altLang="ja-JP" sz="2800" dirty="0"/>
              <a:t>é. (Tukey is out.)</a:t>
            </a:r>
          </a:p>
          <a:p>
            <a:pPr>
              <a:lnSpc>
                <a:spcPct val="90000"/>
              </a:lnSpc>
            </a:pPr>
            <a:endParaRPr lang="en-US" altLang="ja-JP" sz="2800" dirty="0"/>
          </a:p>
          <a:p>
            <a:pPr>
              <a:lnSpc>
                <a:spcPct val="90000"/>
              </a:lnSpc>
            </a:pPr>
            <a:r>
              <a:rPr lang="en-US" sz="2800" dirty="0"/>
              <a:t>If you want lots of special contrasts but you don't know </a:t>
            </a:r>
            <a:r>
              <a:rPr lang="en-US" sz="2800" dirty="0" smtClean="0"/>
              <a:t>in advance exactly </a:t>
            </a:r>
            <a:r>
              <a:rPr lang="en-US" sz="2800" dirty="0"/>
              <a:t>what they all are, Scheff</a:t>
            </a:r>
            <a:r>
              <a:rPr lang="en-US" altLang="ja-JP" sz="2800" dirty="0"/>
              <a:t>é</a:t>
            </a:r>
            <a:r>
              <a:rPr lang="en-US" sz="2800" dirty="0"/>
              <a:t> is the only honest way to go, unless you have a separate replication data set.</a:t>
            </a:r>
          </a:p>
        </p:txBody>
      </p:sp>
      <p:sp>
        <p:nvSpPr>
          <p:cNvPr id="2" name="Slide Number Placeholder 1"/>
          <p:cNvSpPr>
            <a:spLocks noGrp="1"/>
          </p:cNvSpPr>
          <p:nvPr>
            <p:ph type="sldNum" sz="quarter" idx="12"/>
          </p:nvPr>
        </p:nvSpPr>
        <p:spPr/>
        <p:txBody>
          <a:bodyPr/>
          <a:lstStyle/>
          <a:p>
            <a:fld id="{8F57860C-5516-40FD-AD26-BB3F2C8D3F60}"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228600"/>
            <a:ext cx="7772400" cy="1143000"/>
          </a:xfrm>
        </p:spPr>
        <p:txBody>
          <a:bodyPr/>
          <a:lstStyle/>
          <a:p>
            <a:r>
              <a:rPr lang="en-US">
                <a:latin typeface="Arial" charset="0"/>
                <a:ea typeface="ＭＳ Ｐゴシック" charset="0"/>
                <a:cs typeface="ＭＳ Ｐゴシック" charset="0"/>
              </a:rPr>
              <a:t>How far should you take this?</a:t>
            </a:r>
          </a:p>
        </p:txBody>
      </p:sp>
      <p:sp>
        <p:nvSpPr>
          <p:cNvPr id="41986" name="Content Placeholder 3"/>
          <p:cNvSpPr>
            <a:spLocks noGrp="1"/>
          </p:cNvSpPr>
          <p:nvPr>
            <p:ph idx="1"/>
          </p:nvPr>
        </p:nvSpPr>
        <p:spPr>
          <a:xfrm>
            <a:off x="685800" y="1828800"/>
            <a:ext cx="7772400" cy="3657600"/>
          </a:xfrm>
        </p:spPr>
        <p:txBody>
          <a:bodyPr/>
          <a:lstStyle/>
          <a:p>
            <a:r>
              <a:rPr lang="en-US">
                <a:latin typeface="Arial" charset="0"/>
                <a:ea typeface="ＭＳ Ｐゴシック" charset="0"/>
                <a:cs typeface="ＭＳ Ｐゴシック" charset="0"/>
              </a:rPr>
              <a:t>Protect all follow-ups to a given test?</a:t>
            </a:r>
          </a:p>
          <a:p>
            <a:r>
              <a:rPr lang="en-US">
                <a:latin typeface="Arial" charset="0"/>
                <a:ea typeface="ＭＳ Ｐゴシック" charset="0"/>
                <a:cs typeface="ＭＳ Ｐゴシック" charset="0"/>
              </a:rPr>
              <a:t>Protect all tests that use a given model?</a:t>
            </a:r>
          </a:p>
          <a:p>
            <a:r>
              <a:rPr lang="en-US">
                <a:latin typeface="Arial" charset="0"/>
                <a:ea typeface="ＭＳ Ｐゴシック" charset="0"/>
                <a:cs typeface="ＭＳ Ｐゴシック" charset="0"/>
              </a:rPr>
              <a:t>Protect all tests reported in a study?</a:t>
            </a:r>
          </a:p>
          <a:p>
            <a:r>
              <a:rPr lang="en-US">
                <a:latin typeface="Arial" charset="0"/>
                <a:ea typeface="ＭＳ Ｐゴシック" charset="0"/>
                <a:cs typeface="ＭＳ Ｐゴシック" charset="0"/>
              </a:rPr>
              <a:t>Protect all tests carried out in an investigator</a:t>
            </a:r>
            <a:r>
              <a:rPr lang="ja-JP" altLang="en-US">
                <a:latin typeface="Arial" charset="0"/>
                <a:ea typeface="ＭＳ Ｐゴシック" charset="0"/>
                <a:cs typeface="ＭＳ Ｐゴシック" charset="0"/>
              </a:rPr>
              <a:t>’</a:t>
            </a:r>
            <a:r>
              <a:rPr lang="en-US" altLang="ja-JP">
                <a:latin typeface="Arial" charset="0"/>
                <a:ea typeface="ＭＳ Ｐゴシック" charset="0"/>
                <a:cs typeface="ＭＳ Ｐゴシック" charset="0"/>
              </a:rPr>
              <a:t>s lifetime?</a:t>
            </a:r>
            <a:endParaRPr lang="en-US">
              <a:latin typeface="Arial" charset="0"/>
              <a:ea typeface="ＭＳ Ｐゴシック" charset="0"/>
              <a:cs typeface="ＭＳ Ｐゴシック" charset="0"/>
            </a:endParaRPr>
          </a:p>
        </p:txBody>
      </p:sp>
      <p:sp>
        <p:nvSpPr>
          <p:cNvPr id="41987" name="TextBox 4"/>
          <p:cNvSpPr txBox="1">
            <a:spLocks noChangeArrowheads="1"/>
          </p:cNvSpPr>
          <p:nvPr/>
        </p:nvSpPr>
        <p:spPr bwMode="auto">
          <a:xfrm>
            <a:off x="609600" y="5029200"/>
            <a:ext cx="8178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We will be very modest. If we follow up a test </a:t>
            </a:r>
            <a:r>
              <a:rPr lang="en-US" dirty="0" smtClean="0"/>
              <a:t>whose null hypothesis has multiple equals signs, </a:t>
            </a:r>
            <a:r>
              <a:rPr lang="en-US" dirty="0"/>
              <a:t>we will hold the joint significance level of the follow-up tests to 0.05 somehow.</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Scheffé</a:t>
            </a:r>
            <a:r>
              <a:rPr lang="en-US" dirty="0" smtClean="0"/>
              <a:t> family also contains tests of </a:t>
            </a:r>
            <a:r>
              <a:rPr lang="en-US" i="1" dirty="0" smtClean="0"/>
              <a:t>multiple</a:t>
            </a:r>
            <a:r>
              <a:rPr lang="en-US" dirty="0" smtClean="0"/>
              <a:t> contrasts</a:t>
            </a:r>
            <a:endParaRPr lang="en-US" dirty="0"/>
          </a:p>
        </p:txBody>
      </p:sp>
      <p:sp>
        <p:nvSpPr>
          <p:cNvPr id="3" name="Content Placeholder 2"/>
          <p:cNvSpPr>
            <a:spLocks noGrp="1"/>
          </p:cNvSpPr>
          <p:nvPr>
            <p:ph idx="1"/>
          </p:nvPr>
        </p:nvSpPr>
        <p:spPr>
          <a:xfrm>
            <a:off x="457200" y="1600200"/>
            <a:ext cx="8229600" cy="4985278"/>
          </a:xfrm>
        </p:spPr>
        <p:txBody>
          <a:bodyPr>
            <a:normAutofit/>
          </a:bodyPr>
          <a:lstStyle/>
          <a:p>
            <a:r>
              <a:rPr lang="en-US" sz="2800" dirty="0" smtClean="0"/>
              <a:t>In regression with p regression coefficients, initial test is of </a:t>
            </a:r>
            <a:r>
              <a:rPr lang="en-US" sz="2800" i="1" dirty="0" err="1" smtClean="0"/>
              <a:t>q≤</a:t>
            </a:r>
            <a:r>
              <a:rPr lang="en-US" sz="2800" i="1" dirty="0" err="1" smtClean="0"/>
              <a:t>p</a:t>
            </a:r>
            <a:r>
              <a:rPr lang="en-US" sz="2800" dirty="0" smtClean="0"/>
              <a:t> linear constrains on </a:t>
            </a:r>
            <a:r>
              <a:rPr lang="en-US" sz="2800" b="1" dirty="0" smtClean="0"/>
              <a:t>β</a:t>
            </a:r>
            <a:r>
              <a:rPr lang="en-US" sz="2800" dirty="0" smtClean="0"/>
              <a:t>. </a:t>
            </a:r>
            <a:r>
              <a:rPr lang="en-US" sz="2800" dirty="0"/>
              <a:t>Test statistic is </a:t>
            </a:r>
            <a:r>
              <a:rPr lang="en-US" sz="2800" dirty="0" smtClean="0"/>
              <a:t>F</a:t>
            </a:r>
            <a:r>
              <a:rPr lang="en-US" sz="2800" baseline="-25000" dirty="0" smtClean="0"/>
              <a:t>1</a:t>
            </a:r>
            <a:r>
              <a:rPr lang="en-US" sz="2800" dirty="0" smtClean="0"/>
              <a:t>.  Reject if F</a:t>
            </a:r>
            <a:r>
              <a:rPr lang="en-US" sz="2800" baseline="-25000" dirty="0" smtClean="0"/>
              <a:t>1</a:t>
            </a:r>
            <a:r>
              <a:rPr lang="en-US" sz="2800" dirty="0" smtClean="0"/>
              <a:t> &gt; f</a:t>
            </a:r>
          </a:p>
          <a:p>
            <a:r>
              <a:rPr lang="en-US" sz="2800" dirty="0" smtClean="0"/>
              <a:t>Follow-up test is test of </a:t>
            </a:r>
            <a:r>
              <a:rPr lang="en-US" sz="2800" i="1" dirty="0" smtClean="0"/>
              <a:t>s</a:t>
            </a:r>
            <a:r>
              <a:rPr lang="en-US" sz="2800" i="1" dirty="0" smtClean="0"/>
              <a:t>&lt;q</a:t>
            </a:r>
            <a:r>
              <a:rPr lang="en-US" sz="2800" dirty="0"/>
              <a:t> constraints on </a:t>
            </a:r>
            <a:r>
              <a:rPr lang="en-US" sz="2800" b="1" dirty="0" smtClean="0"/>
              <a:t>β</a:t>
            </a:r>
            <a:r>
              <a:rPr lang="en-US" sz="2800" dirty="0" smtClean="0"/>
              <a:t>.</a:t>
            </a:r>
            <a:endParaRPr lang="en-US" sz="2800" dirty="0" smtClean="0"/>
          </a:p>
          <a:p>
            <a:r>
              <a:rPr lang="en-US" sz="2800" dirty="0" smtClean="0"/>
              <a:t>Make sure the null hypothesis of the follow-up test follows logically from that of the initial test.</a:t>
            </a:r>
          </a:p>
          <a:p>
            <a:r>
              <a:rPr lang="en-US" sz="2800" dirty="0" smtClean="0"/>
              <a:t>Calculate F</a:t>
            </a:r>
            <a:r>
              <a:rPr lang="en-US" sz="2800" baseline="-25000" dirty="0" smtClean="0"/>
              <a:t>2</a:t>
            </a:r>
            <a:r>
              <a:rPr lang="en-US" sz="2800" dirty="0" smtClean="0"/>
              <a:t>, test statistic of the ordinary F-test of the follow-up null hypothesis. </a:t>
            </a:r>
          </a:p>
          <a:p>
            <a:r>
              <a:rPr lang="en-US" sz="2800" dirty="0" err="1" smtClean="0"/>
              <a:t>Scheffé</a:t>
            </a:r>
            <a:r>
              <a:rPr lang="en-US" sz="2800" dirty="0" smtClean="0"/>
              <a:t> test is to reject H</a:t>
            </a:r>
            <a:r>
              <a:rPr lang="en-US" sz="2800" baseline="-25000" dirty="0" smtClean="0"/>
              <a:t>0</a:t>
            </a:r>
            <a:r>
              <a:rPr lang="en-US" sz="2800" dirty="0" smtClean="0"/>
              <a:t> of follow-up test if </a:t>
            </a:r>
          </a:p>
          <a:p>
            <a:pPr marL="0" indent="0">
              <a:buNone/>
            </a:pPr>
            <a:r>
              <a:rPr lang="en-US" sz="2800" dirty="0" smtClean="0"/>
              <a:t>     F</a:t>
            </a:r>
            <a:r>
              <a:rPr lang="en-US" sz="2800" baseline="-25000" dirty="0" smtClean="0"/>
              <a:t>2</a:t>
            </a:r>
            <a:r>
              <a:rPr lang="en-US" sz="2800" dirty="0" smtClean="0"/>
              <a:t> &gt; </a:t>
            </a:r>
            <a:r>
              <a:rPr lang="en-US" sz="2800" dirty="0" smtClean="0"/>
              <a:t>q/</a:t>
            </a:r>
            <a:r>
              <a:rPr lang="en-US" sz="2800" dirty="0" smtClean="0"/>
              <a:t>s * f.</a:t>
            </a:r>
          </a:p>
          <a:p>
            <a:endParaRPr lang="en-US" sz="2800" dirty="0" smtClean="0"/>
          </a:p>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35</a:t>
            </a:fld>
            <a:endParaRPr lang="en-US" dirty="0"/>
          </a:p>
        </p:txBody>
      </p:sp>
    </p:spTree>
    <p:extLst>
      <p:ext uri="{BB962C8B-B14F-4D97-AF65-F5344CB8AC3E}">
        <p14:creationId xmlns:p14="http://schemas.microsoft.com/office/powerpoint/2010/main" val="3791513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a union-intersection test?</a:t>
            </a:r>
            <a:endParaRPr lang="en-US" dirty="0"/>
          </a:p>
        </p:txBody>
      </p:sp>
      <p:sp>
        <p:nvSpPr>
          <p:cNvPr id="3" name="Content Placeholder 2"/>
          <p:cNvSpPr>
            <a:spLocks noGrp="1"/>
          </p:cNvSpPr>
          <p:nvPr>
            <p:ph idx="1"/>
          </p:nvPr>
        </p:nvSpPr>
        <p:spPr>
          <a:xfrm>
            <a:off x="457200" y="1600200"/>
            <a:ext cx="8229600" cy="1613873"/>
          </a:xfrm>
        </p:spPr>
        <p:txBody>
          <a:bodyPr/>
          <a:lstStyle/>
          <a:p>
            <a:r>
              <a:rPr lang="en-US" dirty="0" smtClean="0"/>
              <a:t>Reject </a:t>
            </a:r>
            <a:r>
              <a:rPr lang="en-US" dirty="0"/>
              <a:t>H</a:t>
            </a:r>
            <a:r>
              <a:rPr lang="en-US" baseline="-25000" dirty="0"/>
              <a:t>0</a:t>
            </a:r>
            <a:r>
              <a:rPr lang="en-US" dirty="0"/>
              <a:t> of follow-up test if </a:t>
            </a:r>
            <a:r>
              <a:rPr lang="en-US" dirty="0" smtClean="0"/>
              <a:t>F</a:t>
            </a:r>
            <a:r>
              <a:rPr lang="en-US" baseline="-25000" dirty="0" smtClean="0"/>
              <a:t>2</a:t>
            </a:r>
            <a:r>
              <a:rPr lang="en-US" dirty="0" smtClean="0"/>
              <a:t> </a:t>
            </a:r>
            <a:r>
              <a:rPr lang="en-US"/>
              <a:t>&gt; </a:t>
            </a:r>
            <a:r>
              <a:rPr lang="en-US" smtClean="0"/>
              <a:t>q/</a:t>
            </a:r>
            <a:r>
              <a:rPr lang="en-US" dirty="0"/>
              <a:t>s * f</a:t>
            </a:r>
            <a:r>
              <a:rPr lang="en-US" dirty="0" smtClean="0"/>
              <a:t>.</a:t>
            </a:r>
          </a:p>
          <a:p>
            <a:r>
              <a:rPr lang="en-US" dirty="0" smtClean="0"/>
              <a:t>Show this implies F</a:t>
            </a:r>
            <a:r>
              <a:rPr lang="en-US" baseline="-25000" dirty="0" smtClean="0"/>
              <a:t>1</a:t>
            </a:r>
            <a:r>
              <a:rPr lang="en-US" dirty="0" smtClean="0"/>
              <a:t> &gt; f.</a:t>
            </a:r>
            <a:endParaRPr lang="en-US" dirty="0"/>
          </a:p>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36</a:t>
            </a:fld>
            <a:endParaRPr lang="en-US" dirty="0"/>
          </a:p>
        </p:txBody>
      </p:sp>
      <p:pic>
        <p:nvPicPr>
          <p:cNvPr id="6" name="Picture 5"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697" y="3567363"/>
            <a:ext cx="8064500" cy="939800"/>
          </a:xfrm>
          <a:prstGeom prst="rect">
            <a:avLst/>
          </a:prstGeom>
        </p:spPr>
      </p:pic>
    </p:spTree>
    <p:extLst>
      <p:ext uri="{BB962C8B-B14F-4D97-AF65-F5344CB8AC3E}">
        <p14:creationId xmlns:p14="http://schemas.microsoft.com/office/powerpoint/2010/main" val="24201576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Information</a:t>
            </a:r>
            <a:endParaRPr lang="en-US" dirty="0"/>
          </a:p>
        </p:txBody>
      </p:sp>
      <p:sp>
        <p:nvSpPr>
          <p:cNvPr id="3" name="Content Placeholder 2"/>
          <p:cNvSpPr txBox="1">
            <a:spLocks/>
          </p:cNvSpPr>
          <p:nvPr/>
        </p:nvSpPr>
        <p:spPr bwMode="auto">
          <a:xfrm>
            <a:off x="685800" y="2667000"/>
            <a:ext cx="7770813" cy="274320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This slide show was prepared by Jerry Brunner, Department of</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Statistics, University of Toronto. It is licensed under a Creative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Commons Attribution - </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ShareAlike</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3.0 </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Unported</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License. Use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any part of it as you like and share the result freely. These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Powerpoint</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slides will be available from the course website: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hlinkClick r:id="rId2"/>
              </a:rPr>
              <a:t>http://www.utstat.toronto.edu/brunner/</a:t>
            </a:r>
            <a:r>
              <a:rPr kumimoji="0" lang="en-US" sz="2000" b="0" i="0" u="none" strike="noStrike" kern="0" cap="none" spc="0" normalizeH="0" baseline="0" noProof="0" dirty="0" err="1" smtClean="0">
                <a:ln>
                  <a:noFill/>
                </a:ln>
                <a:solidFill>
                  <a:srgbClr val="000000"/>
                </a:solidFill>
                <a:effectLst/>
                <a:uLnTx/>
                <a:uFillTx/>
                <a:hlinkClick r:id="rId2"/>
              </a:rPr>
              <a:t>oldclass</a:t>
            </a:r>
            <a:r>
              <a:rPr kumimoji="0" lang="en-US" sz="2000" b="0" i="0" u="none" strike="noStrike" kern="0" cap="none" spc="0" normalizeH="0" baseline="0" noProof="0" dirty="0" smtClean="0">
                <a:ln>
                  <a:noFill/>
                </a:ln>
                <a:solidFill>
                  <a:srgbClr val="000000"/>
                </a:solidFill>
                <a:effectLst/>
                <a:uLnTx/>
                <a:uFillTx/>
                <a:hlinkClick r:id="rId2"/>
              </a:rPr>
              <a:t>/</a:t>
            </a:r>
            <a:r>
              <a:rPr lang="en-US" sz="2000" kern="0" dirty="0" smtClean="0">
                <a:solidFill>
                  <a:srgbClr val="000000"/>
                </a:solidFill>
                <a:hlinkClick r:id="rId2"/>
              </a:rPr>
              <a:t>305s14</a:t>
            </a:r>
            <a:endParaRPr kumimoji="0" lang="en-US" sz="2000" b="0" i="0" u="none" strike="noStrike" kern="0" cap="none" spc="0" normalizeH="0" baseline="0" noProof="0" dirty="0">
              <a:ln>
                <a:noFill/>
              </a:ln>
              <a:solidFill>
                <a:srgbClr val="000000"/>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fld id="{8F57860C-5516-40FD-AD26-BB3F2C8D3F60}" type="slidenum">
              <a:rPr lang="en-US" smtClean="0"/>
              <a:pPr/>
              <a:t>37</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838200"/>
          </a:xfrm>
        </p:spPr>
        <p:txBody>
          <a:bodyPr>
            <a:normAutofit fontScale="90000"/>
          </a:bodyPr>
          <a:lstStyle/>
          <a:p>
            <a:pPr eaLnBrk="1" hangingPunct="1"/>
            <a:r>
              <a:rPr lang="en-US" dirty="0" smtClean="0"/>
              <a:t>Indicator dummy variables with intercept</a:t>
            </a:r>
            <a:endParaRPr lang="en-US" dirty="0"/>
          </a:p>
        </p:txBody>
      </p:sp>
      <p:sp>
        <p:nvSpPr>
          <p:cNvPr id="16387" name="Rectangle 3"/>
          <p:cNvSpPr>
            <a:spLocks noGrp="1" noChangeArrowheads="1"/>
          </p:cNvSpPr>
          <p:nvPr>
            <p:ph type="body" idx="1"/>
          </p:nvPr>
        </p:nvSpPr>
        <p:spPr>
          <a:xfrm>
            <a:off x="609600" y="1066800"/>
            <a:ext cx="7772400" cy="4114800"/>
          </a:xfrm>
        </p:spPr>
        <p:txBody>
          <a:bodyPr/>
          <a:lstStyle/>
          <a:p>
            <a:pPr eaLnBrk="1" hangingPunct="1"/>
            <a:r>
              <a:rPr lang="en-US" dirty="0"/>
              <a:t>x</a:t>
            </a:r>
            <a:r>
              <a:rPr lang="en-US" baseline="-25000" dirty="0"/>
              <a:t>1</a:t>
            </a:r>
            <a:r>
              <a:rPr lang="en-US" dirty="0"/>
              <a:t> = 1 if Drug A, Zero otherwise</a:t>
            </a:r>
          </a:p>
          <a:p>
            <a:pPr eaLnBrk="1" hangingPunct="1"/>
            <a:r>
              <a:rPr lang="en-US" dirty="0"/>
              <a:t>x</a:t>
            </a:r>
            <a:r>
              <a:rPr lang="en-US" baseline="-25000" dirty="0"/>
              <a:t>2</a:t>
            </a:r>
            <a:r>
              <a:rPr lang="en-US" dirty="0"/>
              <a:t> = 1 if Drug B, Zero otherwise</a:t>
            </a:r>
          </a:p>
          <a:p>
            <a:pPr eaLnBrk="1" hangingPunct="1"/>
            <a:r>
              <a:rPr lang="en-US" dirty="0"/>
              <a:t> </a:t>
            </a:r>
            <a:r>
              <a:rPr lang="en-US" dirty="0" smtClean="0"/>
              <a:t>Y</a:t>
            </a:r>
            <a:r>
              <a:rPr lang="en-US" baseline="-25000" dirty="0" smtClean="0"/>
              <a:t>i</a:t>
            </a:r>
            <a:r>
              <a:rPr lang="en-US" dirty="0" smtClean="0"/>
              <a:t> = β</a:t>
            </a:r>
            <a:r>
              <a:rPr lang="en-US" baseline="-25000" dirty="0" smtClean="0"/>
              <a:t>0</a:t>
            </a:r>
            <a:r>
              <a:rPr lang="en-US" dirty="0" smtClean="0"/>
              <a:t> + β</a:t>
            </a:r>
            <a:r>
              <a:rPr lang="en-US" baseline="-25000" dirty="0" smtClean="0"/>
              <a:t>1</a:t>
            </a:r>
            <a:r>
              <a:rPr lang="en-US" dirty="0" smtClean="0"/>
              <a:t>x</a:t>
            </a:r>
            <a:r>
              <a:rPr lang="en-US" baseline="-25000" dirty="0" smtClean="0"/>
              <a:t>i1</a:t>
            </a:r>
            <a:r>
              <a:rPr lang="en-US" dirty="0" smtClean="0"/>
              <a:t> + β</a:t>
            </a:r>
            <a:r>
              <a:rPr lang="en-US" baseline="-25000" dirty="0" smtClean="0"/>
              <a:t>2</a:t>
            </a:r>
            <a:r>
              <a:rPr lang="en-US" dirty="0" smtClean="0"/>
              <a:t>x</a:t>
            </a:r>
            <a:r>
              <a:rPr lang="en-US" baseline="-25000" dirty="0" smtClean="0"/>
              <a:t>i2</a:t>
            </a:r>
            <a:r>
              <a:rPr lang="en-US" dirty="0" smtClean="0"/>
              <a:t> + </a:t>
            </a:r>
            <a:r>
              <a:rPr lang="en-US" dirty="0" err="1" smtClean="0"/>
              <a:t>ε</a:t>
            </a:r>
            <a:r>
              <a:rPr lang="en-US" baseline="-25000" dirty="0" err="1" smtClean="0"/>
              <a:t>i</a:t>
            </a:r>
            <a:endParaRPr lang="en-US" baseline="-25000" dirty="0"/>
          </a:p>
          <a:p>
            <a:pPr eaLnBrk="1" hangingPunct="1"/>
            <a:endParaRPr lang="en-US" dirty="0"/>
          </a:p>
          <a:p>
            <a:pPr eaLnBrk="1" hangingPunct="1"/>
            <a:endParaRPr lang="en-US" dirty="0"/>
          </a:p>
        </p:txBody>
      </p:sp>
      <p:pic>
        <p:nvPicPr>
          <p:cNvPr id="16389" name="Picture 7" descr="latex-image-1"/>
          <p:cNvPicPr>
            <a:picLocks noChangeAspect="1" noChangeArrowheads="1"/>
          </p:cNvPicPr>
          <p:nvPr/>
        </p:nvPicPr>
        <p:blipFill>
          <a:blip r:embed="rId3"/>
          <a:srcRect/>
          <a:stretch>
            <a:fillRect/>
          </a:stretch>
        </p:blipFill>
        <p:spPr bwMode="auto">
          <a:xfrm>
            <a:off x="914400" y="3352800"/>
            <a:ext cx="6769100" cy="1917700"/>
          </a:xfrm>
          <a:prstGeom prst="rect">
            <a:avLst/>
          </a:prstGeom>
          <a:noFill/>
          <a:ln w="9525">
            <a:noFill/>
            <a:miter lim="800000"/>
            <a:headEnd/>
            <a:tailEnd/>
          </a:ln>
        </p:spPr>
      </p:pic>
      <p:sp>
        <p:nvSpPr>
          <p:cNvPr id="2" name="TextBox 1"/>
          <p:cNvSpPr txBox="1"/>
          <p:nvPr/>
        </p:nvSpPr>
        <p:spPr>
          <a:xfrm>
            <a:off x="2676939" y="5734638"/>
            <a:ext cx="3876261" cy="584776"/>
          </a:xfrm>
          <a:prstGeom prst="rect">
            <a:avLst/>
          </a:prstGeom>
          <a:noFill/>
        </p:spPr>
        <p:txBody>
          <a:bodyPr wrap="square" rtlCol="0">
            <a:spAutoFit/>
          </a:bodyPr>
          <a:lstStyle/>
          <a:p>
            <a:r>
              <a:rPr lang="en-US" sz="3200" dirty="0" smtClean="0"/>
              <a:t>β</a:t>
            </a:r>
            <a:r>
              <a:rPr lang="en-US" sz="3200" baseline="-25000" dirty="0" smtClean="0"/>
              <a:t>1</a:t>
            </a:r>
            <a:r>
              <a:rPr lang="en-US" sz="3200" dirty="0" smtClean="0"/>
              <a:t> = Δ</a:t>
            </a:r>
            <a:r>
              <a:rPr lang="en-US" sz="3200" baseline="-25000" dirty="0" smtClean="0"/>
              <a:t>1</a:t>
            </a:r>
            <a:r>
              <a:rPr lang="en-US" sz="3200" dirty="0" smtClean="0"/>
              <a:t> and β</a:t>
            </a:r>
            <a:r>
              <a:rPr lang="en-US" sz="3200" baseline="-25000" dirty="0" smtClean="0"/>
              <a:t>2</a:t>
            </a:r>
            <a:r>
              <a:rPr lang="en-US" sz="3200" dirty="0" smtClean="0"/>
              <a:t> = Δ</a:t>
            </a:r>
            <a:r>
              <a:rPr lang="en-US" sz="3200" baseline="-25000" dirty="0" smtClean="0"/>
              <a:t>2</a:t>
            </a:r>
            <a:endParaRPr lang="en-US" sz="3200" baseline="-25000" dirty="0"/>
          </a:p>
        </p:txBody>
      </p:sp>
      <p:sp>
        <p:nvSpPr>
          <p:cNvPr id="3" name="Slide Number Placeholder 2"/>
          <p:cNvSpPr>
            <a:spLocks noGrp="1"/>
          </p:cNvSpPr>
          <p:nvPr>
            <p:ph type="sldNum" sz="quarter" idx="12"/>
          </p:nvPr>
        </p:nvSpPr>
        <p:spPr/>
        <p:txBody>
          <a:bodyPr/>
          <a:lstStyle/>
          <a:p>
            <a:fld id="{8F57860C-5516-40FD-AD26-BB3F2C8D3F6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81"/>
            <a:ext cx="8229600" cy="851797"/>
          </a:xfrm>
        </p:spPr>
        <p:txBody>
          <a:bodyPr/>
          <a:lstStyle/>
          <a:p>
            <a:r>
              <a:rPr lang="en-US" dirty="0" smtClean="0"/>
              <a:t>Recall the interpretation</a:t>
            </a:r>
            <a:endParaRPr lang="en-US" dirty="0"/>
          </a:p>
        </p:txBody>
      </p:sp>
      <p:sp>
        <p:nvSpPr>
          <p:cNvPr id="3" name="Content Placeholder 2"/>
          <p:cNvSpPr>
            <a:spLocks noGrp="1"/>
          </p:cNvSpPr>
          <p:nvPr>
            <p:ph idx="1"/>
          </p:nvPr>
        </p:nvSpPr>
        <p:spPr>
          <a:xfrm>
            <a:off x="457200" y="1335156"/>
            <a:ext cx="8229600" cy="5290931"/>
          </a:xfrm>
        </p:spPr>
        <p:txBody>
          <a:bodyPr>
            <a:normAutofit fontScale="92500" lnSpcReduction="10000"/>
          </a:bodyPr>
          <a:lstStyle/>
          <a:p>
            <a:r>
              <a:rPr lang="el-GR" dirty="0" smtClean="0"/>
              <a:t>β</a:t>
            </a:r>
            <a:r>
              <a:rPr lang="en-US" baseline="-25000" dirty="0" smtClean="0"/>
              <a:t>0</a:t>
            </a:r>
            <a:r>
              <a:rPr lang="en-US" dirty="0" smtClean="0"/>
              <a:t> is the expected response if all members of the population had been exposed to the control condition.</a:t>
            </a:r>
          </a:p>
          <a:p>
            <a:r>
              <a:rPr lang="en-US" dirty="0"/>
              <a:t>β</a:t>
            </a:r>
            <a:r>
              <a:rPr lang="en-US" baseline="-25000" dirty="0"/>
              <a:t>1</a:t>
            </a:r>
            <a:r>
              <a:rPr lang="en-US" dirty="0"/>
              <a:t> = Δ</a:t>
            </a:r>
            <a:r>
              <a:rPr lang="en-US" baseline="-25000" dirty="0"/>
              <a:t>1</a:t>
            </a:r>
            <a:r>
              <a:rPr lang="en-US" dirty="0"/>
              <a:t> </a:t>
            </a:r>
            <a:r>
              <a:rPr lang="en-US" dirty="0" smtClean="0"/>
              <a:t>is the constant that is added to the response by Treatment 1.</a:t>
            </a:r>
          </a:p>
          <a:p>
            <a:r>
              <a:rPr lang="en-US" dirty="0" smtClean="0"/>
              <a:t>(Assumption of unit-treatment </a:t>
            </a:r>
            <a:r>
              <a:rPr lang="en-US" dirty="0" err="1" smtClean="0"/>
              <a:t>additivity</a:t>
            </a:r>
            <a:r>
              <a:rPr lang="en-US" dirty="0" smtClean="0"/>
              <a:t>.)</a:t>
            </a:r>
          </a:p>
          <a:p>
            <a:r>
              <a:rPr lang="en-US" dirty="0" smtClean="0"/>
              <a:t>β</a:t>
            </a:r>
            <a:r>
              <a:rPr lang="en-US" baseline="-25000" dirty="0" smtClean="0"/>
              <a:t>2</a:t>
            </a:r>
            <a:r>
              <a:rPr lang="en-US" dirty="0" smtClean="0"/>
              <a:t> </a:t>
            </a:r>
            <a:r>
              <a:rPr lang="en-US" dirty="0"/>
              <a:t>= </a:t>
            </a:r>
            <a:r>
              <a:rPr lang="en-US" dirty="0" smtClean="0"/>
              <a:t>Δ</a:t>
            </a:r>
            <a:r>
              <a:rPr lang="en-US" baseline="-25000" dirty="0" smtClean="0"/>
              <a:t>2</a:t>
            </a:r>
            <a:r>
              <a:rPr lang="en-US" dirty="0" smtClean="0"/>
              <a:t> </a:t>
            </a:r>
            <a:r>
              <a:rPr lang="en-US" dirty="0"/>
              <a:t>is the constant that is added to the response by Treatment </a:t>
            </a:r>
            <a:r>
              <a:rPr lang="en-US" dirty="0" smtClean="0"/>
              <a:t>2.</a:t>
            </a:r>
          </a:p>
          <a:p>
            <a:r>
              <a:rPr lang="el-GR" dirty="0" smtClean="0"/>
              <a:t>β</a:t>
            </a:r>
            <a:r>
              <a:rPr lang="en-US" baseline="-25000" dirty="0" smtClean="0"/>
              <a:t>0</a:t>
            </a:r>
            <a:r>
              <a:rPr lang="en-US" dirty="0" smtClean="0"/>
              <a:t>, </a:t>
            </a:r>
            <a:r>
              <a:rPr lang="el-GR" dirty="0" smtClean="0"/>
              <a:t>β</a:t>
            </a:r>
            <a:r>
              <a:rPr lang="en-US" baseline="-25000" dirty="0" smtClean="0"/>
              <a:t>1</a:t>
            </a:r>
            <a:r>
              <a:rPr lang="en-US" dirty="0" smtClean="0"/>
              <a:t> and </a:t>
            </a:r>
            <a:r>
              <a:rPr lang="el-GR" dirty="0" smtClean="0"/>
              <a:t>β</a:t>
            </a:r>
            <a:r>
              <a:rPr lang="en-US" baseline="-25000" dirty="0" smtClean="0"/>
              <a:t>2</a:t>
            </a:r>
            <a:r>
              <a:rPr lang="en-US" dirty="0" smtClean="0"/>
              <a:t> are 1-1 with μ</a:t>
            </a:r>
            <a:r>
              <a:rPr lang="en-US" baseline="-25000" dirty="0" smtClean="0"/>
              <a:t>1</a:t>
            </a:r>
            <a:r>
              <a:rPr lang="en-US" dirty="0" smtClean="0"/>
              <a:t>, μ</a:t>
            </a:r>
            <a:r>
              <a:rPr lang="en-US" baseline="-25000" dirty="0" smtClean="0"/>
              <a:t>2</a:t>
            </a:r>
            <a:r>
              <a:rPr lang="en-US" dirty="0" smtClean="0"/>
              <a:t> and μ</a:t>
            </a:r>
            <a:r>
              <a:rPr lang="en-US" baseline="-25000" dirty="0" smtClean="0"/>
              <a:t>3</a:t>
            </a:r>
            <a:r>
              <a:rPr lang="en-US" dirty="0" smtClean="0"/>
              <a:t>.</a:t>
            </a:r>
          </a:p>
          <a:p>
            <a:r>
              <a:rPr lang="en-US" dirty="0" smtClean="0"/>
              <a:t>Use routine regression methods for estimation and testing.</a:t>
            </a:r>
            <a:endParaRPr lang="en-US" dirty="0"/>
          </a:p>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5</a:t>
            </a:fld>
            <a:endParaRPr lang="en-US" dirty="0"/>
          </a:p>
        </p:txBody>
      </p:sp>
    </p:spTree>
    <p:extLst>
      <p:ext uri="{BB962C8B-B14F-4D97-AF65-F5344CB8AC3E}">
        <p14:creationId xmlns:p14="http://schemas.microsoft.com/office/powerpoint/2010/main" val="1688158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one treatment group</a:t>
            </a:r>
            <a:endParaRPr lang="en-US" dirty="0"/>
          </a:p>
        </p:txBody>
      </p:sp>
      <p:sp>
        <p:nvSpPr>
          <p:cNvPr id="6" name="Content Placeholder 5"/>
          <p:cNvSpPr>
            <a:spLocks noGrp="1"/>
          </p:cNvSpPr>
          <p:nvPr>
            <p:ph idx="1"/>
          </p:nvPr>
        </p:nvSpPr>
        <p:spPr>
          <a:xfrm>
            <a:off x="378530" y="4432183"/>
            <a:ext cx="8229600" cy="2142060"/>
          </a:xfrm>
        </p:spPr>
        <p:txBody>
          <a:bodyPr>
            <a:normAutofit/>
          </a:bodyPr>
          <a:lstStyle/>
          <a:p>
            <a:r>
              <a:rPr lang="en-US" dirty="0" smtClean="0"/>
              <a:t>What is β-hat?</a:t>
            </a:r>
          </a:p>
          <a:p>
            <a:r>
              <a:rPr lang="en-US" dirty="0" smtClean="0"/>
              <a:t>What is Y-hat?</a:t>
            </a:r>
          </a:p>
          <a:p>
            <a:r>
              <a:rPr lang="en-US" dirty="0" smtClean="0"/>
              <a:t>What is SSE?</a:t>
            </a:r>
            <a:endParaRPr lang="en-US" dirty="0"/>
          </a:p>
        </p:txBody>
      </p:sp>
      <p:sp>
        <p:nvSpPr>
          <p:cNvPr id="3" name="Slide Number Placeholder 2"/>
          <p:cNvSpPr>
            <a:spLocks noGrp="1"/>
          </p:cNvSpPr>
          <p:nvPr>
            <p:ph type="sldNum" sz="quarter" idx="12"/>
          </p:nvPr>
        </p:nvSpPr>
        <p:spPr/>
        <p:txBody>
          <a:bodyPr/>
          <a:lstStyle/>
          <a:p>
            <a:fld id="{8F57860C-5516-40FD-AD26-BB3F2C8D3F60}" type="slidenum">
              <a:rPr lang="en-US" smtClean="0"/>
              <a:pPr/>
              <a:t>6</a:t>
            </a:fld>
            <a:endParaRPr lang="en-US" dirty="0"/>
          </a:p>
        </p:txBody>
      </p:sp>
      <p:pic>
        <p:nvPicPr>
          <p:cNvPr id="5" name="Picture 4"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2815"/>
            <a:ext cx="9144000" cy="1819098"/>
          </a:xfrm>
          <a:prstGeom prst="rect">
            <a:avLst/>
          </a:prstGeom>
        </p:spPr>
      </p:pic>
      <p:sp>
        <p:nvSpPr>
          <p:cNvPr id="7" name="TextBox 6"/>
          <p:cNvSpPr txBox="1"/>
          <p:nvPr/>
        </p:nvSpPr>
        <p:spPr>
          <a:xfrm>
            <a:off x="378530" y="3922068"/>
            <a:ext cx="7168950" cy="1077218"/>
          </a:xfrm>
          <a:prstGeom prst="rect">
            <a:avLst/>
          </a:prstGeom>
          <a:noFill/>
        </p:spPr>
        <p:txBody>
          <a:bodyPr wrap="none" rtlCol="0">
            <a:spAutoFit/>
          </a:bodyPr>
          <a:lstStyle/>
          <a:p>
            <a:r>
              <a:rPr lang="en-US" sz="3200" dirty="0" smtClean="0"/>
              <a:t>To show this, write </a:t>
            </a:r>
            <a:r>
              <a:rPr lang="en-US" sz="3200" dirty="0"/>
              <a:t>as a regression model.</a:t>
            </a:r>
          </a:p>
          <a:p>
            <a:endParaRPr lang="en-US" sz="3200" dirty="0"/>
          </a:p>
        </p:txBody>
      </p:sp>
    </p:spTree>
    <p:extLst>
      <p:ext uri="{BB962C8B-B14F-4D97-AF65-F5344CB8AC3E}">
        <p14:creationId xmlns:p14="http://schemas.microsoft.com/office/powerpoint/2010/main" val="430286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228600"/>
            <a:ext cx="7772400" cy="1143000"/>
          </a:xfrm>
        </p:spPr>
        <p:txBody>
          <a:bodyPr>
            <a:normAutofit fontScale="90000"/>
          </a:bodyPr>
          <a:lstStyle/>
          <a:p>
            <a:r>
              <a:rPr lang="en-US" dirty="0"/>
              <a:t>Cell means coding: </a:t>
            </a:r>
            <a:r>
              <a:rPr lang="en-US" dirty="0" smtClean="0"/>
              <a:t>An indicator for each treatment, </a:t>
            </a:r>
            <a:r>
              <a:rPr lang="en-US" dirty="0"/>
              <a:t>and no intercept</a:t>
            </a:r>
          </a:p>
        </p:txBody>
      </p:sp>
      <p:pic>
        <p:nvPicPr>
          <p:cNvPr id="31752" name="Picture 8" descr="latex-image-1"/>
          <p:cNvPicPr>
            <a:picLocks noChangeAspect="1" noChangeArrowheads="1"/>
          </p:cNvPicPr>
          <p:nvPr/>
        </p:nvPicPr>
        <p:blipFill>
          <a:blip r:embed="rId3"/>
          <a:srcRect/>
          <a:stretch>
            <a:fillRect/>
          </a:stretch>
        </p:blipFill>
        <p:spPr bwMode="auto">
          <a:xfrm>
            <a:off x="457200" y="3200400"/>
            <a:ext cx="8001000" cy="1917700"/>
          </a:xfrm>
          <a:prstGeom prst="rect">
            <a:avLst/>
          </a:prstGeom>
          <a:noFill/>
        </p:spPr>
      </p:pic>
      <p:sp>
        <p:nvSpPr>
          <p:cNvPr id="2" name="Rectangle 1"/>
          <p:cNvSpPr/>
          <p:nvPr/>
        </p:nvSpPr>
        <p:spPr>
          <a:xfrm>
            <a:off x="2043044" y="1919116"/>
            <a:ext cx="5057913" cy="646331"/>
          </a:xfrm>
          <a:prstGeom prst="rect">
            <a:avLst/>
          </a:prstGeom>
        </p:spPr>
        <p:txBody>
          <a:bodyPr wrap="square">
            <a:spAutoFit/>
          </a:bodyPr>
          <a:lstStyle/>
          <a:p>
            <a:r>
              <a:rPr lang="en-US" sz="3600" dirty="0"/>
              <a:t>Y</a:t>
            </a:r>
            <a:r>
              <a:rPr lang="en-US" sz="3600" baseline="-25000" dirty="0"/>
              <a:t>i</a:t>
            </a:r>
            <a:r>
              <a:rPr lang="en-US" sz="3600" dirty="0"/>
              <a:t> = </a:t>
            </a:r>
            <a:r>
              <a:rPr lang="en-US" sz="3600" dirty="0" smtClean="0"/>
              <a:t>β</a:t>
            </a:r>
            <a:r>
              <a:rPr lang="en-US" sz="3600" baseline="-25000" dirty="0" smtClean="0"/>
              <a:t>1</a:t>
            </a:r>
            <a:r>
              <a:rPr lang="en-US" sz="3600" dirty="0" smtClean="0"/>
              <a:t>x</a:t>
            </a:r>
            <a:r>
              <a:rPr lang="en-US" sz="3600" baseline="-25000" dirty="0" smtClean="0"/>
              <a:t>i1</a:t>
            </a:r>
            <a:r>
              <a:rPr lang="en-US" sz="3600" dirty="0" smtClean="0"/>
              <a:t> </a:t>
            </a:r>
            <a:r>
              <a:rPr lang="en-US" sz="3600" dirty="0"/>
              <a:t>+ β</a:t>
            </a:r>
            <a:r>
              <a:rPr lang="en-US" sz="3600" baseline="-25000" dirty="0"/>
              <a:t>2</a:t>
            </a:r>
            <a:r>
              <a:rPr lang="en-US" sz="3600" dirty="0"/>
              <a:t>x</a:t>
            </a:r>
            <a:r>
              <a:rPr lang="en-US" sz="3600" baseline="-25000" dirty="0"/>
              <a:t>i2</a:t>
            </a:r>
            <a:r>
              <a:rPr lang="en-US" sz="3600" dirty="0"/>
              <a:t> </a:t>
            </a:r>
            <a:r>
              <a:rPr lang="en-US" sz="3600" dirty="0" smtClean="0"/>
              <a:t>+ β</a:t>
            </a:r>
            <a:r>
              <a:rPr lang="en-US" sz="3600" baseline="-25000" dirty="0" smtClean="0"/>
              <a:t>3</a:t>
            </a:r>
            <a:r>
              <a:rPr lang="en-US" sz="3600" dirty="0" smtClean="0"/>
              <a:t>x</a:t>
            </a:r>
            <a:r>
              <a:rPr lang="en-US" sz="3600" baseline="-25000" dirty="0" smtClean="0"/>
              <a:t>i3</a:t>
            </a:r>
            <a:r>
              <a:rPr lang="en-US" sz="3600" dirty="0" smtClean="0"/>
              <a:t> + </a:t>
            </a:r>
            <a:r>
              <a:rPr lang="en-US" sz="3600" dirty="0" err="1"/>
              <a:t>ε</a:t>
            </a:r>
            <a:r>
              <a:rPr lang="en-US" sz="3600" baseline="-25000" dirty="0" err="1"/>
              <a:t>i</a:t>
            </a:r>
            <a:endParaRPr lang="en-US" sz="3600" baseline="-25000" dirty="0"/>
          </a:p>
        </p:txBody>
      </p:sp>
      <p:sp>
        <p:nvSpPr>
          <p:cNvPr id="3" name="Slide Number Placeholder 2"/>
          <p:cNvSpPr>
            <a:spLocks noGrp="1"/>
          </p:cNvSpPr>
          <p:nvPr>
            <p:ph type="sldNum" sz="quarter" idx="12"/>
          </p:nvPr>
        </p:nvSpPr>
        <p:spPr/>
        <p:txBody>
          <a:bodyPr/>
          <a:lstStyle/>
          <a:p>
            <a:fld id="{8F57860C-5516-40FD-AD26-BB3F2C8D3F60}" type="slidenum">
              <a:rPr lang="en-US" smtClean="0"/>
              <a:pPr/>
              <a:t>7</a:t>
            </a:fld>
            <a:endParaRPr lang="en-US" dirty="0"/>
          </a:p>
        </p:txBody>
      </p:sp>
      <p:sp>
        <p:nvSpPr>
          <p:cNvPr id="4" name="TextBox 3"/>
          <p:cNvSpPr txBox="1"/>
          <p:nvPr/>
        </p:nvSpPr>
        <p:spPr>
          <a:xfrm>
            <a:off x="206036" y="5985565"/>
            <a:ext cx="8937964" cy="461665"/>
          </a:xfrm>
          <a:prstGeom prst="rect">
            <a:avLst/>
          </a:prstGeom>
          <a:noFill/>
        </p:spPr>
        <p:txBody>
          <a:bodyPr wrap="none" rtlCol="0">
            <a:spAutoFit/>
          </a:bodyPr>
          <a:lstStyle/>
          <a:p>
            <a:r>
              <a:rPr lang="en-US" sz="2400" dirty="0"/>
              <a:t>This model is equivalent to the one with </a:t>
            </a:r>
            <a:r>
              <a:rPr lang="en-US" sz="2400" dirty="0" smtClean="0"/>
              <a:t>3 indicators and an intercept.</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296"/>
            <a:ext cx="9144000" cy="1143000"/>
          </a:xfrm>
        </p:spPr>
        <p:txBody>
          <a:bodyPr>
            <a:normAutofit fontScale="90000"/>
          </a:bodyPr>
          <a:lstStyle/>
          <a:p>
            <a:r>
              <a:rPr lang="en-US" dirty="0" smtClean="0"/>
              <a:t>Cell means coding can be very convenient</a:t>
            </a:r>
            <a:endParaRPr lang="en-US" dirty="0"/>
          </a:p>
        </p:txBody>
      </p:sp>
      <p:sp>
        <p:nvSpPr>
          <p:cNvPr id="3" name="Content Placeholder 2"/>
          <p:cNvSpPr>
            <a:spLocks noGrp="1"/>
          </p:cNvSpPr>
          <p:nvPr>
            <p:ph idx="1"/>
          </p:nvPr>
        </p:nvSpPr>
        <p:spPr>
          <a:xfrm>
            <a:off x="457200" y="1242115"/>
            <a:ext cx="8229600" cy="5114235"/>
          </a:xfrm>
        </p:spPr>
        <p:txBody>
          <a:bodyPr>
            <a:normAutofit fontScale="92500"/>
          </a:bodyPr>
          <a:lstStyle/>
          <a:p>
            <a:r>
              <a:rPr lang="en-US" dirty="0" smtClean="0"/>
              <a:t>β values are treatment means (expected values).</a:t>
            </a:r>
          </a:p>
          <a:p>
            <a:r>
              <a:rPr lang="en-US" dirty="0" smtClean="0"/>
              <a:t>β-hat values are treatment </a:t>
            </a:r>
            <a:r>
              <a:rPr lang="en-US" i="1" dirty="0" smtClean="0"/>
              <a:t>sample</a:t>
            </a:r>
            <a:r>
              <a:rPr lang="en-US" dirty="0" smtClean="0"/>
              <a:t> means.</a:t>
            </a:r>
          </a:p>
          <a:p>
            <a:pPr lvl="1"/>
            <a:r>
              <a:rPr lang="en-US" dirty="0" smtClean="0"/>
              <a:t>What is the </a:t>
            </a:r>
            <a:r>
              <a:rPr lang="en-US" b="1" dirty="0" smtClean="0"/>
              <a:t>X</a:t>
            </a:r>
            <a:r>
              <a:rPr lang="en-US" dirty="0" smtClean="0"/>
              <a:t> matrix?</a:t>
            </a:r>
          </a:p>
          <a:p>
            <a:pPr lvl="1"/>
            <a:r>
              <a:rPr lang="en-US" dirty="0" smtClean="0"/>
              <a:t>What is </a:t>
            </a:r>
            <a:r>
              <a:rPr lang="en-US" b="1" dirty="0" smtClean="0"/>
              <a:t>X</a:t>
            </a:r>
            <a:r>
              <a:rPr lang="en-US" dirty="0" smtClean="0"/>
              <a:t>’</a:t>
            </a:r>
            <a:r>
              <a:rPr lang="en-US" b="1" dirty="0" smtClean="0"/>
              <a:t>X</a:t>
            </a:r>
            <a:r>
              <a:rPr lang="en-US" dirty="0" smtClean="0"/>
              <a:t>?</a:t>
            </a:r>
          </a:p>
          <a:p>
            <a:pPr lvl="1"/>
            <a:r>
              <a:rPr lang="en-US" dirty="0"/>
              <a:t>What is </a:t>
            </a:r>
            <a:r>
              <a:rPr lang="en-US" dirty="0" smtClean="0"/>
              <a:t>(</a:t>
            </a:r>
            <a:r>
              <a:rPr lang="en-US" b="1" dirty="0" smtClean="0"/>
              <a:t>X</a:t>
            </a:r>
            <a:r>
              <a:rPr lang="en-US" dirty="0" smtClean="0"/>
              <a:t>’</a:t>
            </a:r>
            <a:r>
              <a:rPr lang="en-US" b="1" dirty="0" smtClean="0"/>
              <a:t>X</a:t>
            </a:r>
            <a:r>
              <a:rPr lang="en-US" dirty="0" smtClean="0"/>
              <a:t>)</a:t>
            </a:r>
            <a:r>
              <a:rPr lang="en-US" baseline="30000" dirty="0" smtClean="0"/>
              <a:t>-1</a:t>
            </a:r>
            <a:r>
              <a:rPr lang="en-US" dirty="0" smtClean="0"/>
              <a:t>?</a:t>
            </a:r>
          </a:p>
          <a:p>
            <a:pPr lvl="1"/>
            <a:r>
              <a:rPr lang="en-US" dirty="0"/>
              <a:t>What is </a:t>
            </a:r>
            <a:r>
              <a:rPr lang="en-US" b="1" dirty="0" smtClean="0"/>
              <a:t>X</a:t>
            </a:r>
            <a:r>
              <a:rPr lang="en-US" dirty="0" smtClean="0"/>
              <a:t>’</a:t>
            </a:r>
            <a:r>
              <a:rPr lang="en-US" b="1" dirty="0" smtClean="0"/>
              <a:t>Y</a:t>
            </a:r>
            <a:r>
              <a:rPr lang="en-US" dirty="0" smtClean="0"/>
              <a:t>?</a:t>
            </a:r>
          </a:p>
          <a:p>
            <a:pPr lvl="1"/>
            <a:r>
              <a:rPr lang="en-US" dirty="0"/>
              <a:t>What </a:t>
            </a:r>
            <a:r>
              <a:rPr lang="en-US" dirty="0" smtClean="0"/>
              <a:t>is β-hat = </a:t>
            </a:r>
            <a:r>
              <a:rPr lang="en-US" dirty="0"/>
              <a:t>(</a:t>
            </a:r>
            <a:r>
              <a:rPr lang="en-US" b="1" dirty="0"/>
              <a:t>X</a:t>
            </a:r>
            <a:r>
              <a:rPr lang="en-US" dirty="0"/>
              <a:t>’</a:t>
            </a:r>
            <a:r>
              <a:rPr lang="en-US" b="1" dirty="0"/>
              <a:t>X</a:t>
            </a:r>
            <a:r>
              <a:rPr lang="en-US" dirty="0"/>
              <a:t>)</a:t>
            </a:r>
            <a:r>
              <a:rPr lang="en-US" baseline="30000" dirty="0"/>
              <a:t>-</a:t>
            </a:r>
            <a:r>
              <a:rPr lang="en-US" baseline="30000" dirty="0" smtClean="0"/>
              <a:t>1</a:t>
            </a:r>
            <a:r>
              <a:rPr lang="en-US" b="1" dirty="0"/>
              <a:t>X</a:t>
            </a:r>
            <a:r>
              <a:rPr lang="en-US" dirty="0"/>
              <a:t>’</a:t>
            </a:r>
            <a:r>
              <a:rPr lang="en-US" b="1" dirty="0"/>
              <a:t>Y</a:t>
            </a:r>
            <a:r>
              <a:rPr lang="en-US" dirty="0" smtClean="0"/>
              <a:t>?</a:t>
            </a:r>
          </a:p>
          <a:p>
            <a:pPr lvl="1"/>
            <a:r>
              <a:rPr lang="en-US" dirty="0" smtClean="0"/>
              <a:t>What is the distribution of β-hat?</a:t>
            </a:r>
            <a:endParaRPr lang="en-US" dirty="0"/>
          </a:p>
          <a:p>
            <a:r>
              <a:rPr lang="en-US" dirty="0" smtClean="0"/>
              <a:t>More distribution theory is readily available.  Just use regression results.</a:t>
            </a:r>
            <a:endParaRPr lang="en-US" dirty="0"/>
          </a:p>
          <a:p>
            <a:pPr lvl="1"/>
            <a:endParaRPr lang="en-US" dirty="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8</a:t>
            </a:fld>
            <a:endParaRPr lang="en-US" dirty="0"/>
          </a:p>
        </p:txBody>
      </p:sp>
    </p:spTree>
    <p:extLst>
      <p:ext uri="{BB962C8B-B14F-4D97-AF65-F5344CB8AC3E}">
        <p14:creationId xmlns:p14="http://schemas.microsoft.com/office/powerpoint/2010/main" val="949421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02"/>
            <a:ext cx="8229600" cy="714308"/>
          </a:xfrm>
        </p:spPr>
        <p:txBody>
          <a:bodyPr>
            <a:normAutofit fontScale="90000"/>
          </a:bodyPr>
          <a:lstStyle/>
          <a:p>
            <a:r>
              <a:rPr lang="en-US" dirty="0" smtClean="0"/>
              <a:t>Re-write the model</a:t>
            </a:r>
            <a:endParaRPr lang="en-US" dirty="0"/>
          </a:p>
        </p:txBody>
      </p:sp>
      <p:sp>
        <p:nvSpPr>
          <p:cNvPr id="3" name="Slide Number Placeholder 2"/>
          <p:cNvSpPr>
            <a:spLocks noGrp="1"/>
          </p:cNvSpPr>
          <p:nvPr>
            <p:ph type="sldNum" sz="quarter" idx="12"/>
          </p:nvPr>
        </p:nvSpPr>
        <p:spPr/>
        <p:txBody>
          <a:bodyPr/>
          <a:lstStyle/>
          <a:p>
            <a:fld id="{8F57860C-5516-40FD-AD26-BB3F2C8D3F60}" type="slidenum">
              <a:rPr lang="en-US" smtClean="0"/>
              <a:pPr/>
              <a:t>9</a:t>
            </a:fld>
            <a:endParaRPr lang="en-US" dirty="0"/>
          </a:p>
        </p:txBody>
      </p:sp>
      <p:pic>
        <p:nvPicPr>
          <p:cNvPr id="6" name="Picture 5"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839" y="1082409"/>
            <a:ext cx="8496300" cy="914400"/>
          </a:xfrm>
          <a:prstGeom prst="rect">
            <a:avLst/>
          </a:prstGeom>
        </p:spPr>
      </p:pic>
      <p:pic>
        <p:nvPicPr>
          <p:cNvPr id="12" name="Picture 11"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8989" y="2923331"/>
            <a:ext cx="5803900" cy="3098800"/>
          </a:xfrm>
          <a:prstGeom prst="rect">
            <a:avLst/>
          </a:prstGeom>
        </p:spPr>
      </p:pic>
    </p:spTree>
    <p:extLst>
      <p:ext uri="{BB962C8B-B14F-4D97-AF65-F5344CB8AC3E}">
        <p14:creationId xmlns:p14="http://schemas.microsoft.com/office/powerpoint/2010/main" val="445887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3089</TotalTime>
  <Words>3415</Words>
  <Application>Microsoft Macintosh PowerPoint</Application>
  <PresentationFormat>On-screen Show (4:3)</PresentationFormat>
  <Paragraphs>324</Paragraphs>
  <Slides>37</Slides>
  <Notes>15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Analysis of variance methods for a one-factor completely randomized design</vt:lpstr>
      <vt:lpstr>Optional Background Reading</vt:lpstr>
      <vt:lpstr>Topics</vt:lpstr>
      <vt:lpstr>Indicator dummy variables with intercept</vt:lpstr>
      <vt:lpstr>Recall the interpretation</vt:lpstr>
      <vt:lpstr>Just one treatment group</vt:lpstr>
      <vt:lpstr>Cell means coding: An indicator for each treatment, and no intercept</vt:lpstr>
      <vt:lpstr>Cell means coding can be very convenient</vt:lpstr>
      <vt:lpstr>Re-write the model</vt:lpstr>
      <vt:lpstr>Test H0:  μ1 = … = μp</vt:lpstr>
      <vt:lpstr>Effect coding</vt:lpstr>
      <vt:lpstr>All the dummy variable coding schemes are equivalent</vt:lpstr>
      <vt:lpstr>Common ways to state the models (Note Yij are observed data)</vt:lpstr>
      <vt:lpstr>Contrasts</vt:lpstr>
      <vt:lpstr>Overall F-test is a test of p-1 contrasts</vt:lpstr>
      <vt:lpstr>Sample Question</vt:lpstr>
      <vt:lpstr>In a one-factor design</vt:lpstr>
      <vt:lpstr>Orthoganal contrasts</vt:lpstr>
      <vt:lpstr>Multiple Comparisons</vt:lpstr>
      <vt:lpstr>Multiple Comparisons</vt:lpstr>
      <vt:lpstr>Multiple comparison tests of contrasts in a one-factor design</vt:lpstr>
      <vt:lpstr>Bonferroni</vt:lpstr>
      <vt:lpstr>Bonferroni</vt:lpstr>
      <vt:lpstr>Tukey (HSD)</vt:lpstr>
      <vt:lpstr>Statistical power</vt:lpstr>
      <vt:lpstr>Scheffé</vt:lpstr>
      <vt:lpstr>General principle of union-intersection multiple comparisons</vt:lpstr>
      <vt:lpstr>Intersection of null hypotheses regions  contained in null hypothesis region. Union of critical regions contained in critical region </vt:lpstr>
      <vt:lpstr>A very small example</vt:lpstr>
      <vt:lpstr>A family of 2 tests</vt:lpstr>
      <vt:lpstr>Scheffé are union-intersection tests</vt:lpstr>
      <vt:lpstr>Which method should you use?</vt:lpstr>
      <vt:lpstr>PowerPoint Presentation</vt:lpstr>
      <vt:lpstr>How far should you take this?</vt:lpstr>
      <vt:lpstr>Scheffé family also contains tests of multiple contrasts</vt:lpstr>
      <vt:lpstr>Is it a union-intersection test?</vt:lpstr>
      <vt:lpstr>Copyright Information</vt:lpstr>
    </vt:vector>
  </TitlesOfParts>
  <Company>University of Toronto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Categorical Independent Variables</dc:title>
  <dc:creator>Earl Monroe</dc:creator>
  <cp:lastModifiedBy>Jerry Brunner</cp:lastModifiedBy>
  <cp:revision>237</cp:revision>
  <cp:lastPrinted>2014-02-26T13:57:30Z</cp:lastPrinted>
  <dcterms:created xsi:type="dcterms:W3CDTF">2013-11-01T16:23:00Z</dcterms:created>
  <dcterms:modified xsi:type="dcterms:W3CDTF">2014-02-27T04:37:38Z</dcterms:modified>
</cp:coreProperties>
</file>