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68"/>
  </p:notesMasterIdLst>
  <p:sldIdLst>
    <p:sldId id="325" r:id="rId2"/>
    <p:sldId id="256" r:id="rId3"/>
    <p:sldId id="257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324" r:id="rId20"/>
    <p:sldId id="275" r:id="rId21"/>
    <p:sldId id="276" r:id="rId22"/>
    <p:sldId id="277" r:id="rId23"/>
    <p:sldId id="279" r:id="rId24"/>
    <p:sldId id="278" r:id="rId25"/>
    <p:sldId id="281" r:id="rId26"/>
    <p:sldId id="280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2" r:id="rId36"/>
    <p:sldId id="291" r:id="rId37"/>
    <p:sldId id="293" r:id="rId38"/>
    <p:sldId id="294" r:id="rId39"/>
    <p:sldId id="295" r:id="rId40"/>
    <p:sldId id="296" r:id="rId41"/>
    <p:sldId id="298" r:id="rId42"/>
    <p:sldId id="297" r:id="rId43"/>
    <p:sldId id="299" r:id="rId44"/>
    <p:sldId id="301" r:id="rId45"/>
    <p:sldId id="302" r:id="rId46"/>
    <p:sldId id="303" r:id="rId47"/>
    <p:sldId id="304" r:id="rId48"/>
    <p:sldId id="305" r:id="rId49"/>
    <p:sldId id="306" r:id="rId50"/>
    <p:sldId id="307" r:id="rId51"/>
    <p:sldId id="308" r:id="rId52"/>
    <p:sldId id="309" r:id="rId53"/>
    <p:sldId id="311" r:id="rId54"/>
    <p:sldId id="313" r:id="rId55"/>
    <p:sldId id="310" r:id="rId56"/>
    <p:sldId id="312" r:id="rId57"/>
    <p:sldId id="314" r:id="rId58"/>
    <p:sldId id="315" r:id="rId59"/>
    <p:sldId id="316" r:id="rId60"/>
    <p:sldId id="317" r:id="rId61"/>
    <p:sldId id="318" r:id="rId62"/>
    <p:sldId id="320" r:id="rId63"/>
    <p:sldId id="319" r:id="rId64"/>
    <p:sldId id="321" r:id="rId65"/>
    <p:sldId id="322" r:id="rId66"/>
    <p:sldId id="326" r:id="rId6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72698" autoAdjust="0"/>
  </p:normalViewPr>
  <p:slideViewPr>
    <p:cSldViewPr snapToGrid="0" snapToObjects="1">
      <p:cViewPr varScale="1">
        <p:scale>
          <a:sx n="122" d="100"/>
          <a:sy n="122" d="100"/>
        </p:scale>
        <p:origin x="-12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63" Type="http://schemas.openxmlformats.org/officeDocument/2006/relationships/slide" Target="slides/slide62.xml"/><Relationship Id="rId64" Type="http://schemas.openxmlformats.org/officeDocument/2006/relationships/slide" Target="slides/slide63.xml"/><Relationship Id="rId65" Type="http://schemas.openxmlformats.org/officeDocument/2006/relationships/slide" Target="slides/slide64.xml"/><Relationship Id="rId66" Type="http://schemas.openxmlformats.org/officeDocument/2006/relationships/slide" Target="slides/slide65.xml"/><Relationship Id="rId67" Type="http://schemas.openxmlformats.org/officeDocument/2006/relationships/slide" Target="slides/slide66.xml"/><Relationship Id="rId68" Type="http://schemas.openxmlformats.org/officeDocument/2006/relationships/notesMaster" Target="notesMasters/notesMaster1.xml"/><Relationship Id="rId69" Type="http://schemas.openxmlformats.org/officeDocument/2006/relationships/printerSettings" Target="printerSettings/printerSettings1.bin"/><Relationship Id="rId50" Type="http://schemas.openxmlformats.org/officeDocument/2006/relationships/slide" Target="slides/slide49.xml"/><Relationship Id="rId51" Type="http://schemas.openxmlformats.org/officeDocument/2006/relationships/slide" Target="slides/slide50.xml"/><Relationship Id="rId52" Type="http://schemas.openxmlformats.org/officeDocument/2006/relationships/slide" Target="slides/slide51.xml"/><Relationship Id="rId53" Type="http://schemas.openxmlformats.org/officeDocument/2006/relationships/slide" Target="slides/slide52.xml"/><Relationship Id="rId54" Type="http://schemas.openxmlformats.org/officeDocument/2006/relationships/slide" Target="slides/slide53.xml"/><Relationship Id="rId55" Type="http://schemas.openxmlformats.org/officeDocument/2006/relationships/slide" Target="slides/slide54.xml"/><Relationship Id="rId56" Type="http://schemas.openxmlformats.org/officeDocument/2006/relationships/slide" Target="slides/slide55.xml"/><Relationship Id="rId57" Type="http://schemas.openxmlformats.org/officeDocument/2006/relationships/slide" Target="slides/slide56.xml"/><Relationship Id="rId58" Type="http://schemas.openxmlformats.org/officeDocument/2006/relationships/slide" Target="slides/slide57.xml"/><Relationship Id="rId59" Type="http://schemas.openxmlformats.org/officeDocument/2006/relationships/slide" Target="slides/slide58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Relationship Id="rId46" Type="http://schemas.openxmlformats.org/officeDocument/2006/relationships/slide" Target="slides/slide45.xml"/><Relationship Id="rId47" Type="http://schemas.openxmlformats.org/officeDocument/2006/relationships/slide" Target="slides/slide46.xml"/><Relationship Id="rId48" Type="http://schemas.openxmlformats.org/officeDocument/2006/relationships/slide" Target="slides/slide47.xml"/><Relationship Id="rId49" Type="http://schemas.openxmlformats.org/officeDocument/2006/relationships/slide" Target="slides/slide4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70" Type="http://schemas.openxmlformats.org/officeDocument/2006/relationships/presProps" Target="presProps.xml"/><Relationship Id="rId71" Type="http://schemas.openxmlformats.org/officeDocument/2006/relationships/viewProps" Target="viewProps.xml"/><Relationship Id="rId72" Type="http://schemas.openxmlformats.org/officeDocument/2006/relationships/theme" Target="theme/theme1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73" Type="http://schemas.openxmlformats.org/officeDocument/2006/relationships/tableStyles" Target="tableStyles.xml"/><Relationship Id="rId60" Type="http://schemas.openxmlformats.org/officeDocument/2006/relationships/slide" Target="slides/slide59.xml"/><Relationship Id="rId61" Type="http://schemas.openxmlformats.org/officeDocument/2006/relationships/slide" Target="slides/slide60.xml"/><Relationship Id="rId62" Type="http://schemas.openxmlformats.org/officeDocument/2006/relationships/slide" Target="slides/slide61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CC9A71A-1D53-4824-9EF3-72488F3AE8BB}" type="datetimeFigureOut">
              <a:rPr lang="en-US" smtClean="0"/>
              <a:pPr/>
              <a:t>13-01-25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8ABB87-4FBF-4969-A85B-33BBDC2BAB0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43010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7.xml"/></Relationships>
</file>

<file path=ppt/notesSlides/_rels/notesSlide2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8.xml"/></Relationships>
</file>

<file path=ppt/notesSlides/_rels/notesSlide2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9.xml"/></Relationships>
</file>

<file path=ppt/notesSlides/_rels/notesSlide2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0.xml"/></Relationships>
</file>

<file path=ppt/notesSlides/_rels/notesSlide2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1.xml"/></Relationships>
</file>

<file path=ppt/notesSlides/_rels/notesSlide2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2.xml"/></Relationships>
</file>

<file path=ppt/notesSlides/_rels/notesSlide2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6.xml"/></Relationships>
</file>

<file path=ppt/notesSlides/_rels/notesSlide2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1.xml"/></Relationships>
</file>

<file path=ppt/notesSlides/_rels/notesSlide2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4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5.xml"/></Relationships>
</file>

<file path=ppt/notesSlides/_rels/notesSlide3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6.xml"/></Relationships>
</file>

<file path=ppt/notesSlides/_rels/notesSlide3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8.xml"/></Relationships>
</file>

<file path=ppt/notesSlides/_rels/notesSlide3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9.xml"/></Relationships>
</file>

<file path=ppt/notesSlides/_rels/notesSlide3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0.xml"/></Relationships>
</file>

<file path=ppt/notesSlides/_rels/notesSlide3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1.xml"/></Relationships>
</file>

<file path=ppt/notesSlides/_rels/notesSlide3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2.xml"/></Relationships>
</file>

<file path=ppt/notesSlides/_rels/notesSlide3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3.xml"/></Relationships>
</file>

<file path=ppt/notesSlides/_rels/notesSlide3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4.xml"/></Relationships>
</file>

<file path=ppt/notesSlides/_rels/notesSlide3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5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6.xml"/></Relationships>
</file>

<file path=ppt/notesSlides/_rels/notesSlide4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7.xml"/></Relationships>
</file>

<file path=ppt/notesSlides/_rels/notesSlide4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8.xml"/></Relationships>
</file>

<file path=ppt/notesSlides/_rels/notesSlide4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9.xml"/></Relationships>
</file>

<file path=ppt/notesSlides/_rels/notesSlide4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0.xml"/></Relationships>
</file>

<file path=ppt/notesSlides/_rels/notesSlide4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1.xml"/></Relationships>
</file>

<file path=ppt/notesSlides/_rels/notesSlide4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2.xml"/></Relationships>
</file>

<file path=ppt/notesSlides/_rels/notesSlide4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3.xml"/></Relationships>
</file>

<file path=ppt/notesSlides/_rels/notesSlide4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US" dirty="0" err="1" smtClean="0">
                <a:ea typeface="ＭＳ Ｐゴシック" charset="-128"/>
              </a:rPr>
              <a:t>LaTeX</a:t>
            </a:r>
            <a:r>
              <a:rPr lang="en-US" dirty="0" smtClean="0">
                <a:ea typeface="ＭＳ Ｐゴシック" charset="-128"/>
              </a:rPr>
              <a:t> code appears down</a:t>
            </a:r>
            <a:r>
              <a:rPr lang="en-US" baseline="0" dirty="0" smtClean="0">
                <a:ea typeface="ＭＳ Ｐゴシック" charset="-128"/>
              </a:rPr>
              <a:t> </a:t>
            </a:r>
            <a:r>
              <a:rPr lang="en-US" baseline="0" dirty="0" smtClean="0">
                <a:ea typeface="ＭＳ Ｐゴシック" charset="-128"/>
              </a:rPr>
              <a:t>here in the notes boxes.  </a:t>
            </a:r>
            <a:r>
              <a:rPr lang="en-US" baseline="0" dirty="0" smtClean="0">
                <a:ea typeface="ＭＳ Ｐゴシック" charset="-128"/>
              </a:rPr>
              <a:t>I compiled it using </a:t>
            </a:r>
            <a:r>
              <a:rPr lang="en-US" baseline="0" dirty="0" err="1" smtClean="0">
                <a:ea typeface="ＭＳ Ｐゴシック" charset="-128"/>
              </a:rPr>
              <a:t>LaTeXit</a:t>
            </a:r>
            <a:r>
              <a:rPr lang="en-US" baseline="0" dirty="0" smtClean="0">
                <a:ea typeface="ＭＳ Ｐゴシック" charset="-128"/>
              </a:rPr>
              <a:t> (a free Mac utility) and dragged the result to the </a:t>
            </a:r>
            <a:r>
              <a:rPr lang="en-US" baseline="0" dirty="0" err="1" smtClean="0">
                <a:ea typeface="ＭＳ Ｐゴシック" charset="-128"/>
              </a:rPr>
              <a:t>Powerpoint</a:t>
            </a:r>
            <a:r>
              <a:rPr lang="en-US" baseline="0" dirty="0" smtClean="0">
                <a:ea typeface="ＭＳ Ｐゴシック" charset="-128"/>
              </a:rPr>
              <a:t> slides.  Font size is indicated. This is not as good as Beamer, but I did not know about Beamer when I  first did this, and it took a lot of time.  I intend to fully convert to Beamer at some point, but right now it’s not the top priority.  </a:t>
            </a:r>
          </a:p>
          <a:p>
            <a:endParaRPr lang="en-US" baseline="0" dirty="0" smtClean="0">
              <a:ea typeface="ＭＳ Ｐゴシック" charset="-128"/>
            </a:endParaRPr>
          </a:p>
          <a:p>
            <a:r>
              <a:rPr lang="en-US" baseline="0" dirty="0" smtClean="0">
                <a:ea typeface="ＭＳ Ｐゴシック" charset="-128"/>
              </a:rPr>
              <a:t>If you are using Windows, there is probably some utility like </a:t>
            </a:r>
            <a:r>
              <a:rPr lang="en-US" baseline="0" dirty="0" err="1" smtClean="0">
                <a:ea typeface="ＭＳ Ｐゴシック" charset="-128"/>
              </a:rPr>
              <a:t>LaTeXit</a:t>
            </a:r>
            <a:r>
              <a:rPr lang="en-US" baseline="0" dirty="0" smtClean="0">
                <a:ea typeface="ＭＳ Ｐゴシック" charset="-128"/>
              </a:rPr>
              <a:t>.</a:t>
            </a:r>
          </a:p>
          <a:p>
            <a:endParaRPr lang="en-US" baseline="0" dirty="0" smtClean="0">
              <a:ea typeface="ＭＳ Ｐゴシック" charset="-128"/>
            </a:endParaRPr>
          </a:p>
          <a:p>
            <a:r>
              <a:rPr lang="en-US" baseline="0" dirty="0" smtClean="0">
                <a:ea typeface="ＭＳ Ｐゴシック" charset="-128"/>
              </a:rPr>
              <a:t>There is one weird thing. To use the code down here in the comment box, I can’t copy it directly to </a:t>
            </a:r>
            <a:r>
              <a:rPr lang="en-US" baseline="0" dirty="0" err="1" smtClean="0">
                <a:ea typeface="ＭＳ Ｐゴシック" charset="-128"/>
              </a:rPr>
              <a:t>LaTeXit</a:t>
            </a:r>
            <a:r>
              <a:rPr lang="en-US" baseline="0" dirty="0" smtClean="0">
                <a:ea typeface="ＭＳ Ｐゴシック" charset="-128"/>
              </a:rPr>
              <a:t>. I have to drag it to a plain text file first, and copy it from there to </a:t>
            </a:r>
            <a:r>
              <a:rPr lang="en-US" baseline="0" dirty="0" err="1" smtClean="0">
                <a:ea typeface="ＭＳ Ｐゴシック" charset="-128"/>
              </a:rPr>
              <a:t>LaTeXit</a:t>
            </a:r>
            <a:r>
              <a:rPr lang="en-US" baseline="0" dirty="0" smtClean="0">
                <a:ea typeface="ＭＳ Ｐゴシック" charset="-128"/>
              </a:rPr>
              <a:t>. Ugh. </a:t>
            </a:r>
            <a:r>
              <a:rPr lang="en-US" baseline="0" dirty="0" err="1" smtClean="0">
                <a:ea typeface="ＭＳ Ｐゴシック" charset="-128"/>
              </a:rPr>
              <a:t>Powerpoint</a:t>
            </a:r>
            <a:r>
              <a:rPr lang="en-US" baseline="0" dirty="0" smtClean="0">
                <a:ea typeface="ＭＳ Ｐゴシック" charset="-128"/>
              </a:rPr>
              <a:t> is nasty.</a:t>
            </a:r>
          </a:p>
          <a:p>
            <a:endParaRPr lang="en-US" baseline="0" dirty="0" smtClean="0">
              <a:ea typeface="ＭＳ Ｐゴシック" charset="-128"/>
            </a:endParaRPr>
          </a:p>
          <a:p>
            <a:endParaRPr lang="en-US" dirty="0">
              <a:ea typeface="ＭＳ Ｐゴシック" charset="-128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\left( </a:t>
            </a:r>
            <a:r>
              <a:rPr lang="en-US" dirty="0" err="1" smtClean="0"/>
              <a:t>Corr</a:t>
            </a:r>
            <a:r>
              <a:rPr lang="en-US" dirty="0" smtClean="0"/>
              <a:t>(X,W) \right)^2</a:t>
            </a:r>
          </a:p>
          <a:p>
            <a:r>
              <a:rPr lang="en-US" dirty="0" smtClean="0"/>
              <a:t>     &amp;=&amp; \left(\</a:t>
            </a:r>
            <a:r>
              <a:rPr lang="en-US" dirty="0" err="1" smtClean="0"/>
              <a:t>frac</a:t>
            </a:r>
            <a:r>
              <a:rPr lang="en-US" dirty="0" smtClean="0"/>
              <a:t>{</a:t>
            </a:r>
            <a:r>
              <a:rPr lang="en-US" dirty="0" err="1" smtClean="0"/>
              <a:t>Cov</a:t>
            </a:r>
            <a:r>
              <a:rPr lang="en-US" dirty="0" smtClean="0"/>
              <a:t>(X,W)}{SD(X) SD(W)}\right)^2 </a:t>
            </a:r>
          </a:p>
          <a:p>
            <a:r>
              <a:rPr lang="en-US" dirty="0" smtClean="0"/>
              <a:t>              \</a:t>
            </a:r>
            <a:r>
              <a:rPr lang="en-US" dirty="0" err="1" smtClean="0"/>
              <a:t>nonumber</a:t>
            </a:r>
            <a:r>
              <a:rPr lang="en-US" dirty="0" smtClean="0"/>
              <a:t> \\</a:t>
            </a:r>
          </a:p>
          <a:p>
            <a:r>
              <a:rPr lang="en-US" dirty="0" smtClean="0"/>
              <a:t>         &amp;=&amp; \left(\</a:t>
            </a:r>
            <a:r>
              <a:rPr lang="en-US" dirty="0" err="1" smtClean="0"/>
              <a:t>frac</a:t>
            </a:r>
            <a:r>
              <a:rPr lang="en-US" dirty="0" smtClean="0"/>
              <a:t>{\sigma^2_X}{\</a:t>
            </a:r>
            <a:r>
              <a:rPr lang="en-US" dirty="0" err="1" smtClean="0"/>
              <a:t>sqrt</a:t>
            </a:r>
            <a:r>
              <a:rPr lang="en-US" dirty="0" smtClean="0"/>
              <a:t>{\sigma^2_X} \</a:t>
            </a:r>
            <a:r>
              <a:rPr lang="en-US" dirty="0" err="1" smtClean="0"/>
              <a:t>sqrt</a:t>
            </a:r>
            <a:r>
              <a:rPr lang="en-US" dirty="0" smtClean="0"/>
              <a:t>{\sigma^2_X+\sigma^2_e}}\right)^2 \</a:t>
            </a:r>
            <a:r>
              <a:rPr lang="en-US" dirty="0" err="1" smtClean="0"/>
              <a:t>nonumber</a:t>
            </a:r>
            <a:r>
              <a:rPr lang="en-US" dirty="0" smtClean="0"/>
              <a:t> \\</a:t>
            </a:r>
          </a:p>
          <a:p>
            <a:r>
              <a:rPr lang="en-US" dirty="0" smtClean="0"/>
              <a:t>         &amp;=&amp; \</a:t>
            </a:r>
            <a:r>
              <a:rPr lang="en-US" dirty="0" err="1" smtClean="0"/>
              <a:t>frac</a:t>
            </a:r>
            <a:r>
              <a:rPr lang="en-US" dirty="0" smtClean="0"/>
              <a:t>{\sigma^4_X}{\sigma^2_X (\sigma^2_X+\sigma^2_e)}</a:t>
            </a:r>
          </a:p>
          <a:p>
            <a:r>
              <a:rPr lang="en-US" dirty="0" smtClean="0"/>
              <a:t>              \</a:t>
            </a:r>
            <a:r>
              <a:rPr lang="en-US" dirty="0" err="1" smtClean="0"/>
              <a:t>nonumber</a:t>
            </a:r>
            <a:r>
              <a:rPr lang="en-US" dirty="0" smtClean="0"/>
              <a:t> \\</a:t>
            </a:r>
          </a:p>
          <a:p>
            <a:r>
              <a:rPr lang="en-US" dirty="0" smtClean="0"/>
              <a:t>         &amp;=&amp; \</a:t>
            </a:r>
            <a:r>
              <a:rPr lang="en-US" dirty="0" err="1" smtClean="0"/>
              <a:t>frac</a:t>
            </a:r>
            <a:r>
              <a:rPr lang="en-US" dirty="0" smtClean="0"/>
              <a:t>{\sigma^2_X}{\sigma^2_X+\sigma^2_e}. % 36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8ABB87-4FBF-4969-A85B-33BBDC2BAB0F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395756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\left( </a:t>
            </a:r>
            <a:r>
              <a:rPr lang="en-US" dirty="0" err="1" smtClean="0"/>
              <a:t>Corr</a:t>
            </a:r>
            <a:r>
              <a:rPr lang="en-US" dirty="0" smtClean="0"/>
              <a:t>(X,W) \right)^2 = </a:t>
            </a:r>
          </a:p>
          <a:p>
            <a:r>
              <a:rPr lang="en-US" dirty="0" smtClean="0"/>
              <a:t> \</a:t>
            </a:r>
            <a:r>
              <a:rPr lang="en-US" dirty="0" err="1" smtClean="0"/>
              <a:t>frac</a:t>
            </a:r>
            <a:r>
              <a:rPr lang="en-US" dirty="0" smtClean="0"/>
              <a:t>{\sigma^2_X}{\sigma^2_X+\sigma^2_e}. % 36 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8ABB87-4FBF-4969-A85B-33BBDC2BAB0F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159245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 W_1 &amp; = &amp;  X + e_1  \</a:t>
            </a:r>
            <a:r>
              <a:rPr lang="en-US" dirty="0" err="1" smtClean="0"/>
              <a:t>nonumber</a:t>
            </a:r>
            <a:r>
              <a:rPr lang="en-US" dirty="0" smtClean="0"/>
              <a:t> \\ </a:t>
            </a:r>
          </a:p>
          <a:p>
            <a:r>
              <a:rPr lang="en-US" dirty="0" smtClean="0"/>
              <a:t>    W_2 &amp; = &amp;  X + e_2, \</a:t>
            </a:r>
            <a:r>
              <a:rPr lang="en-US" dirty="0" err="1" smtClean="0"/>
              <a:t>nonumber</a:t>
            </a:r>
            <a:r>
              <a:rPr lang="en-US" dirty="0" smtClean="0"/>
              <a:t> % 36</a:t>
            </a:r>
          </a:p>
          <a:p>
            <a:endParaRPr lang="en-US" dirty="0" smtClean="0"/>
          </a:p>
          <a:p>
            <a:r>
              <a:rPr lang="en-US" dirty="0" smtClean="0"/>
              <a:t>\</a:t>
            </a:r>
            <a:r>
              <a:rPr lang="en-US" dirty="0" err="1" smtClean="0"/>
              <a:t>noindent</a:t>
            </a:r>
            <a:endParaRPr lang="en-US" dirty="0" smtClean="0"/>
          </a:p>
          <a:p>
            <a:r>
              <a:rPr lang="en-US" dirty="0" smtClean="0"/>
              <a:t>where $E(X)=\mu$, $</a:t>
            </a:r>
            <a:r>
              <a:rPr lang="en-US" dirty="0" err="1" smtClean="0"/>
              <a:t>Var</a:t>
            </a:r>
            <a:r>
              <a:rPr lang="en-US" dirty="0" smtClean="0"/>
              <a:t>(X)=\sigma^2_X$,  $E(e_1)=E(e_2)=0$, $</a:t>
            </a:r>
            <a:r>
              <a:rPr lang="en-US" dirty="0" err="1" smtClean="0"/>
              <a:t>Var</a:t>
            </a:r>
            <a:r>
              <a:rPr lang="en-US" dirty="0" smtClean="0"/>
              <a:t>(e_1)=</a:t>
            </a:r>
            <a:r>
              <a:rPr lang="en-US" dirty="0" err="1" smtClean="0"/>
              <a:t>Var</a:t>
            </a:r>
            <a:r>
              <a:rPr lang="en-US" dirty="0" smtClean="0"/>
              <a:t>(e_2)=\sigma^2_e$, and  $X$, $e_1$ and $e_2$ are all independent.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8ABB87-4FBF-4969-A85B-33BBDC2BAB0F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659908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  </a:t>
            </a:r>
            <a:r>
              <a:rPr lang="en-US" dirty="0" err="1" smtClean="0"/>
              <a:t>Corr</a:t>
            </a:r>
            <a:r>
              <a:rPr lang="en-US" dirty="0" smtClean="0"/>
              <a:t>(W_1,W_2) &amp;=&amp;  \</a:t>
            </a:r>
            <a:r>
              <a:rPr lang="en-US" dirty="0" err="1" smtClean="0"/>
              <a:t>frac</a:t>
            </a:r>
            <a:r>
              <a:rPr lang="en-US" dirty="0" smtClean="0"/>
              <a:t>{</a:t>
            </a:r>
            <a:r>
              <a:rPr lang="en-US" dirty="0" err="1" smtClean="0"/>
              <a:t>Cov</a:t>
            </a:r>
            <a:r>
              <a:rPr lang="en-US" dirty="0" smtClean="0"/>
              <a:t>(W_1,W_2)}{SD(W_1)SD(W_2)}, \</a:t>
            </a:r>
            <a:r>
              <a:rPr lang="en-US" dirty="0" err="1" smtClean="0"/>
              <a:t>mbox</a:t>
            </a:r>
            <a:r>
              <a:rPr lang="en-US" dirty="0" smtClean="0"/>
              <a:t>{ and} </a:t>
            </a:r>
          </a:p>
          <a:p>
            <a:r>
              <a:rPr lang="en-US" dirty="0" smtClean="0"/>
              <a:t>     \\  &amp; &amp;  \\</a:t>
            </a:r>
          </a:p>
          <a:p>
            <a:r>
              <a:rPr lang="en-US" dirty="0" smtClean="0"/>
              <a:t>    </a:t>
            </a:r>
            <a:r>
              <a:rPr lang="en-US" dirty="0" err="1" smtClean="0"/>
              <a:t>Cov</a:t>
            </a:r>
            <a:r>
              <a:rPr lang="en-US" dirty="0" smtClean="0"/>
              <a:t>(W_1,W_2) &amp; = &amp; </a:t>
            </a:r>
            <a:r>
              <a:rPr lang="en-US" dirty="0" err="1" smtClean="0"/>
              <a:t>Cov</a:t>
            </a:r>
            <a:r>
              <a:rPr lang="en-US" dirty="0" smtClean="0"/>
              <a:t>(\</a:t>
            </a:r>
            <a:r>
              <a:rPr lang="en-US" dirty="0" err="1" smtClean="0"/>
              <a:t>stackrel</a:t>
            </a:r>
            <a:r>
              <a:rPr lang="en-US" dirty="0" smtClean="0"/>
              <a:t>{c}{W_1},\</a:t>
            </a:r>
            <a:r>
              <a:rPr lang="en-US" dirty="0" err="1" smtClean="0"/>
              <a:t>stackrel</a:t>
            </a:r>
            <a:r>
              <a:rPr lang="en-US" dirty="0" smtClean="0"/>
              <a:t>{c}{W_2}) \\</a:t>
            </a:r>
          </a:p>
          <a:p>
            <a:r>
              <a:rPr lang="en-US" dirty="0" smtClean="0"/>
              <a:t>    &amp; = &amp; E(\</a:t>
            </a:r>
            <a:r>
              <a:rPr lang="en-US" dirty="0" err="1" smtClean="0"/>
              <a:t>stackrel</a:t>
            </a:r>
            <a:r>
              <a:rPr lang="en-US" dirty="0" smtClean="0"/>
              <a:t>{c}{W_1}\</a:t>
            </a:r>
            <a:r>
              <a:rPr lang="en-US" dirty="0" err="1" smtClean="0"/>
              <a:t>stackrel</a:t>
            </a:r>
            <a:r>
              <a:rPr lang="en-US" dirty="0" smtClean="0"/>
              <a:t>{c}{W_2}) \\</a:t>
            </a:r>
          </a:p>
          <a:p>
            <a:r>
              <a:rPr lang="en-US" dirty="0" smtClean="0"/>
              <a:t>    &amp; = &amp; E(\</a:t>
            </a:r>
            <a:r>
              <a:rPr lang="en-US" dirty="0" err="1" smtClean="0"/>
              <a:t>stackrel</a:t>
            </a:r>
            <a:r>
              <a:rPr lang="en-US" dirty="0" smtClean="0"/>
              <a:t>{c}{X}+e_1)(\</a:t>
            </a:r>
            <a:r>
              <a:rPr lang="en-US" dirty="0" err="1" smtClean="0"/>
              <a:t>stackrel</a:t>
            </a:r>
            <a:r>
              <a:rPr lang="en-US" dirty="0" smtClean="0"/>
              <a:t>{c}{X}+e_2) \\</a:t>
            </a:r>
          </a:p>
          <a:p>
            <a:r>
              <a:rPr lang="en-US" dirty="0" smtClean="0"/>
              <a:t>    &amp; = &amp; E(\</a:t>
            </a:r>
            <a:r>
              <a:rPr lang="en-US" dirty="0" err="1" smtClean="0"/>
              <a:t>stackrel</a:t>
            </a:r>
            <a:r>
              <a:rPr lang="en-US" dirty="0" smtClean="0"/>
              <a:t>{c}{X}^2) + 0+0+0 \\</a:t>
            </a:r>
          </a:p>
          <a:p>
            <a:r>
              <a:rPr lang="en-US" dirty="0" smtClean="0"/>
              <a:t>    &amp; = &amp; \sigma^2_X, \</a:t>
            </a:r>
            <a:r>
              <a:rPr lang="en-US" dirty="0" err="1" smtClean="0"/>
              <a:t>mbox</a:t>
            </a:r>
            <a:r>
              <a:rPr lang="en-US" dirty="0" smtClean="0"/>
              <a:t>{ so}</a:t>
            </a:r>
          </a:p>
          <a:p>
            <a:r>
              <a:rPr lang="en-US" dirty="0" smtClean="0"/>
              <a:t>     \\  &amp; &amp;  \\</a:t>
            </a:r>
          </a:p>
          <a:p>
            <a:r>
              <a:rPr lang="en-US" dirty="0" smtClean="0"/>
              <a:t>    </a:t>
            </a:r>
            <a:r>
              <a:rPr lang="en-US" dirty="0" err="1" smtClean="0"/>
              <a:t>Corr</a:t>
            </a:r>
            <a:r>
              <a:rPr lang="en-US" dirty="0" smtClean="0"/>
              <a:t>(W_1,W_2) &amp;=&amp;  \</a:t>
            </a:r>
            <a:r>
              <a:rPr lang="en-US" dirty="0" err="1" smtClean="0"/>
              <a:t>frac</a:t>
            </a:r>
            <a:r>
              <a:rPr lang="en-US" dirty="0" smtClean="0"/>
              <a:t>{\sigma^2_X}</a:t>
            </a:r>
          </a:p>
          <a:p>
            <a:r>
              <a:rPr lang="en-US" dirty="0" smtClean="0"/>
              <a:t>                       {\</a:t>
            </a:r>
            <a:r>
              <a:rPr lang="en-US" dirty="0" err="1" smtClean="0"/>
              <a:t>sqrt</a:t>
            </a:r>
            <a:r>
              <a:rPr lang="en-US" dirty="0" smtClean="0"/>
              <a:t>{\sigma^2_X+\sigma^2_e}\</a:t>
            </a:r>
            <a:r>
              <a:rPr lang="en-US" dirty="0" err="1" smtClean="0"/>
              <a:t>sqrt</a:t>
            </a:r>
            <a:r>
              <a:rPr lang="en-US" dirty="0" smtClean="0"/>
              <a:t>{\sigma^2_X+\sigma^2_e}} \\</a:t>
            </a:r>
          </a:p>
          <a:p>
            <a:r>
              <a:rPr lang="en-US" dirty="0" smtClean="0"/>
              <a:t>    &amp; = &amp; \</a:t>
            </a:r>
            <a:r>
              <a:rPr lang="en-US" dirty="0" err="1" smtClean="0"/>
              <a:t>frac</a:t>
            </a:r>
            <a:r>
              <a:rPr lang="en-US" dirty="0" smtClean="0"/>
              <a:t>{\sigma^2_X}{\sigma^2_X+\sigma^2_e} % 24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8ABB87-4FBF-4969-A85B-33BBDC2BAB0F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933722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Uncorrelated errors?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8ABB87-4FBF-4969-A85B-33BBDC2BAB0F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Everything is fine unless X and epsilon2 are correlated.</a:t>
            </a:r>
          </a:p>
          <a:p>
            <a:r>
              <a:rPr lang="en-US" dirty="0" smtClean="0"/>
              <a:t>Intercept and error term are garbage cans.</a:t>
            </a:r>
          </a:p>
          <a:p>
            <a:endParaRPr lang="en-US" dirty="0" smtClean="0"/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\begin{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eqnarray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*}</a:t>
            </a:r>
          </a:p>
          <a:p>
            <a:r>
              <a:rPr lang="da-DK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Y &amp;=&amp; \beta_0 + \beta_1 X  + \epsilon_1 \\</a:t>
            </a:r>
          </a:p>
          <a:p>
            <a:r>
              <a:rPr lang="da-DK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V &amp;=&amp; \nu +  Y +  \epsilon_2 \\</a:t>
            </a:r>
          </a:p>
          <a:p>
            <a:r>
              <a:rPr lang="da-DK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&amp;=&amp; \nu + (\beta_0 + \beta_1 X  + \epsilon_1) +  \epsilon_2 \\</a:t>
            </a:r>
          </a:p>
          <a:p>
            <a:r>
              <a:rPr lang="da-DK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&amp;=&amp; (\nu + \beta_0) + \beta_1 X  </a:t>
            </a:r>
          </a:p>
          <a:p>
            <a:r>
              <a:rPr lang="da-DK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                + (\epsilon_1 +  \epsilon_2) \\</a:t>
            </a:r>
          </a:p>
          <a:p>
            <a:r>
              <a:rPr lang="es-ES_tradnl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&amp;=&amp; \beta_0^\prime +  \beta_1 X  + \</a:t>
            </a:r>
            <a:r>
              <a:rPr lang="es-ES_tradnl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epsilon</a:t>
            </a:r>
            <a:r>
              <a:rPr lang="es-ES_tradnl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^\prime  % 36</a:t>
            </a:r>
          </a:p>
          <a:p>
            <a:r>
              <a:rPr lang="es-ES_tradnl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\</a:t>
            </a:r>
            <a:r>
              <a:rPr lang="es-ES_tradnl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end</a:t>
            </a:r>
            <a:r>
              <a:rPr lang="es-ES_tradnl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{</a:t>
            </a:r>
            <a:r>
              <a:rPr lang="es-ES_tradnl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eqnarray</a:t>
            </a:r>
            <a:r>
              <a:rPr lang="es-ES_tradnl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*} % 36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8ABB87-4FBF-4969-A85B-33BBDC2BAB0F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True model</a:t>
            </a:r>
          </a:p>
          <a:p>
            <a:endParaRPr lang="en-US" dirty="0" smtClean="0"/>
          </a:p>
          <a:p>
            <a:r>
              <a:rPr lang="en-US" dirty="0" smtClean="0"/>
              <a:t>    </a:t>
            </a:r>
            <a:r>
              <a:rPr lang="en-US" dirty="0" err="1" smtClean="0"/>
              <a:t>Y_i</a:t>
            </a:r>
            <a:r>
              <a:rPr lang="en-US" dirty="0" smtClean="0"/>
              <a:t> &amp;=&amp; \beta_0 + \beta_1 X_{i,1} + \beta_2 X_{i,2} + \</a:t>
            </a:r>
            <a:r>
              <a:rPr lang="en-US" dirty="0" err="1" smtClean="0"/>
              <a:t>epsilon_i</a:t>
            </a:r>
            <a:r>
              <a:rPr lang="en-US" dirty="0" smtClean="0"/>
              <a:t> </a:t>
            </a:r>
          </a:p>
          <a:p>
            <a:r>
              <a:rPr lang="en-US" dirty="0" smtClean="0"/>
              <a:t>\</a:t>
            </a:r>
            <a:r>
              <a:rPr lang="en-US" dirty="0" err="1" smtClean="0"/>
              <a:t>nonumber</a:t>
            </a:r>
            <a:r>
              <a:rPr lang="en-US" dirty="0" smtClean="0"/>
              <a:t> \\</a:t>
            </a:r>
          </a:p>
          <a:p>
            <a:r>
              <a:rPr lang="en-US" dirty="0" smtClean="0"/>
              <a:t>    W_{i,1} &amp; = &amp;  X_{i,1} + e_{i,1}  </a:t>
            </a:r>
          </a:p>
          <a:p>
            <a:r>
              <a:rPr lang="en-US" dirty="0" smtClean="0"/>
              <a:t>\</a:t>
            </a:r>
            <a:r>
              <a:rPr lang="en-US" dirty="0" err="1" smtClean="0"/>
              <a:t>nonumber</a:t>
            </a:r>
            <a:r>
              <a:rPr lang="en-US" dirty="0" smtClean="0"/>
              <a:t> \\ </a:t>
            </a:r>
          </a:p>
          <a:p>
            <a:r>
              <a:rPr lang="en-US" dirty="0" smtClean="0"/>
              <a:t>    W_{i,2} &amp; = &amp;  X_{i,2} + e_{i,2} </a:t>
            </a:r>
          </a:p>
          <a:p>
            <a:r>
              <a:rPr lang="en-US" dirty="0" smtClean="0"/>
              <a:t>\</a:t>
            </a:r>
            <a:r>
              <a:rPr lang="en-US" dirty="0" err="1" smtClean="0"/>
              <a:t>nonumber</a:t>
            </a:r>
            <a:r>
              <a:rPr lang="en-US" dirty="0" smtClean="0"/>
              <a:t> % 36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Naive model</a:t>
            </a:r>
          </a:p>
          <a:p>
            <a:endParaRPr lang="en-US" dirty="0" smtClean="0"/>
          </a:p>
          <a:p>
            <a:r>
              <a:rPr lang="en-US" dirty="0" err="1" smtClean="0"/>
              <a:t>Y_i</a:t>
            </a:r>
            <a:r>
              <a:rPr lang="en-US" dirty="0" smtClean="0"/>
              <a:t> &amp;=&amp; \beta_0 + \beta_1 W_{i,1} + \beta_2 W_{i,2} + \</a:t>
            </a:r>
            <a:r>
              <a:rPr lang="en-US" dirty="0" err="1" smtClean="0"/>
              <a:t>epsilon_i</a:t>
            </a:r>
            <a:r>
              <a:rPr lang="en-US" dirty="0" smtClean="0"/>
              <a:t> % 36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8ABB87-4FBF-4969-A85B-33BBDC2BAB0F}" type="slidenum">
              <a:rPr lang="en-US" smtClean="0"/>
              <a:pPr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05800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 </a:t>
            </a:r>
            <a:r>
              <a:rPr lang="en-US" dirty="0" err="1" smtClean="0"/>
              <a:t>Y_i</a:t>
            </a:r>
            <a:r>
              <a:rPr lang="en-US" dirty="0" smtClean="0"/>
              <a:t> &amp;=&amp; \beta_0 + \beta_1 X_{i,1} + \beta_2 X_{i,2} + \</a:t>
            </a:r>
            <a:r>
              <a:rPr lang="en-US" dirty="0" err="1" smtClean="0"/>
              <a:t>epsilon_i</a:t>
            </a:r>
            <a:r>
              <a:rPr lang="en-US" dirty="0" smtClean="0"/>
              <a:t> </a:t>
            </a:r>
          </a:p>
          <a:p>
            <a:r>
              <a:rPr lang="en-US" dirty="0" smtClean="0"/>
              <a:t>\</a:t>
            </a:r>
            <a:r>
              <a:rPr lang="en-US" dirty="0" err="1" smtClean="0"/>
              <a:t>nonumber</a:t>
            </a:r>
            <a:r>
              <a:rPr lang="en-US" dirty="0" smtClean="0"/>
              <a:t> \\</a:t>
            </a:r>
          </a:p>
          <a:p>
            <a:r>
              <a:rPr lang="en-US" dirty="0" smtClean="0"/>
              <a:t>    W_{i,1} &amp; = &amp;  X_{i,1} + e_{i,1}  </a:t>
            </a:r>
          </a:p>
          <a:p>
            <a:r>
              <a:rPr lang="en-US" dirty="0" smtClean="0"/>
              <a:t>\</a:t>
            </a:r>
            <a:r>
              <a:rPr lang="en-US" dirty="0" err="1" smtClean="0"/>
              <a:t>nonumber</a:t>
            </a:r>
            <a:r>
              <a:rPr lang="en-US" dirty="0" smtClean="0"/>
              <a:t> \\ </a:t>
            </a:r>
          </a:p>
          <a:p>
            <a:r>
              <a:rPr lang="en-US" dirty="0" smtClean="0"/>
              <a:t>    W_{i,2} &amp; = &amp;  X_{i,2} + e_{i,2},</a:t>
            </a:r>
          </a:p>
          <a:p>
            <a:r>
              <a:rPr lang="en-US" dirty="0" smtClean="0"/>
              <a:t>\</a:t>
            </a:r>
            <a:r>
              <a:rPr lang="en-US" dirty="0" err="1" smtClean="0"/>
              <a:t>nonumber</a:t>
            </a:r>
            <a:r>
              <a:rPr lang="en-US" dirty="0" smtClean="0"/>
              <a:t> % 36</a:t>
            </a:r>
          </a:p>
          <a:p>
            <a:endParaRPr lang="en-US" dirty="0" smtClean="0"/>
          </a:p>
          <a:p>
            <a:r>
              <a:rPr lang="en-US" dirty="0" smtClean="0"/>
              <a:t>% ---------- Paste all these in together, 20pt ----------%</a:t>
            </a:r>
          </a:p>
          <a:p>
            <a:r>
              <a:rPr lang="en-US" dirty="0" smtClean="0"/>
              <a:t>\</a:t>
            </a:r>
            <a:r>
              <a:rPr lang="en-US" dirty="0" err="1" smtClean="0"/>
              <a:t>noindent</a:t>
            </a:r>
            <a:endParaRPr lang="en-US" dirty="0" smtClean="0"/>
          </a:p>
          <a:p>
            <a:r>
              <a:rPr lang="en-US" dirty="0" smtClean="0"/>
              <a:t>where independently for $</a:t>
            </a:r>
            <a:r>
              <a:rPr lang="en-US" dirty="0" err="1" smtClean="0"/>
              <a:t>i</a:t>
            </a:r>
            <a:r>
              <a:rPr lang="en-US" dirty="0" smtClean="0"/>
              <a:t>=1, \</a:t>
            </a:r>
            <a:r>
              <a:rPr lang="en-US" dirty="0" err="1" smtClean="0"/>
              <a:t>ldots</a:t>
            </a:r>
            <a:r>
              <a:rPr lang="en-US" dirty="0" smtClean="0"/>
              <a:t>, n$, </a:t>
            </a:r>
          </a:p>
          <a:p>
            <a:r>
              <a:rPr lang="en-US" dirty="0" smtClean="0"/>
              <a:t>$E(X_{i,1})=\mu_1$, $E(X_{i,2})=\mu_2$,</a:t>
            </a:r>
          </a:p>
          <a:p>
            <a:endParaRPr lang="en-US" dirty="0" smtClean="0"/>
          </a:p>
          <a:p>
            <a:r>
              <a:rPr lang="en-US" dirty="0" smtClean="0"/>
              <a:t>\</a:t>
            </a:r>
            <a:r>
              <a:rPr lang="en-US" dirty="0" err="1" smtClean="0"/>
              <a:t>noindent</a:t>
            </a:r>
            <a:endParaRPr lang="en-US" dirty="0" smtClean="0"/>
          </a:p>
          <a:p>
            <a:r>
              <a:rPr lang="en-US" dirty="0" smtClean="0"/>
              <a:t>$E(\</a:t>
            </a:r>
            <a:r>
              <a:rPr lang="en-US" dirty="0" err="1" smtClean="0"/>
              <a:t>epsilon_i</a:t>
            </a:r>
            <a:r>
              <a:rPr lang="en-US" dirty="0" smtClean="0"/>
              <a:t>)=E(e_{i,1})=E(e_{i,2})=0$,</a:t>
            </a:r>
          </a:p>
          <a:p>
            <a:r>
              <a:rPr lang="en-US" dirty="0" smtClean="0"/>
              <a:t>$</a:t>
            </a:r>
            <a:r>
              <a:rPr lang="en-US" dirty="0" err="1" smtClean="0"/>
              <a:t>Var</a:t>
            </a:r>
            <a:r>
              <a:rPr lang="en-US" dirty="0" smtClean="0"/>
              <a:t>(\</a:t>
            </a:r>
            <a:r>
              <a:rPr lang="en-US" dirty="0" err="1" smtClean="0"/>
              <a:t>epsilon_i</a:t>
            </a:r>
            <a:r>
              <a:rPr lang="en-US" dirty="0" smtClean="0"/>
              <a:t>)=\sigma^2$, $</a:t>
            </a:r>
            <a:r>
              <a:rPr lang="en-US" dirty="0" err="1" smtClean="0"/>
              <a:t>Var</a:t>
            </a:r>
            <a:r>
              <a:rPr lang="en-US" dirty="0" smtClean="0"/>
              <a:t>(e_{i,1})=\omega_1$, </a:t>
            </a:r>
          </a:p>
          <a:p>
            <a:endParaRPr lang="en-US" dirty="0" smtClean="0"/>
          </a:p>
          <a:p>
            <a:r>
              <a:rPr lang="en-US" dirty="0" smtClean="0"/>
              <a:t>\</a:t>
            </a:r>
            <a:r>
              <a:rPr lang="en-US" dirty="0" err="1" smtClean="0"/>
              <a:t>noindent</a:t>
            </a:r>
            <a:endParaRPr lang="en-US" dirty="0" smtClean="0"/>
          </a:p>
          <a:p>
            <a:r>
              <a:rPr lang="en-US" dirty="0" smtClean="0"/>
              <a:t>$</a:t>
            </a:r>
            <a:r>
              <a:rPr lang="en-US" dirty="0" err="1" smtClean="0"/>
              <a:t>Var</a:t>
            </a:r>
            <a:r>
              <a:rPr lang="en-US" dirty="0" smtClean="0"/>
              <a:t>(e_{i,2})=\omega_2$, </a:t>
            </a:r>
          </a:p>
          <a:p>
            <a:r>
              <a:rPr lang="en-US" dirty="0" smtClean="0"/>
              <a:t>the errors $\</a:t>
            </a:r>
            <a:r>
              <a:rPr lang="en-US" dirty="0" err="1" smtClean="0"/>
              <a:t>epsilon_i</a:t>
            </a:r>
            <a:r>
              <a:rPr lang="en-US" dirty="0" smtClean="0"/>
              <a:t>, e_{i,1}$ and $e_{i,2}$ are all independent,</a:t>
            </a:r>
          </a:p>
          <a:p>
            <a:endParaRPr lang="en-US" dirty="0" smtClean="0"/>
          </a:p>
          <a:p>
            <a:r>
              <a:rPr lang="en-US" dirty="0" smtClean="0"/>
              <a:t>\</a:t>
            </a:r>
            <a:r>
              <a:rPr lang="en-US" dirty="0" err="1" smtClean="0"/>
              <a:t>noindent</a:t>
            </a:r>
            <a:endParaRPr lang="en-US" dirty="0" smtClean="0"/>
          </a:p>
          <a:p>
            <a:r>
              <a:rPr lang="en-US" dirty="0" smtClean="0"/>
              <a:t>$X_{i,1}$ is independent of $\</a:t>
            </a:r>
            <a:r>
              <a:rPr lang="en-US" dirty="0" err="1" smtClean="0"/>
              <a:t>epsilon_i</a:t>
            </a:r>
            <a:r>
              <a:rPr lang="en-US" dirty="0" smtClean="0"/>
              <a:t>, e_{i,1}$ and $e_{i,2}$,</a:t>
            </a:r>
          </a:p>
          <a:p>
            <a:endParaRPr lang="en-US" dirty="0" smtClean="0"/>
          </a:p>
          <a:p>
            <a:r>
              <a:rPr lang="en-US" dirty="0" smtClean="0"/>
              <a:t>\</a:t>
            </a:r>
            <a:r>
              <a:rPr lang="en-US" dirty="0" err="1" smtClean="0"/>
              <a:t>noindent</a:t>
            </a:r>
            <a:endParaRPr lang="en-US" dirty="0" smtClean="0"/>
          </a:p>
          <a:p>
            <a:r>
              <a:rPr lang="en-US" dirty="0" smtClean="0"/>
              <a:t>$X_{i,2}$ is independent of $\</a:t>
            </a:r>
            <a:r>
              <a:rPr lang="en-US" dirty="0" err="1" smtClean="0"/>
              <a:t>epsilon_i</a:t>
            </a:r>
            <a:r>
              <a:rPr lang="en-US" dirty="0" smtClean="0"/>
              <a:t>, e_{i,1}$ and $e_{i,2}$, ~and</a:t>
            </a:r>
          </a:p>
          <a:p>
            <a:r>
              <a:rPr lang="en-US" dirty="0" smtClean="0"/>
              <a:t>%----------------------------------------------------------------------%</a:t>
            </a:r>
          </a:p>
          <a:p>
            <a:endParaRPr lang="en-US" dirty="0" smtClean="0"/>
          </a:p>
          <a:p>
            <a:r>
              <a:rPr lang="en-US" dirty="0" smtClean="0"/>
              <a:t>\begin{</a:t>
            </a:r>
            <a:r>
              <a:rPr lang="en-US" dirty="0" err="1" smtClean="0"/>
              <a:t>displaymath</a:t>
            </a:r>
            <a:r>
              <a:rPr lang="en-US" dirty="0" smtClean="0"/>
              <a:t>}</a:t>
            </a:r>
          </a:p>
          <a:p>
            <a:r>
              <a:rPr lang="en-US" dirty="0" err="1" smtClean="0"/>
              <a:t>Var</a:t>
            </a:r>
            <a:r>
              <a:rPr lang="en-US" dirty="0" smtClean="0"/>
              <a:t>\left[</a:t>
            </a:r>
          </a:p>
          <a:p>
            <a:r>
              <a:rPr lang="en-US" dirty="0" smtClean="0"/>
              <a:t>\begin{array}{c} X_{i,1} \\ X_{i,1} \end{array}</a:t>
            </a:r>
          </a:p>
          <a:p>
            <a:r>
              <a:rPr lang="en-US" dirty="0" smtClean="0"/>
              <a:t> \right] = \left[</a:t>
            </a:r>
          </a:p>
          <a:p>
            <a:r>
              <a:rPr lang="en-US" dirty="0" smtClean="0"/>
              <a:t>\begin{array}{c c} </a:t>
            </a:r>
          </a:p>
          <a:p>
            <a:r>
              <a:rPr lang="en-US" dirty="0" smtClean="0"/>
              <a:t>\phi_{11} &amp; \phi_{12} \\</a:t>
            </a:r>
          </a:p>
          <a:p>
            <a:r>
              <a:rPr lang="en-US" dirty="0" smtClean="0"/>
              <a:t>\phi_{12} &amp; \phi_{22}</a:t>
            </a:r>
          </a:p>
          <a:p>
            <a:r>
              <a:rPr lang="en-US" dirty="0" smtClean="0"/>
              <a:t>\end{array} \right]</a:t>
            </a:r>
          </a:p>
          <a:p>
            <a:r>
              <a:rPr lang="en-US" dirty="0" smtClean="0"/>
              <a:t>\end{</a:t>
            </a:r>
            <a:r>
              <a:rPr lang="en-US" dirty="0" err="1" smtClean="0"/>
              <a:t>displaymath</a:t>
            </a:r>
            <a:r>
              <a:rPr lang="en-US" dirty="0" smtClean="0"/>
              <a:t>} % 30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8ABB87-4FBF-4969-A85B-33BBDC2BAB0F}" type="slidenum">
              <a:rPr lang="en-US" smtClean="0"/>
              <a:pPr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268823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Reliability of W1 is</a:t>
            </a:r>
          </a:p>
          <a:p>
            <a:endParaRPr lang="en-US" dirty="0" smtClean="0"/>
          </a:p>
          <a:p>
            <a:r>
              <a:rPr lang="en-US" dirty="0" smtClean="0"/>
              <a:t>\</a:t>
            </a:r>
            <a:r>
              <a:rPr lang="en-US" dirty="0" err="1" smtClean="0"/>
              <a:t>frac</a:t>
            </a:r>
            <a:r>
              <a:rPr lang="en-US" dirty="0" smtClean="0"/>
              <a:t>{\phi_{11}}{\phi_{11}+\omega_1} % 36</a:t>
            </a:r>
          </a:p>
          <a:p>
            <a:endParaRPr lang="en-US" dirty="0" smtClean="0"/>
          </a:p>
          <a:p>
            <a:r>
              <a:rPr lang="en-US" dirty="0" smtClean="0"/>
              <a:t>Reliability of W2 is</a:t>
            </a:r>
          </a:p>
          <a:p>
            <a:endParaRPr lang="en-US" dirty="0" smtClean="0"/>
          </a:p>
          <a:p>
            <a:r>
              <a:rPr lang="en-US" dirty="0" smtClean="0"/>
              <a:t>\</a:t>
            </a:r>
            <a:r>
              <a:rPr lang="en-US" dirty="0" err="1" smtClean="0"/>
              <a:t>frac</a:t>
            </a:r>
            <a:r>
              <a:rPr lang="en-US" dirty="0" smtClean="0"/>
              <a:t>{\phi_{22}}{\phi_{22}+\omega_2} % 36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8ABB87-4FBF-4969-A85B-33BBDC2BAB0F}" type="slidenum">
              <a:rPr lang="en-US" smtClean="0"/>
              <a:pPr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978575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v-SE" dirty="0" smtClean="0"/>
              <a:t>Y = \beta_0 + \beta_1 x_1 + \beta_2 x_2 + \epsilon  % 32</a:t>
            </a:r>
          </a:p>
          <a:p>
            <a:endParaRPr lang="sv-SE" dirty="0" smtClean="0"/>
          </a:p>
          <a:p>
            <a:r>
              <a:rPr lang="sv-SE" dirty="0" smtClean="0"/>
              <a:t>E(Y) =   \beta_0 + \beta_1 x_1 + \beta_2 x_2 % 32</a:t>
            </a:r>
          </a:p>
          <a:p>
            <a:endParaRPr lang="sv-SE" dirty="0" smtClean="0"/>
          </a:p>
          <a:p>
            <a:r>
              <a:rPr lang="sv-SE" dirty="0" smtClean="0"/>
              <a:t>\</a:t>
            </a:r>
            <a:r>
              <a:rPr lang="sv-SE" dirty="0" err="1" smtClean="0"/>
              <a:t>frac</a:t>
            </a:r>
            <a:r>
              <a:rPr lang="sv-SE" dirty="0" smtClean="0"/>
              <a:t>{\partial}{\partial x_2} E(Y) = \beta_2 % 32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8ABB87-4FBF-4969-A85B-33BBDC2BAB0F}" type="slidenum">
              <a:rPr lang="en-US" smtClean="0"/>
              <a:pPr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3424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Y_i</a:t>
            </a:r>
            <a:r>
              <a:rPr lang="en-US" dirty="0" smtClean="0"/>
              <a:t> = \beta_0 + \beta_1x_{i,1} + \beta_2x_{i,2} + \dots + \beta_{p-1}x_{i,p-1} + \</a:t>
            </a:r>
            <a:r>
              <a:rPr lang="en-US" dirty="0" err="1" smtClean="0"/>
              <a:t>epsilon_i</a:t>
            </a:r>
            <a:r>
              <a:rPr lang="en-US" dirty="0" smtClean="0"/>
              <a:t> % 32</a:t>
            </a:r>
          </a:p>
          <a:p>
            <a:endParaRPr lang="en-US" dirty="0" smtClean="0"/>
          </a:p>
          <a:p>
            <a:r>
              <a:rPr lang="en-US" dirty="0" smtClean="0"/>
              <a:t>\</a:t>
            </a:r>
            <a:r>
              <a:rPr lang="en-US" dirty="0" err="1" smtClean="0"/>
              <a:t>noindent</a:t>
            </a:r>
            <a:endParaRPr lang="en-US" dirty="0" smtClean="0"/>
          </a:p>
          <a:p>
            <a:r>
              <a:rPr lang="en-US" dirty="0" smtClean="0"/>
              <a:t>where $\epsilon_1, \</a:t>
            </a:r>
            <a:r>
              <a:rPr lang="en-US" dirty="0" err="1" smtClean="0"/>
              <a:t>ldots</a:t>
            </a:r>
            <a:r>
              <a:rPr lang="en-US" dirty="0" smtClean="0"/>
              <a:t> \</a:t>
            </a:r>
            <a:r>
              <a:rPr lang="en-US" dirty="0" err="1" smtClean="0"/>
              <a:t>epsilon_n</a:t>
            </a:r>
            <a:r>
              <a:rPr lang="en-US" dirty="0" smtClean="0"/>
              <a:t>$ are independent random variables with expected value zero and common variance $\sigma^2$, and $x_{i,1}, \</a:t>
            </a:r>
            <a:r>
              <a:rPr lang="en-US" dirty="0" err="1" smtClean="0"/>
              <a:t>ldots</a:t>
            </a:r>
            <a:r>
              <a:rPr lang="en-US" dirty="0" smtClean="0"/>
              <a:t> x_{i,p-1}$ are fixed constants. % 20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8ABB87-4FBF-4969-A85B-33BBDC2BAB0F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171204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a-DK" dirty="0" err="1" smtClean="0"/>
              <a:t>Unconditional</a:t>
            </a:r>
            <a:r>
              <a:rPr lang="da-DK" dirty="0" smtClean="0"/>
              <a:t>:  Test X2 </a:t>
            </a:r>
            <a:r>
              <a:rPr lang="da-DK" dirty="0" err="1" smtClean="0"/>
              <a:t>controlling</a:t>
            </a:r>
            <a:r>
              <a:rPr lang="da-DK" dirty="0" smtClean="0"/>
              <a:t> for X1</a:t>
            </a:r>
          </a:p>
          <a:p>
            <a:endParaRPr lang="da-DK" dirty="0" smtClean="0"/>
          </a:p>
          <a:p>
            <a:r>
              <a:rPr lang="da-DK" dirty="0" smtClean="0"/>
              <a:t>Y = \beta_0 + \beta_1 X_1 + \beta_2 X_2 + \epsilon \\ % 32</a:t>
            </a:r>
          </a:p>
          <a:p>
            <a:endParaRPr lang="da-DK" dirty="0" smtClean="0"/>
          </a:p>
          <a:p>
            <a:r>
              <a:rPr lang="da-DK" dirty="0" err="1" smtClean="0"/>
              <a:t>Cov</a:t>
            </a:r>
            <a:r>
              <a:rPr lang="da-DK" dirty="0" smtClean="0"/>
              <a:t>(X_2,Y) &amp;=&amp; \beta_1 </a:t>
            </a:r>
            <a:r>
              <a:rPr lang="da-DK" dirty="0" err="1" smtClean="0"/>
              <a:t>Cov</a:t>
            </a:r>
            <a:r>
              <a:rPr lang="da-DK" dirty="0" smtClean="0"/>
              <a:t>(X_1,X_2) + \beta_2 Var(X_2) \\</a:t>
            </a:r>
          </a:p>
          <a:p>
            <a:r>
              <a:rPr lang="da-DK" dirty="0" smtClean="0"/>
              <a:t>           &amp;=&amp; \beta_1 \</a:t>
            </a:r>
            <a:r>
              <a:rPr lang="da-DK" dirty="0" err="1" smtClean="0"/>
              <a:t>phi</a:t>
            </a:r>
            <a:r>
              <a:rPr lang="da-DK" dirty="0" smtClean="0"/>
              <a:t>_{12} + \beta_2 \</a:t>
            </a:r>
            <a:r>
              <a:rPr lang="da-DK" dirty="0" err="1" smtClean="0"/>
              <a:t>phi</a:t>
            </a:r>
            <a:r>
              <a:rPr lang="da-DK" dirty="0" smtClean="0"/>
              <a:t>_{22} % 32</a:t>
            </a:r>
          </a:p>
          <a:p>
            <a:r>
              <a:rPr lang="da-DK" dirty="0" smtClean="0"/>
              <a:t>           </a:t>
            </a:r>
          </a:p>
          <a:p>
            <a:r>
              <a:rPr lang="da-DK" dirty="0" smtClean="0"/>
              <a:t>Hold X1 </a:t>
            </a:r>
            <a:r>
              <a:rPr lang="da-DK" dirty="0" err="1" smtClean="0"/>
              <a:t>constant</a:t>
            </a:r>
            <a:r>
              <a:rPr lang="da-DK" dirty="0" smtClean="0"/>
              <a:t> at </a:t>
            </a:r>
            <a:r>
              <a:rPr lang="da-DK" dirty="0" err="1" smtClean="0"/>
              <a:t>fixed</a:t>
            </a:r>
            <a:r>
              <a:rPr lang="da-DK" dirty="0" smtClean="0"/>
              <a:t> x1</a:t>
            </a:r>
          </a:p>
          <a:p>
            <a:endParaRPr lang="da-DK" dirty="0" smtClean="0"/>
          </a:p>
          <a:p>
            <a:r>
              <a:rPr lang="da-DK" dirty="0" err="1" smtClean="0"/>
              <a:t>Cov</a:t>
            </a:r>
            <a:r>
              <a:rPr lang="da-DK" dirty="0" smtClean="0"/>
              <a:t>(X_2,Y|X_1=x_1) =  \beta_2 Var(X_2) =  \beta_2 \</a:t>
            </a:r>
            <a:r>
              <a:rPr lang="da-DK" dirty="0" err="1" smtClean="0"/>
              <a:t>phi</a:t>
            </a:r>
            <a:r>
              <a:rPr lang="da-DK" dirty="0" smtClean="0"/>
              <a:t>_{22} % 32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8ABB87-4FBF-4969-A85B-33BBDC2BAB0F}" type="slidenum">
              <a:rPr lang="en-US" smtClean="0"/>
              <a:pPr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309025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\begin{verbatim}</a:t>
            </a:r>
          </a:p>
          <a:p>
            <a:r>
              <a:rPr lang="en-US" dirty="0" err="1" smtClean="0"/>
              <a:t>rmvn</a:t>
            </a:r>
            <a:r>
              <a:rPr lang="en-US" dirty="0" smtClean="0"/>
              <a:t> &lt;- function(</a:t>
            </a:r>
            <a:r>
              <a:rPr lang="en-US" dirty="0" err="1" smtClean="0"/>
              <a:t>nn,mu,sigma</a:t>
            </a:r>
            <a:r>
              <a:rPr lang="en-US" dirty="0" smtClean="0"/>
              <a:t>)</a:t>
            </a:r>
          </a:p>
          <a:p>
            <a:r>
              <a:rPr lang="en-US" dirty="0" smtClean="0"/>
              <a:t># Returns an </a:t>
            </a:r>
            <a:r>
              <a:rPr lang="en-US" dirty="0" err="1" smtClean="0"/>
              <a:t>nn</a:t>
            </a:r>
            <a:r>
              <a:rPr lang="en-US" dirty="0" smtClean="0"/>
              <a:t> by </a:t>
            </a:r>
            <a:r>
              <a:rPr lang="en-US" dirty="0" err="1" smtClean="0"/>
              <a:t>kk</a:t>
            </a:r>
            <a:r>
              <a:rPr lang="en-US" dirty="0" smtClean="0"/>
              <a:t> matrix, rows are independent MVN(</a:t>
            </a:r>
            <a:r>
              <a:rPr lang="en-US" dirty="0" err="1" smtClean="0"/>
              <a:t>mu,sigma</a:t>
            </a:r>
            <a:r>
              <a:rPr lang="en-US" dirty="0" smtClean="0"/>
              <a:t>)</a:t>
            </a:r>
          </a:p>
          <a:p>
            <a:r>
              <a:rPr lang="en-US" dirty="0" smtClean="0"/>
              <a:t>    {</a:t>
            </a:r>
          </a:p>
          <a:p>
            <a:r>
              <a:rPr lang="en-US" dirty="0" smtClean="0"/>
              <a:t>    </a:t>
            </a:r>
            <a:r>
              <a:rPr lang="en-US" dirty="0" err="1" smtClean="0"/>
              <a:t>kk</a:t>
            </a:r>
            <a:r>
              <a:rPr lang="en-US" dirty="0" smtClean="0"/>
              <a:t> &lt;- length(mu)</a:t>
            </a:r>
          </a:p>
          <a:p>
            <a:r>
              <a:rPr lang="en-US" dirty="0" smtClean="0"/>
              <a:t>    </a:t>
            </a:r>
            <a:r>
              <a:rPr lang="en-US" dirty="0" err="1" smtClean="0"/>
              <a:t>dsig</a:t>
            </a:r>
            <a:r>
              <a:rPr lang="en-US" dirty="0" smtClean="0"/>
              <a:t> &lt;- dim(sigma)</a:t>
            </a:r>
          </a:p>
          <a:p>
            <a:r>
              <a:rPr lang="en-US" dirty="0" smtClean="0"/>
              <a:t>    if(</a:t>
            </a:r>
            <a:r>
              <a:rPr lang="en-US" dirty="0" err="1" smtClean="0"/>
              <a:t>dsig</a:t>
            </a:r>
            <a:r>
              <a:rPr lang="en-US" dirty="0" smtClean="0"/>
              <a:t>[1] != </a:t>
            </a:r>
            <a:r>
              <a:rPr lang="en-US" dirty="0" err="1" smtClean="0"/>
              <a:t>dsig</a:t>
            </a:r>
            <a:r>
              <a:rPr lang="en-US" dirty="0" smtClean="0"/>
              <a:t>[2]) stop("Sigma must be square.")</a:t>
            </a:r>
          </a:p>
          <a:p>
            <a:r>
              <a:rPr lang="en-US" dirty="0" smtClean="0"/>
              <a:t>    if(</a:t>
            </a:r>
            <a:r>
              <a:rPr lang="en-US" dirty="0" err="1" smtClean="0"/>
              <a:t>dsig</a:t>
            </a:r>
            <a:r>
              <a:rPr lang="en-US" dirty="0" smtClean="0"/>
              <a:t>[1] != </a:t>
            </a:r>
            <a:r>
              <a:rPr lang="en-US" dirty="0" err="1" smtClean="0"/>
              <a:t>kk</a:t>
            </a:r>
            <a:r>
              <a:rPr lang="en-US" dirty="0" smtClean="0"/>
              <a:t>) stop("Sizes of sigma and mu are inconsistent.")</a:t>
            </a:r>
          </a:p>
          <a:p>
            <a:r>
              <a:rPr lang="en-US" dirty="0" smtClean="0"/>
              <a:t>    </a:t>
            </a:r>
            <a:r>
              <a:rPr lang="en-US" dirty="0" err="1" smtClean="0"/>
              <a:t>ev</a:t>
            </a:r>
            <a:r>
              <a:rPr lang="en-US" dirty="0" smtClean="0"/>
              <a:t> &lt;- </a:t>
            </a:r>
            <a:r>
              <a:rPr lang="en-US" dirty="0" err="1" smtClean="0"/>
              <a:t>eigen</a:t>
            </a:r>
            <a:r>
              <a:rPr lang="en-US" dirty="0" smtClean="0"/>
              <a:t>(</a:t>
            </a:r>
            <a:r>
              <a:rPr lang="en-US" dirty="0" err="1" smtClean="0"/>
              <a:t>sigma,symmetric</a:t>
            </a:r>
            <a:r>
              <a:rPr lang="en-US" dirty="0" smtClean="0"/>
              <a:t>=T)</a:t>
            </a:r>
          </a:p>
          <a:p>
            <a:r>
              <a:rPr lang="en-US" dirty="0" smtClean="0"/>
              <a:t>    </a:t>
            </a:r>
            <a:r>
              <a:rPr lang="en-US" dirty="0" err="1" smtClean="0"/>
              <a:t>sqrl</a:t>
            </a:r>
            <a:r>
              <a:rPr lang="en-US" dirty="0" smtClean="0"/>
              <a:t> &lt;- </a:t>
            </a:r>
            <a:r>
              <a:rPr lang="en-US" dirty="0" err="1" smtClean="0"/>
              <a:t>diag</a:t>
            </a:r>
            <a:r>
              <a:rPr lang="en-US" dirty="0" smtClean="0"/>
              <a:t>(</a:t>
            </a:r>
            <a:r>
              <a:rPr lang="en-US" dirty="0" err="1" smtClean="0"/>
              <a:t>sqrt</a:t>
            </a:r>
            <a:r>
              <a:rPr lang="en-US" dirty="0" smtClean="0"/>
              <a:t>(</a:t>
            </a:r>
            <a:r>
              <a:rPr lang="en-US" dirty="0" err="1" smtClean="0"/>
              <a:t>ev$values</a:t>
            </a:r>
            <a:r>
              <a:rPr lang="en-US" dirty="0" smtClean="0"/>
              <a:t>))</a:t>
            </a:r>
          </a:p>
          <a:p>
            <a:r>
              <a:rPr lang="en-US" dirty="0" smtClean="0"/>
              <a:t>    PP &lt;- </a:t>
            </a:r>
            <a:r>
              <a:rPr lang="en-US" dirty="0" err="1" smtClean="0"/>
              <a:t>ev$vectors</a:t>
            </a:r>
            <a:endParaRPr lang="en-US" dirty="0" smtClean="0"/>
          </a:p>
          <a:p>
            <a:r>
              <a:rPr lang="en-US" dirty="0" smtClean="0"/>
              <a:t>    ZZ &lt;- </a:t>
            </a:r>
            <a:r>
              <a:rPr lang="en-US" dirty="0" err="1" smtClean="0"/>
              <a:t>rnorm</a:t>
            </a:r>
            <a:r>
              <a:rPr lang="en-US" dirty="0" smtClean="0"/>
              <a:t>(</a:t>
            </a:r>
            <a:r>
              <a:rPr lang="en-US" dirty="0" err="1" smtClean="0"/>
              <a:t>nn</a:t>
            </a:r>
            <a:r>
              <a:rPr lang="en-US" dirty="0" smtClean="0"/>
              <a:t>*</a:t>
            </a:r>
            <a:r>
              <a:rPr lang="en-US" dirty="0" err="1" smtClean="0"/>
              <a:t>kk</a:t>
            </a:r>
            <a:r>
              <a:rPr lang="en-US" dirty="0" smtClean="0"/>
              <a:t>) ; dim(ZZ) &lt;- c(</a:t>
            </a:r>
            <a:r>
              <a:rPr lang="en-US" dirty="0" err="1" smtClean="0"/>
              <a:t>kk,nn</a:t>
            </a:r>
            <a:r>
              <a:rPr lang="en-US" dirty="0" smtClean="0"/>
              <a:t>)</a:t>
            </a:r>
          </a:p>
          <a:p>
            <a:r>
              <a:rPr lang="en-US" dirty="0" smtClean="0"/>
              <a:t>    </a:t>
            </a:r>
            <a:r>
              <a:rPr lang="en-US" dirty="0" err="1" smtClean="0"/>
              <a:t>rmvn</a:t>
            </a:r>
            <a:r>
              <a:rPr lang="en-US" dirty="0" smtClean="0"/>
              <a:t> &lt;- t(PP%*%</a:t>
            </a:r>
            <a:r>
              <a:rPr lang="en-US" dirty="0" err="1" smtClean="0"/>
              <a:t>sqrl</a:t>
            </a:r>
            <a:r>
              <a:rPr lang="en-US" dirty="0" smtClean="0"/>
              <a:t>%*%</a:t>
            </a:r>
            <a:r>
              <a:rPr lang="en-US" dirty="0" err="1" smtClean="0"/>
              <a:t>ZZ+mu</a:t>
            </a:r>
            <a:r>
              <a:rPr lang="en-US" dirty="0" smtClean="0"/>
              <a:t>)</a:t>
            </a:r>
          </a:p>
          <a:p>
            <a:r>
              <a:rPr lang="en-US" dirty="0" smtClean="0"/>
              <a:t>    </a:t>
            </a:r>
            <a:r>
              <a:rPr lang="en-US" dirty="0" err="1" smtClean="0"/>
              <a:t>rmvn</a:t>
            </a:r>
            <a:endParaRPr lang="en-US" dirty="0" smtClean="0"/>
          </a:p>
          <a:p>
            <a:r>
              <a:rPr lang="en-US" dirty="0" smtClean="0"/>
              <a:t>    }# End of function </a:t>
            </a:r>
            <a:r>
              <a:rPr lang="en-US" dirty="0" err="1" smtClean="0"/>
              <a:t>rmvn</a:t>
            </a:r>
            <a:endParaRPr lang="en-US" dirty="0" smtClean="0"/>
          </a:p>
          <a:p>
            <a:r>
              <a:rPr lang="en-US" dirty="0" smtClean="0"/>
              <a:t>\end{verbatim} % 18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8ABB87-4FBF-4969-A85B-33BBDC2BAB0F}" type="slidenum">
              <a:rPr lang="en-US" smtClean="0"/>
              <a:pPr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3085678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\begin{verbatim}</a:t>
            </a:r>
          </a:p>
          <a:p>
            <a:r>
              <a:rPr lang="en-US" dirty="0" err="1" smtClean="0"/>
              <a:t>mereg</a:t>
            </a:r>
            <a:r>
              <a:rPr lang="en-US" dirty="0" smtClean="0"/>
              <a:t> &lt;- function(beta0=1, beta1=1, beta2=0, </a:t>
            </a:r>
            <a:r>
              <a:rPr lang="en-US" dirty="0" err="1" smtClean="0"/>
              <a:t>sigmasq</a:t>
            </a:r>
            <a:r>
              <a:rPr lang="en-US" dirty="0" smtClean="0"/>
              <a:t> = 0.5, </a:t>
            </a:r>
          </a:p>
          <a:p>
            <a:r>
              <a:rPr lang="en-US" dirty="0" smtClean="0"/>
              <a:t>          mu1=0, mu2=0, phi11=1, phi22=1, phi12 = 0.80, </a:t>
            </a:r>
          </a:p>
          <a:p>
            <a:r>
              <a:rPr lang="en-US" dirty="0" smtClean="0"/>
              <a:t>          rel1=0.80, rel2=0.80, n=200)</a:t>
            </a:r>
          </a:p>
          <a:p>
            <a:r>
              <a:rPr lang="en-US" dirty="0" smtClean="0"/>
              <a:t>####################################################################</a:t>
            </a:r>
          </a:p>
          <a:p>
            <a:r>
              <a:rPr lang="en-US" dirty="0" smtClean="0"/>
              <a:t># Model is   Y  = beta0 + beta1 X1 + beta2 X2 + epsilon</a:t>
            </a:r>
          </a:p>
          <a:p>
            <a:r>
              <a:rPr lang="en-US" dirty="0" smtClean="0"/>
              <a:t>#            W1 = X1 + e1</a:t>
            </a:r>
          </a:p>
          <a:p>
            <a:r>
              <a:rPr lang="en-US" dirty="0" smtClean="0"/>
              <a:t>#            W2 = W2 + e2</a:t>
            </a:r>
          </a:p>
          <a:p>
            <a:r>
              <a:rPr lang="en-US" dirty="0" smtClean="0"/>
              <a:t># Fit naive model </a:t>
            </a:r>
          </a:p>
          <a:p>
            <a:r>
              <a:rPr lang="en-US" dirty="0" smtClean="0"/>
              <a:t>#            Y  = beta0 + beta1 W1 + beta2 W2 + epsilon</a:t>
            </a:r>
          </a:p>
          <a:p>
            <a:r>
              <a:rPr lang="en-US" dirty="0" smtClean="0"/>
              <a:t># Inputs are</a:t>
            </a:r>
          </a:p>
          <a:p>
            <a:r>
              <a:rPr lang="en-US" dirty="0" smtClean="0"/>
              <a:t>#</a:t>
            </a:r>
          </a:p>
          <a:p>
            <a:r>
              <a:rPr lang="en-US" dirty="0" smtClean="0"/>
              <a:t>#   beta0, beta1 beta2      True regression coefficients</a:t>
            </a:r>
          </a:p>
          <a:p>
            <a:r>
              <a:rPr lang="en-US" dirty="0" smtClean="0"/>
              <a:t>#   </a:t>
            </a:r>
            <a:r>
              <a:rPr lang="en-US" dirty="0" err="1" smtClean="0"/>
              <a:t>sigmasq</a:t>
            </a:r>
            <a:r>
              <a:rPr lang="en-US" dirty="0" smtClean="0"/>
              <a:t>                 </a:t>
            </a:r>
            <a:r>
              <a:rPr lang="en-US" dirty="0" err="1" smtClean="0"/>
              <a:t>Var</a:t>
            </a:r>
            <a:r>
              <a:rPr lang="en-US" dirty="0" smtClean="0"/>
              <a:t>(epsilon)</a:t>
            </a:r>
          </a:p>
          <a:p>
            <a:r>
              <a:rPr lang="en-US" dirty="0" smtClean="0"/>
              <a:t>#   mu1                     E(X1)</a:t>
            </a:r>
          </a:p>
          <a:p>
            <a:r>
              <a:rPr lang="en-US" dirty="0" smtClean="0"/>
              <a:t>#   mu2                     E(X2)</a:t>
            </a:r>
          </a:p>
          <a:p>
            <a:r>
              <a:rPr lang="en-US" dirty="0" smtClean="0"/>
              <a:t>#   phi11                   </a:t>
            </a:r>
            <a:r>
              <a:rPr lang="en-US" dirty="0" err="1" smtClean="0"/>
              <a:t>Var</a:t>
            </a:r>
            <a:r>
              <a:rPr lang="en-US" dirty="0" smtClean="0"/>
              <a:t>(X1)</a:t>
            </a:r>
          </a:p>
          <a:p>
            <a:r>
              <a:rPr lang="en-US" dirty="0" smtClean="0"/>
              <a:t>#   phi22                   </a:t>
            </a:r>
            <a:r>
              <a:rPr lang="en-US" dirty="0" err="1" smtClean="0"/>
              <a:t>Var</a:t>
            </a:r>
            <a:r>
              <a:rPr lang="en-US" dirty="0" smtClean="0"/>
              <a:t>(X2)</a:t>
            </a:r>
          </a:p>
          <a:p>
            <a:r>
              <a:rPr lang="en-US" dirty="0" smtClean="0"/>
              <a:t>#   phi12                   </a:t>
            </a:r>
            <a:r>
              <a:rPr lang="en-US" dirty="0" err="1" smtClean="0"/>
              <a:t>Cov</a:t>
            </a:r>
            <a:r>
              <a:rPr lang="en-US" dirty="0" smtClean="0"/>
              <a:t>(X1,X2) = </a:t>
            </a:r>
            <a:r>
              <a:rPr lang="en-US" dirty="0" err="1" smtClean="0"/>
              <a:t>Corr</a:t>
            </a:r>
            <a:r>
              <a:rPr lang="en-US" dirty="0" smtClean="0"/>
              <a:t>(X1,X1), because </a:t>
            </a:r>
          </a:p>
          <a:p>
            <a:r>
              <a:rPr lang="en-US" dirty="0" smtClean="0"/>
              <a:t>#                           </a:t>
            </a:r>
            <a:r>
              <a:rPr lang="en-US" dirty="0" err="1" smtClean="0"/>
              <a:t>Var</a:t>
            </a:r>
            <a:r>
              <a:rPr lang="en-US" dirty="0" smtClean="0"/>
              <a:t>(X1) = </a:t>
            </a:r>
            <a:r>
              <a:rPr lang="en-US" dirty="0" err="1" smtClean="0"/>
              <a:t>Var</a:t>
            </a:r>
            <a:r>
              <a:rPr lang="en-US" dirty="0" smtClean="0"/>
              <a:t>(X2) = 1</a:t>
            </a:r>
          </a:p>
          <a:p>
            <a:r>
              <a:rPr lang="en-US" dirty="0" smtClean="0"/>
              <a:t>#   rel1                    Reliability of W1</a:t>
            </a:r>
          </a:p>
          <a:p>
            <a:r>
              <a:rPr lang="en-US" dirty="0" smtClean="0"/>
              <a:t>#   rel2                    Reliability of W2</a:t>
            </a:r>
          </a:p>
          <a:p>
            <a:r>
              <a:rPr lang="en-US" dirty="0" smtClean="0"/>
              <a:t>#   n                       Sample size</a:t>
            </a:r>
          </a:p>
          <a:p>
            <a:r>
              <a:rPr lang="en-US" dirty="0" smtClean="0"/>
              <a:t># Note: This function uses </a:t>
            </a:r>
            <a:r>
              <a:rPr lang="en-US" dirty="0" err="1" smtClean="0"/>
              <a:t>rmvn</a:t>
            </a:r>
            <a:r>
              <a:rPr lang="en-US" dirty="0" smtClean="0"/>
              <a:t>, a multivariate normal random number</a:t>
            </a:r>
          </a:p>
          <a:p>
            <a:r>
              <a:rPr lang="en-US" dirty="0" smtClean="0"/>
              <a:t>#       generator I wrote. The </a:t>
            </a:r>
            <a:r>
              <a:rPr lang="en-US" dirty="0" err="1" smtClean="0"/>
              <a:t>rmultnorm</a:t>
            </a:r>
            <a:r>
              <a:rPr lang="en-US" dirty="0" smtClean="0"/>
              <a:t> of the package MSBVAR does </a:t>
            </a:r>
          </a:p>
          <a:p>
            <a:r>
              <a:rPr lang="en-US" dirty="0" smtClean="0"/>
              <a:t>#       the same thing but I am having trouble installing it.</a:t>
            </a:r>
          </a:p>
          <a:p>
            <a:r>
              <a:rPr lang="en-US" dirty="0" smtClean="0"/>
              <a:t>####################################################################</a:t>
            </a:r>
          </a:p>
          <a:p>
            <a:r>
              <a:rPr lang="en-US" dirty="0" smtClean="0"/>
              <a:t>\end{verbatim} % 18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8ABB87-4FBF-4969-A85B-33BBDC2BAB0F}" type="slidenum">
              <a:rPr lang="en-US" smtClean="0"/>
              <a:pPr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7360183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\begin{verbatim}</a:t>
            </a:r>
          </a:p>
          <a:p>
            <a:r>
              <a:rPr lang="en-US" dirty="0" smtClean="0"/>
              <a:t>    {</a:t>
            </a:r>
          </a:p>
          <a:p>
            <a:r>
              <a:rPr lang="en-US" dirty="0" smtClean="0"/>
              <a:t>    # Calculate SD(e1) and SD(e2)</a:t>
            </a:r>
          </a:p>
          <a:p>
            <a:r>
              <a:rPr lang="en-US" dirty="0" smtClean="0"/>
              <a:t>    sd1 &lt;- </a:t>
            </a:r>
            <a:r>
              <a:rPr lang="en-US" dirty="0" err="1" smtClean="0"/>
              <a:t>sqrt</a:t>
            </a:r>
            <a:r>
              <a:rPr lang="en-US" dirty="0" smtClean="0"/>
              <a:t>((phi11-rel1)/rel1) </a:t>
            </a:r>
          </a:p>
          <a:p>
            <a:r>
              <a:rPr lang="en-US" dirty="0" smtClean="0"/>
              <a:t>    sd2 &lt;- </a:t>
            </a:r>
            <a:r>
              <a:rPr lang="en-US" dirty="0" err="1" smtClean="0"/>
              <a:t>sqrt</a:t>
            </a:r>
            <a:r>
              <a:rPr lang="en-US" dirty="0" smtClean="0"/>
              <a:t>((phi22-rel2)/rel2) </a:t>
            </a:r>
          </a:p>
          <a:p>
            <a:r>
              <a:rPr lang="en-US" dirty="0" smtClean="0"/>
              <a:t>    # Random number generation</a:t>
            </a:r>
          </a:p>
          <a:p>
            <a:r>
              <a:rPr lang="en-US" dirty="0" smtClean="0"/>
              <a:t>    epsilon &lt;- </a:t>
            </a:r>
            <a:r>
              <a:rPr lang="en-US" dirty="0" err="1" smtClean="0"/>
              <a:t>rnorm</a:t>
            </a:r>
            <a:r>
              <a:rPr lang="en-US" dirty="0" smtClean="0"/>
              <a:t>(</a:t>
            </a:r>
            <a:r>
              <a:rPr lang="en-US" dirty="0" err="1" smtClean="0"/>
              <a:t>n,mean</a:t>
            </a:r>
            <a:r>
              <a:rPr lang="en-US" dirty="0" smtClean="0"/>
              <a:t>=0,sd=</a:t>
            </a:r>
            <a:r>
              <a:rPr lang="en-US" dirty="0" err="1" smtClean="0"/>
              <a:t>sqrt</a:t>
            </a:r>
            <a:r>
              <a:rPr lang="en-US" dirty="0" smtClean="0"/>
              <a:t>(</a:t>
            </a:r>
            <a:r>
              <a:rPr lang="en-US" dirty="0" err="1" smtClean="0"/>
              <a:t>sigmasq</a:t>
            </a:r>
            <a:r>
              <a:rPr lang="en-US" dirty="0" smtClean="0"/>
              <a:t>))</a:t>
            </a:r>
          </a:p>
          <a:p>
            <a:r>
              <a:rPr lang="en-US" dirty="0" smtClean="0"/>
              <a:t>    e1 &lt;- </a:t>
            </a:r>
            <a:r>
              <a:rPr lang="en-US" dirty="0" err="1" smtClean="0"/>
              <a:t>rnorm</a:t>
            </a:r>
            <a:r>
              <a:rPr lang="en-US" dirty="0" smtClean="0"/>
              <a:t>(</a:t>
            </a:r>
            <a:r>
              <a:rPr lang="en-US" dirty="0" err="1" smtClean="0"/>
              <a:t>n,mean</a:t>
            </a:r>
            <a:r>
              <a:rPr lang="en-US" dirty="0" smtClean="0"/>
              <a:t>=0,sd=sd1)</a:t>
            </a:r>
          </a:p>
          <a:p>
            <a:r>
              <a:rPr lang="en-US" dirty="0" smtClean="0"/>
              <a:t>    e2 &lt;- </a:t>
            </a:r>
            <a:r>
              <a:rPr lang="en-US" dirty="0" err="1" smtClean="0"/>
              <a:t>rnorm</a:t>
            </a:r>
            <a:r>
              <a:rPr lang="en-US" dirty="0" smtClean="0"/>
              <a:t>(</a:t>
            </a:r>
            <a:r>
              <a:rPr lang="en-US" dirty="0" err="1" smtClean="0"/>
              <a:t>n,mean</a:t>
            </a:r>
            <a:r>
              <a:rPr lang="en-US" dirty="0" smtClean="0"/>
              <a:t>=0,sd=sd2)</a:t>
            </a:r>
          </a:p>
          <a:p>
            <a:r>
              <a:rPr lang="en-US" dirty="0" smtClean="0"/>
              <a:t>    # X1 and X2 are bivariate normal. Need </a:t>
            </a:r>
            <a:r>
              <a:rPr lang="en-US" dirty="0" err="1" smtClean="0"/>
              <a:t>rmvn</a:t>
            </a:r>
            <a:r>
              <a:rPr lang="en-US" dirty="0" smtClean="0"/>
              <a:t> function.</a:t>
            </a:r>
          </a:p>
          <a:p>
            <a:r>
              <a:rPr lang="en-US" dirty="0" smtClean="0"/>
              <a:t>    Phi &lt;- </a:t>
            </a:r>
            <a:r>
              <a:rPr lang="en-US" dirty="0" err="1" smtClean="0"/>
              <a:t>rbind</a:t>
            </a:r>
            <a:r>
              <a:rPr lang="en-US" dirty="0" smtClean="0"/>
              <a:t>(c(phi11,phi12),  </a:t>
            </a:r>
          </a:p>
          <a:p>
            <a:r>
              <a:rPr lang="en-US" dirty="0" smtClean="0"/>
              <a:t>                 c(phi12,phi22))</a:t>
            </a:r>
          </a:p>
          <a:p>
            <a:r>
              <a:rPr lang="en-US" dirty="0" smtClean="0"/>
              <a:t>    X &lt;- </a:t>
            </a:r>
            <a:r>
              <a:rPr lang="en-US" dirty="0" err="1" smtClean="0"/>
              <a:t>rmvn</a:t>
            </a:r>
            <a:r>
              <a:rPr lang="en-US" dirty="0" smtClean="0"/>
              <a:t>(n, mu=c(mu1,mu2), sigma=Phi) # nx2 matrix</a:t>
            </a:r>
          </a:p>
          <a:p>
            <a:r>
              <a:rPr lang="en-US" dirty="0" smtClean="0"/>
              <a:t>    X1 &lt;- X[,1]; X2 &lt;- X[,2]</a:t>
            </a:r>
          </a:p>
          <a:p>
            <a:r>
              <a:rPr lang="en-US" dirty="0" smtClean="0"/>
              <a:t>    # Now generate Y, W1 and W2</a:t>
            </a:r>
          </a:p>
          <a:p>
            <a:r>
              <a:rPr lang="en-US" dirty="0" smtClean="0"/>
              <a:t>    </a:t>
            </a:r>
          </a:p>
          <a:p>
            <a:r>
              <a:rPr lang="en-US" dirty="0" smtClean="0"/>
              <a:t>    Y = beta0 + beta1*X1 + beta2*X2 + epsilon</a:t>
            </a:r>
          </a:p>
          <a:p>
            <a:r>
              <a:rPr lang="en-US" dirty="0" smtClean="0"/>
              <a:t>    W1 = X1 + e1</a:t>
            </a:r>
          </a:p>
          <a:p>
            <a:r>
              <a:rPr lang="en-US" dirty="0" smtClean="0"/>
              <a:t>    W2 = X2 + e2</a:t>
            </a:r>
          </a:p>
          <a:p>
            <a:r>
              <a:rPr lang="en-US" dirty="0" smtClean="0"/>
              <a:t>    </a:t>
            </a:r>
          </a:p>
          <a:p>
            <a:r>
              <a:rPr lang="en-US" dirty="0" smtClean="0"/>
              <a:t>    # Fit the naive model</a:t>
            </a:r>
          </a:p>
          <a:p>
            <a:r>
              <a:rPr lang="en-US" dirty="0" smtClean="0"/>
              <a:t>    </a:t>
            </a:r>
            <a:r>
              <a:rPr lang="en-US" dirty="0" err="1" smtClean="0"/>
              <a:t>mereg</a:t>
            </a:r>
            <a:r>
              <a:rPr lang="en-US" dirty="0" smtClean="0"/>
              <a:t> &lt;- summary(lm(Y~W1+W2))$coefficients</a:t>
            </a:r>
          </a:p>
          <a:p>
            <a:r>
              <a:rPr lang="en-US" dirty="0" smtClean="0"/>
              <a:t>    </a:t>
            </a:r>
            <a:r>
              <a:rPr lang="en-US" dirty="0" err="1" smtClean="0"/>
              <a:t>mereg</a:t>
            </a:r>
            <a:r>
              <a:rPr lang="en-US" dirty="0" smtClean="0"/>
              <a:t> # Returns table of beta-hats, SEs, t-statistics and p-values</a:t>
            </a:r>
          </a:p>
          <a:p>
            <a:r>
              <a:rPr lang="en-US" dirty="0" smtClean="0"/>
              <a:t>    } # End function </a:t>
            </a:r>
            <a:r>
              <a:rPr lang="en-US" dirty="0" err="1" smtClean="0"/>
              <a:t>mereg</a:t>
            </a:r>
            <a:endParaRPr lang="en-US" dirty="0" smtClean="0"/>
          </a:p>
          <a:p>
            <a:r>
              <a:rPr lang="en-US" dirty="0" smtClean="0"/>
              <a:t>\end{verbatim}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8ABB87-4FBF-4969-A85B-33BBDC2BAB0F}" type="slidenum">
              <a:rPr lang="en-US" smtClean="0"/>
              <a:pPr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5716110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\begin{verbatim}</a:t>
            </a:r>
          </a:p>
          <a:p>
            <a:r>
              <a:rPr lang="en-US" dirty="0" smtClean="0"/>
              <a:t>&gt; </a:t>
            </a:r>
            <a:r>
              <a:rPr lang="en-US" dirty="0" err="1" smtClean="0"/>
              <a:t>mereg</a:t>
            </a:r>
            <a:r>
              <a:rPr lang="en-US" dirty="0" smtClean="0"/>
              <a:t>()  # All the default values of inputs</a:t>
            </a:r>
          </a:p>
          <a:p>
            <a:r>
              <a:rPr lang="en-US" dirty="0" smtClean="0"/>
              <a:t>             Estimate Std. Error   t value     </a:t>
            </a:r>
            <a:r>
              <a:rPr lang="en-US" dirty="0" err="1" smtClean="0"/>
              <a:t>Pr</a:t>
            </a:r>
            <a:r>
              <a:rPr lang="en-US" dirty="0" smtClean="0"/>
              <a:t>(&gt;|t|)</a:t>
            </a:r>
          </a:p>
          <a:p>
            <a:r>
              <a:rPr lang="en-US" dirty="0" smtClean="0"/>
              <a:t>(Intercept) 0.9704708 0.05423489 17.893845 3.692801e-43</a:t>
            </a:r>
          </a:p>
          <a:p>
            <a:r>
              <a:rPr lang="en-US" dirty="0" smtClean="0"/>
              <a:t>W1          0.6486972 0.06336434 10.237576 5.385982e-20</a:t>
            </a:r>
          </a:p>
          <a:p>
            <a:r>
              <a:rPr lang="en-US" dirty="0" smtClean="0"/>
              <a:t>W2          0.2079601 0.06201811  3.353216 9.578634e-04</a:t>
            </a:r>
          </a:p>
          <a:p>
            <a:r>
              <a:rPr lang="en-US" dirty="0" smtClean="0"/>
              <a:t>&gt; </a:t>
            </a:r>
          </a:p>
          <a:p>
            <a:r>
              <a:rPr lang="en-US" dirty="0" smtClean="0"/>
              <a:t>&gt; </a:t>
            </a:r>
            <a:r>
              <a:rPr lang="en-US" dirty="0" err="1" smtClean="0"/>
              <a:t>mereg</a:t>
            </a:r>
            <a:r>
              <a:rPr lang="en-US" dirty="0" smtClean="0"/>
              <a:t>()[3,4] # Just the p-value for H0: beta2=0</a:t>
            </a:r>
          </a:p>
          <a:p>
            <a:r>
              <a:rPr lang="en-US" dirty="0" smtClean="0"/>
              <a:t>[1] 0.0006340172</a:t>
            </a:r>
          </a:p>
          <a:p>
            <a:r>
              <a:rPr lang="en-US" dirty="0" smtClean="0"/>
              <a:t>&gt; </a:t>
            </a:r>
          </a:p>
          <a:p>
            <a:r>
              <a:rPr lang="en-US" dirty="0" smtClean="0"/>
              <a:t>&gt; # H0 rejected twice. Is the function okay?</a:t>
            </a:r>
          </a:p>
          <a:p>
            <a:r>
              <a:rPr lang="en-US" dirty="0" smtClean="0"/>
              <a:t>&gt; </a:t>
            </a:r>
            <a:r>
              <a:rPr lang="en-US" dirty="0" err="1" smtClean="0"/>
              <a:t>mereg</a:t>
            </a:r>
            <a:r>
              <a:rPr lang="en-US" dirty="0" smtClean="0"/>
              <a:t>(rel1=1,rel2=1)[3,4] # No measurement error</a:t>
            </a:r>
          </a:p>
          <a:p>
            <a:r>
              <a:rPr lang="en-US" dirty="0" smtClean="0"/>
              <a:t>[1] 0.03946133</a:t>
            </a:r>
          </a:p>
          <a:p>
            <a:r>
              <a:rPr lang="en-US" dirty="0" smtClean="0"/>
              <a:t>&gt; </a:t>
            </a:r>
            <a:r>
              <a:rPr lang="en-US" dirty="0" err="1" smtClean="0"/>
              <a:t>mereg</a:t>
            </a:r>
            <a:r>
              <a:rPr lang="en-US" dirty="0" smtClean="0"/>
              <a:t>(rel1=1,rel2=1)[3,4] # No measurement error</a:t>
            </a:r>
          </a:p>
          <a:p>
            <a:r>
              <a:rPr lang="en-US" dirty="0" smtClean="0"/>
              <a:t>[1] 0.2582209</a:t>
            </a:r>
          </a:p>
          <a:p>
            <a:r>
              <a:rPr lang="en-US" dirty="0" smtClean="0"/>
              <a:t>&gt; </a:t>
            </a:r>
            <a:r>
              <a:rPr lang="en-US" dirty="0" err="1" smtClean="0"/>
              <a:t>mereg</a:t>
            </a:r>
            <a:r>
              <a:rPr lang="en-US" dirty="0" smtClean="0"/>
              <a:t>(rel1=1,rel2=1)[3,4] # No measurement error</a:t>
            </a:r>
          </a:p>
          <a:p>
            <a:r>
              <a:rPr lang="en-US" dirty="0" smtClean="0"/>
              <a:t>[1] 0.08474088</a:t>
            </a:r>
          </a:p>
          <a:p>
            <a:r>
              <a:rPr lang="en-US" dirty="0" smtClean="0"/>
              <a:t>&gt; </a:t>
            </a:r>
            <a:r>
              <a:rPr lang="en-US" dirty="0" err="1" smtClean="0"/>
              <a:t>mereg</a:t>
            </a:r>
            <a:r>
              <a:rPr lang="en-US" dirty="0" smtClean="0"/>
              <a:t>(rel1=1,rel2=1)[3,4] # No measurement error</a:t>
            </a:r>
          </a:p>
          <a:p>
            <a:r>
              <a:rPr lang="en-US" dirty="0" smtClean="0"/>
              <a:t>[1] 0.5182614</a:t>
            </a:r>
          </a:p>
          <a:p>
            <a:r>
              <a:rPr lang="en-US" dirty="0" smtClean="0"/>
              <a:t>&gt; </a:t>
            </a:r>
            <a:r>
              <a:rPr lang="en-US" dirty="0" err="1" smtClean="0"/>
              <a:t>mereg</a:t>
            </a:r>
            <a:r>
              <a:rPr lang="en-US" dirty="0" smtClean="0"/>
              <a:t>(rel1=1,rel2=1)[3,4] # No measurement error</a:t>
            </a:r>
          </a:p>
          <a:p>
            <a:r>
              <a:rPr lang="en-US" dirty="0" smtClean="0"/>
              <a:t>[1] 0.2889913</a:t>
            </a:r>
          </a:p>
          <a:p>
            <a:r>
              <a:rPr lang="en-US" dirty="0" smtClean="0"/>
              <a:t>\end{verbatim}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8ABB87-4FBF-4969-A85B-33BBDC2BAB0F}" type="slidenum">
              <a:rPr lang="en-US" smtClean="0"/>
              <a:pPr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4918783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\begin{verbatim}</a:t>
            </a:r>
          </a:p>
          <a:p>
            <a:r>
              <a:rPr lang="en-US" dirty="0" smtClean="0"/>
              <a:t>&gt; </a:t>
            </a:r>
            <a:r>
              <a:rPr lang="en-US" dirty="0" err="1" smtClean="0"/>
              <a:t>mereg</a:t>
            </a:r>
            <a:r>
              <a:rPr lang="en-US" dirty="0" smtClean="0"/>
              <a:t>(rel1=1,rel2=1)[3,4] # No measurement error</a:t>
            </a:r>
          </a:p>
          <a:p>
            <a:r>
              <a:rPr lang="en-US" dirty="0" smtClean="0"/>
              <a:t>[1] 0.1667587</a:t>
            </a:r>
          </a:p>
          <a:p>
            <a:r>
              <a:rPr lang="en-US" dirty="0" smtClean="0"/>
              <a:t>&gt; </a:t>
            </a:r>
            <a:r>
              <a:rPr lang="en-US" dirty="0" err="1" smtClean="0"/>
              <a:t>mereg</a:t>
            </a:r>
            <a:r>
              <a:rPr lang="en-US" dirty="0" smtClean="0"/>
              <a:t>(rel1=1,rel2=1)[3,4] # No measurement error</a:t>
            </a:r>
          </a:p>
          <a:p>
            <a:r>
              <a:rPr lang="en-US" dirty="0" smtClean="0"/>
              <a:t>[1] 0.4414364</a:t>
            </a:r>
          </a:p>
          <a:p>
            <a:r>
              <a:rPr lang="en-US" dirty="0" smtClean="0"/>
              <a:t>&gt; </a:t>
            </a:r>
            <a:r>
              <a:rPr lang="en-US" dirty="0" err="1" smtClean="0"/>
              <a:t>mereg</a:t>
            </a:r>
            <a:r>
              <a:rPr lang="en-US" dirty="0" smtClean="0"/>
              <a:t>(rel1=1,rel2=1)[3,4] # No measurement error</a:t>
            </a:r>
          </a:p>
          <a:p>
            <a:r>
              <a:rPr lang="en-US" dirty="0" smtClean="0"/>
              <a:t>[1] 0.2268087</a:t>
            </a:r>
          </a:p>
          <a:p>
            <a:r>
              <a:rPr lang="en-US" dirty="0" smtClean="0"/>
              <a:t>&gt; </a:t>
            </a:r>
            <a:r>
              <a:rPr lang="en-US" dirty="0" err="1" smtClean="0"/>
              <a:t>mereg</a:t>
            </a:r>
            <a:r>
              <a:rPr lang="en-US" dirty="0" smtClean="0"/>
              <a:t>(rel1=1,rel2=1)[3,4] # No measurement error</a:t>
            </a:r>
          </a:p>
          <a:p>
            <a:r>
              <a:rPr lang="en-US" dirty="0" smtClean="0"/>
              <a:t>[1] 0.8298779</a:t>
            </a:r>
          </a:p>
          <a:p>
            <a:r>
              <a:rPr lang="en-US" dirty="0" smtClean="0"/>
              <a:t>&gt; </a:t>
            </a:r>
            <a:r>
              <a:rPr lang="en-US" dirty="0" err="1" smtClean="0"/>
              <a:t>mereg</a:t>
            </a:r>
            <a:r>
              <a:rPr lang="en-US" dirty="0" smtClean="0"/>
              <a:t>(rel1=1,rel2=1)[3,4] # No measurement error</a:t>
            </a:r>
          </a:p>
          <a:p>
            <a:r>
              <a:rPr lang="en-US" dirty="0" smtClean="0"/>
              <a:t>[1] 0.3508289</a:t>
            </a:r>
          </a:p>
          <a:p>
            <a:r>
              <a:rPr lang="en-US" dirty="0" smtClean="0"/>
              <a:t>&gt; </a:t>
            </a:r>
            <a:r>
              <a:rPr lang="en-US" dirty="0" err="1" smtClean="0"/>
              <a:t>mereg</a:t>
            </a:r>
            <a:r>
              <a:rPr lang="en-US" dirty="0" smtClean="0"/>
              <a:t>(rel1=1,rel2=1)[3,4] # No measurement error</a:t>
            </a:r>
          </a:p>
          <a:p>
            <a:r>
              <a:rPr lang="en-US" dirty="0" smtClean="0"/>
              <a:t>[1] 0.05173589</a:t>
            </a:r>
          </a:p>
          <a:p>
            <a:r>
              <a:rPr lang="en-US" dirty="0" smtClean="0"/>
              <a:t>&gt; </a:t>
            </a:r>
            <a:r>
              <a:rPr lang="en-US" dirty="0" err="1" smtClean="0"/>
              <a:t>mereg</a:t>
            </a:r>
            <a:r>
              <a:rPr lang="en-US" dirty="0" smtClean="0"/>
              <a:t>(rel1=1,rel2=1)[3,4] # No measurement error</a:t>
            </a:r>
          </a:p>
          <a:p>
            <a:r>
              <a:rPr lang="en-US" dirty="0" smtClean="0"/>
              <a:t>[1] 0.243059</a:t>
            </a:r>
          </a:p>
          <a:p>
            <a:r>
              <a:rPr lang="en-US" dirty="0" smtClean="0"/>
              <a:t>&gt; </a:t>
            </a:r>
            <a:r>
              <a:rPr lang="en-US" dirty="0" err="1" smtClean="0"/>
              <a:t>mereg</a:t>
            </a:r>
            <a:r>
              <a:rPr lang="en-US" dirty="0" smtClean="0"/>
              <a:t>(rel1=1,rel2=1)[3,4] # No measurement error</a:t>
            </a:r>
          </a:p>
          <a:p>
            <a:r>
              <a:rPr lang="en-US" dirty="0" smtClean="0"/>
              <a:t>[1] 0.8818203</a:t>
            </a:r>
          </a:p>
          <a:p>
            <a:r>
              <a:rPr lang="en-US" dirty="0" smtClean="0"/>
              <a:t>&gt; </a:t>
            </a:r>
            <a:r>
              <a:rPr lang="en-US" dirty="0" err="1" smtClean="0"/>
              <a:t>mereg</a:t>
            </a:r>
            <a:r>
              <a:rPr lang="en-US" dirty="0" smtClean="0"/>
              <a:t>(rel1=1,rel2=1)[3,4] # No measurement error</a:t>
            </a:r>
          </a:p>
          <a:p>
            <a:r>
              <a:rPr lang="en-US" dirty="0" smtClean="0"/>
              <a:t>[1] 0.3430994</a:t>
            </a:r>
          </a:p>
          <a:p>
            <a:r>
              <a:rPr lang="en-US" dirty="0" smtClean="0"/>
              <a:t>&gt; </a:t>
            </a:r>
            <a:r>
              <a:rPr lang="en-US" dirty="0" err="1" smtClean="0"/>
              <a:t>mereg</a:t>
            </a:r>
            <a:r>
              <a:rPr lang="en-US" dirty="0" smtClean="0"/>
              <a:t>(rel1=1,rel2=1)[3,4] # No measurement error</a:t>
            </a:r>
          </a:p>
          <a:p>
            <a:r>
              <a:rPr lang="en-US" dirty="0" smtClean="0"/>
              <a:t>[1] 0.4860574</a:t>
            </a:r>
          </a:p>
          <a:p>
            <a:r>
              <a:rPr lang="en-US" dirty="0" smtClean="0"/>
              <a:t>&gt; </a:t>
            </a:r>
            <a:r>
              <a:rPr lang="en-US" dirty="0" err="1" smtClean="0"/>
              <a:t>mereg</a:t>
            </a:r>
            <a:r>
              <a:rPr lang="en-US" dirty="0" smtClean="0"/>
              <a:t>(rel1=1,rel2=1)[3,4] # No measurement error</a:t>
            </a:r>
          </a:p>
          <a:p>
            <a:r>
              <a:rPr lang="en-US" dirty="0" smtClean="0"/>
              <a:t>[1] 0.9644776</a:t>
            </a:r>
          </a:p>
          <a:p>
            <a:r>
              <a:rPr lang="en-US" dirty="0" smtClean="0"/>
              <a:t>&gt; </a:t>
            </a:r>
            <a:r>
              <a:rPr lang="en-US" dirty="0" err="1" smtClean="0"/>
              <a:t>mereg</a:t>
            </a:r>
            <a:r>
              <a:rPr lang="en-US" dirty="0" smtClean="0"/>
              <a:t>(rel1=1,rel2=1)[3,4] # No measurement error</a:t>
            </a:r>
          </a:p>
          <a:p>
            <a:r>
              <a:rPr lang="en-US" dirty="0" smtClean="0"/>
              <a:t>[1] 0.09245873</a:t>
            </a:r>
          </a:p>
          <a:p>
            <a:r>
              <a:rPr lang="en-US" dirty="0" smtClean="0"/>
              <a:t>&gt; </a:t>
            </a:r>
            <a:r>
              <a:rPr lang="en-US" dirty="0" err="1" smtClean="0"/>
              <a:t>mereg</a:t>
            </a:r>
            <a:r>
              <a:rPr lang="en-US" dirty="0" smtClean="0"/>
              <a:t>(rel1=1,rel2=1)[3,4] # No measurement error</a:t>
            </a:r>
          </a:p>
          <a:p>
            <a:r>
              <a:rPr lang="en-US" dirty="0" smtClean="0"/>
              <a:t>[1] 0.04757209</a:t>
            </a:r>
          </a:p>
          <a:p>
            <a:r>
              <a:rPr lang="en-US" dirty="0" smtClean="0"/>
              <a:t>&gt; </a:t>
            </a:r>
            <a:r>
              <a:rPr lang="en-US" dirty="0" err="1" smtClean="0"/>
              <a:t>mereg</a:t>
            </a:r>
            <a:r>
              <a:rPr lang="en-US" dirty="0" smtClean="0"/>
              <a:t>(rel1=1,rel2=1)[3,4] # No measurement error</a:t>
            </a:r>
          </a:p>
          <a:p>
            <a:r>
              <a:rPr lang="en-US" dirty="0" smtClean="0"/>
              <a:t>[1] 0.7947851</a:t>
            </a:r>
          </a:p>
          <a:p>
            <a:r>
              <a:rPr lang="en-US" dirty="0" smtClean="0"/>
              <a:t>&gt; </a:t>
            </a:r>
            <a:r>
              <a:rPr lang="en-US" dirty="0" err="1" smtClean="0"/>
              <a:t>mereg</a:t>
            </a:r>
            <a:r>
              <a:rPr lang="en-US" dirty="0" smtClean="0"/>
              <a:t>(rel1=1,rel2=1)[3,4] # No measurement error</a:t>
            </a:r>
          </a:p>
          <a:p>
            <a:r>
              <a:rPr lang="en-US" dirty="0" smtClean="0"/>
              <a:t>[1] 0.8039931</a:t>
            </a:r>
          </a:p>
          <a:p>
            <a:r>
              <a:rPr lang="en-US" dirty="0" smtClean="0"/>
              <a:t>\end{verbatim}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8ABB87-4FBF-4969-A85B-33BBDC2BAB0F}" type="slidenum">
              <a:rPr lang="en-US" smtClean="0"/>
              <a:pPr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6718919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\begin{verbatim}</a:t>
            </a:r>
          </a:p>
          <a:p>
            <a:r>
              <a:rPr lang="en-US" dirty="0" smtClean="0"/>
              <a:t>&gt; </a:t>
            </a:r>
            <a:r>
              <a:rPr lang="en-US" dirty="0" err="1" smtClean="0"/>
              <a:t>mereg</a:t>
            </a:r>
            <a:r>
              <a:rPr lang="en-US" dirty="0" smtClean="0"/>
              <a:t>()[3,4] # Reliabilities both equal 0.80</a:t>
            </a:r>
          </a:p>
          <a:p>
            <a:r>
              <a:rPr lang="en-US" dirty="0" smtClean="0"/>
              <a:t>[1] 0.01080889</a:t>
            </a:r>
          </a:p>
          <a:p>
            <a:r>
              <a:rPr lang="en-US" dirty="0" smtClean="0"/>
              <a:t>&gt; </a:t>
            </a:r>
            <a:r>
              <a:rPr lang="en-US" dirty="0" err="1" smtClean="0"/>
              <a:t>mereg</a:t>
            </a:r>
            <a:r>
              <a:rPr lang="en-US" dirty="0" smtClean="0"/>
              <a:t>()[3,4] # Reliabilities both equal 0.80</a:t>
            </a:r>
          </a:p>
          <a:p>
            <a:r>
              <a:rPr lang="en-US" dirty="0" smtClean="0"/>
              <a:t>[1] 0.0007349183</a:t>
            </a:r>
          </a:p>
          <a:p>
            <a:r>
              <a:rPr lang="en-US" dirty="0" smtClean="0"/>
              <a:t>&gt; </a:t>
            </a:r>
            <a:r>
              <a:rPr lang="en-US" dirty="0" err="1" smtClean="0"/>
              <a:t>mereg</a:t>
            </a:r>
            <a:r>
              <a:rPr lang="en-US" dirty="0" smtClean="0"/>
              <a:t>()[3,4] # Reliabilities both equal 0.80</a:t>
            </a:r>
          </a:p>
          <a:p>
            <a:r>
              <a:rPr lang="en-US" dirty="0" smtClean="0"/>
              <a:t>[1] 0.01884786</a:t>
            </a:r>
          </a:p>
          <a:p>
            <a:r>
              <a:rPr lang="en-US" dirty="0" smtClean="0"/>
              <a:t>&gt; </a:t>
            </a:r>
            <a:r>
              <a:rPr lang="en-US" dirty="0" err="1" smtClean="0"/>
              <a:t>mereg</a:t>
            </a:r>
            <a:r>
              <a:rPr lang="en-US" dirty="0" smtClean="0"/>
              <a:t>()[3,4] # Reliabilities both equal 0.80</a:t>
            </a:r>
          </a:p>
          <a:p>
            <a:r>
              <a:rPr lang="en-US" dirty="0" smtClean="0"/>
              <a:t>[1] 0.003615565</a:t>
            </a:r>
          </a:p>
          <a:p>
            <a:r>
              <a:rPr lang="en-US" dirty="0" smtClean="0"/>
              <a:t>&gt; </a:t>
            </a:r>
            <a:r>
              <a:rPr lang="en-US" dirty="0" err="1" smtClean="0"/>
              <a:t>mereg</a:t>
            </a:r>
            <a:r>
              <a:rPr lang="en-US" dirty="0" smtClean="0"/>
              <a:t>()[3,4] # Reliabilities both equal 0.80</a:t>
            </a:r>
          </a:p>
          <a:p>
            <a:r>
              <a:rPr lang="en-US" dirty="0" smtClean="0"/>
              <a:t>[1] 0.003421935</a:t>
            </a:r>
          </a:p>
          <a:p>
            <a:r>
              <a:rPr lang="en-US" dirty="0" smtClean="0"/>
              <a:t>&gt; </a:t>
            </a:r>
            <a:r>
              <a:rPr lang="en-US" dirty="0" err="1" smtClean="0"/>
              <a:t>mereg</a:t>
            </a:r>
            <a:r>
              <a:rPr lang="en-US" dirty="0" smtClean="0"/>
              <a:t>()[3,4] # Reliabilities both equal 0.80</a:t>
            </a:r>
          </a:p>
          <a:p>
            <a:r>
              <a:rPr lang="en-US" dirty="0" smtClean="0"/>
              <a:t>[1] 3.895541e-07</a:t>
            </a:r>
          </a:p>
          <a:p>
            <a:r>
              <a:rPr lang="en-US" dirty="0" smtClean="0"/>
              <a:t>&gt; </a:t>
            </a:r>
            <a:r>
              <a:rPr lang="en-US" dirty="0" err="1" smtClean="0"/>
              <a:t>mereg</a:t>
            </a:r>
            <a:r>
              <a:rPr lang="en-US" dirty="0" smtClean="0"/>
              <a:t>()[3,4] # Reliabilities both equal 0.80</a:t>
            </a:r>
          </a:p>
          <a:p>
            <a:r>
              <a:rPr lang="en-US" dirty="0" smtClean="0"/>
              <a:t>[1] 3.328842e-07</a:t>
            </a:r>
          </a:p>
          <a:p>
            <a:r>
              <a:rPr lang="en-US" dirty="0" smtClean="0"/>
              <a:t>&gt; </a:t>
            </a:r>
            <a:r>
              <a:rPr lang="en-US" dirty="0" err="1" smtClean="0"/>
              <a:t>mereg</a:t>
            </a:r>
            <a:r>
              <a:rPr lang="en-US" dirty="0" smtClean="0"/>
              <a:t>()[3,4] # Reliabilities both equal 0.80</a:t>
            </a:r>
          </a:p>
          <a:p>
            <a:r>
              <a:rPr lang="en-US" dirty="0" smtClean="0"/>
              <a:t>[1] 0.0754436</a:t>
            </a:r>
          </a:p>
          <a:p>
            <a:r>
              <a:rPr lang="en-US" dirty="0" smtClean="0"/>
              <a:t>&gt; </a:t>
            </a:r>
            <a:r>
              <a:rPr lang="en-US" dirty="0" err="1" smtClean="0"/>
              <a:t>mereg</a:t>
            </a:r>
            <a:r>
              <a:rPr lang="en-US" dirty="0" smtClean="0"/>
              <a:t>()[3,4] # Reliabilities both equal 0.80</a:t>
            </a:r>
          </a:p>
          <a:p>
            <a:r>
              <a:rPr lang="en-US" dirty="0" smtClean="0"/>
              <a:t>[1] 0.0001274642</a:t>
            </a:r>
          </a:p>
          <a:p>
            <a:r>
              <a:rPr lang="en-US" dirty="0" smtClean="0"/>
              <a:t>&gt; </a:t>
            </a:r>
            <a:r>
              <a:rPr lang="en-US" dirty="0" err="1" smtClean="0"/>
              <a:t>mereg</a:t>
            </a:r>
            <a:r>
              <a:rPr lang="en-US" dirty="0" smtClean="0"/>
              <a:t>()[3,4] # Reliabilities both equal 0.80</a:t>
            </a:r>
          </a:p>
          <a:p>
            <a:r>
              <a:rPr lang="en-US" dirty="0" smtClean="0"/>
              <a:t>[1] 6.900713e-05</a:t>
            </a:r>
          </a:p>
          <a:p>
            <a:r>
              <a:rPr lang="en-US" dirty="0" smtClean="0"/>
              <a:t>\end{verbatim}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8ABB87-4FBF-4969-A85B-33BBDC2BAB0F}" type="slidenum">
              <a:rPr lang="en-US" smtClean="0"/>
              <a:pPr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4136373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Both reliabilities = 0.90,</a:t>
            </a:r>
            <a:r>
              <a:rPr lang="en-US" baseline="0" dirty="0" smtClean="0"/>
              <a:t> everything normal.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8ABB87-4FBF-4969-A85B-33BBDC2BAB0F}" type="slidenum">
              <a:rPr lang="en-US" smtClean="0"/>
              <a:pPr/>
              <a:t>36</a:t>
            </a:fld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All</a:t>
            </a:r>
            <a:r>
              <a:rPr lang="en-US" baseline="0" dirty="0" smtClean="0"/>
              <a:t> documented in a paper by Brunner and Austin in the Canadian Journal of Statistics (2009)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8ABB87-4FBF-4969-A85B-33BBDC2BAB0F}" type="slidenum">
              <a:rPr lang="en-US" smtClean="0"/>
              <a:pPr/>
              <a:t>41</a:t>
            </a:fld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Sample Space Omega, omega in Omega</a:t>
            </a:r>
          </a:p>
          <a:p>
            <a:endParaRPr lang="en-US" dirty="0" smtClean="0"/>
          </a:p>
          <a:p>
            <a:r>
              <a:rPr lang="en-US" dirty="0" smtClean="0"/>
              <a:t>Observing whether a single individual is male or female: </a:t>
            </a:r>
          </a:p>
          <a:p>
            <a:r>
              <a:rPr lang="en-US" dirty="0" smtClean="0"/>
              <a:t>\Omega = \{F,M\} % 36</a:t>
            </a:r>
          </a:p>
          <a:p>
            <a:endParaRPr lang="en-US" dirty="0" smtClean="0"/>
          </a:p>
          <a:p>
            <a:r>
              <a:rPr lang="en-US" dirty="0" smtClean="0"/>
              <a:t>Pair of individuals and observed their genders in order: </a:t>
            </a:r>
          </a:p>
          <a:p>
            <a:r>
              <a:rPr lang="en-US" dirty="0" smtClean="0"/>
              <a:t>\Omega =\{(F,F),(F,M),(M,F),(M,M)\} % 32</a:t>
            </a:r>
          </a:p>
          <a:p>
            <a:endParaRPr lang="en-US" dirty="0" smtClean="0"/>
          </a:p>
          <a:p>
            <a:r>
              <a:rPr lang="en-US" dirty="0" smtClean="0"/>
              <a:t>Select n people and count the number of females: </a:t>
            </a:r>
          </a:p>
          <a:p>
            <a:r>
              <a:rPr lang="en-US" dirty="0" smtClean="0"/>
              <a:t>\Omega = \{0,\</a:t>
            </a:r>
            <a:r>
              <a:rPr lang="en-US" dirty="0" err="1" smtClean="0"/>
              <a:t>ldots</a:t>
            </a:r>
            <a:r>
              <a:rPr lang="en-US" dirty="0" smtClean="0"/>
              <a:t> , n\} % 32</a:t>
            </a:r>
          </a:p>
          <a:p>
            <a:endParaRPr lang="en-US" dirty="0" smtClean="0"/>
          </a:p>
          <a:p>
            <a:r>
              <a:rPr lang="en-US" dirty="0" smtClean="0"/>
              <a:t>For limits problems, the points in $\Omega$ are infinite sequences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8ABB87-4FBF-4969-A85B-33BBDC2BAB0F}" type="slidenum">
              <a:rPr lang="en-US" smtClean="0"/>
              <a:pPr/>
              <a:t>44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526535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\</a:t>
            </a:r>
            <a:r>
              <a:rPr lang="en-US" dirty="0" err="1" smtClean="0"/>
              <a:t>mathbf</a:t>
            </a:r>
            <a:r>
              <a:rPr lang="en-US" dirty="0" smtClean="0"/>
              <a:t>{Y}~=~\</a:t>
            </a:r>
            <a:r>
              <a:rPr lang="en-US" dirty="0" err="1" smtClean="0"/>
              <a:t>mathbf</a:t>
            </a:r>
            <a:r>
              <a:rPr lang="en-US" dirty="0" smtClean="0"/>
              <a:t>{X} \</a:t>
            </a:r>
            <a:r>
              <a:rPr lang="en-US" dirty="0" err="1" smtClean="0"/>
              <a:t>boldsymbol</a:t>
            </a:r>
            <a:r>
              <a:rPr lang="en-US" dirty="0" smtClean="0"/>
              <a:t>{\beta}~+~\</a:t>
            </a:r>
            <a:r>
              <a:rPr lang="en-US" dirty="0" err="1" smtClean="0"/>
              <a:t>boldsymbol</a:t>
            </a:r>
            <a:r>
              <a:rPr lang="en-US" dirty="0" smtClean="0"/>
              <a:t>{\epsilon} % 36</a:t>
            </a:r>
          </a:p>
          <a:p>
            <a:endParaRPr lang="en-US" dirty="0" smtClean="0"/>
          </a:p>
          <a:p>
            <a:r>
              <a:rPr lang="en-US" dirty="0" smtClean="0"/>
              <a:t>\</a:t>
            </a:r>
            <a:r>
              <a:rPr lang="en-US" dirty="0" err="1" smtClean="0"/>
              <a:t>noindent</a:t>
            </a:r>
            <a:endParaRPr lang="en-US" dirty="0" smtClean="0"/>
          </a:p>
          <a:p>
            <a:r>
              <a:rPr lang="en-US" dirty="0" smtClean="0"/>
              <a:t>where $\</a:t>
            </a:r>
            <a:r>
              <a:rPr lang="en-US" dirty="0" err="1" smtClean="0"/>
              <a:t>mathbf</a:t>
            </a:r>
            <a:r>
              <a:rPr lang="en-US" dirty="0" smtClean="0"/>
              <a:t>{X}$ is an $n \times p$ matrix of known constants, $\</a:t>
            </a:r>
            <a:r>
              <a:rPr lang="en-US" dirty="0" err="1" smtClean="0"/>
              <a:t>boldsymbol</a:t>
            </a:r>
            <a:r>
              <a:rPr lang="en-US" dirty="0" smtClean="0"/>
              <a:t>{\beta}$ is a $p \times 1$ vector of unknown constants, and $\</a:t>
            </a:r>
            <a:r>
              <a:rPr lang="en-US" dirty="0" err="1" smtClean="0"/>
              <a:t>boldsymbol</a:t>
            </a:r>
            <a:r>
              <a:rPr lang="en-US" dirty="0" smtClean="0"/>
              <a:t>{\epsilon}$ is multivariate normal with mean zero and covariance matrix $\sigma^2 \</a:t>
            </a:r>
            <a:r>
              <a:rPr lang="en-US" dirty="0" err="1" smtClean="0"/>
              <a:t>mathbf</a:t>
            </a:r>
            <a:r>
              <a:rPr lang="en-US" dirty="0" smtClean="0"/>
              <a:t>{I}_n$ % 20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8ABB87-4FBF-4969-A85B-33BBDC2BAB0F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9433786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hu-HU" dirty="0" smtClean="0"/>
              <a:t>Pr\{X \in B\} = Pr(\{\omega \in \Omega: X(\omega) \in B \}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8ABB87-4FBF-4969-A85B-33BBDC2BAB0F}" type="slidenum">
              <a:rPr lang="en-US" smtClean="0"/>
              <a:pPr/>
              <a:t>45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4088094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Random Sample</a:t>
            </a:r>
          </a:p>
          <a:p>
            <a:r>
              <a:rPr lang="en-US" dirty="0" smtClean="0"/>
              <a:t>X_1(\omega), \</a:t>
            </a:r>
            <a:r>
              <a:rPr lang="en-US" dirty="0" err="1" smtClean="0"/>
              <a:t>ldots</a:t>
            </a:r>
            <a:r>
              <a:rPr lang="en-US" dirty="0" smtClean="0"/>
              <a:t>, </a:t>
            </a:r>
            <a:r>
              <a:rPr lang="en-US" dirty="0" err="1" smtClean="0"/>
              <a:t>X_n</a:t>
            </a:r>
            <a:r>
              <a:rPr lang="en-US" dirty="0" smtClean="0"/>
              <a:t>(\omega) % 36</a:t>
            </a:r>
          </a:p>
          <a:p>
            <a:r>
              <a:rPr lang="en-US" dirty="0" smtClean="0"/>
              <a:t>T = T(X_1, \</a:t>
            </a:r>
            <a:r>
              <a:rPr lang="en-US" dirty="0" err="1" smtClean="0"/>
              <a:t>ldots</a:t>
            </a:r>
            <a:r>
              <a:rPr lang="en-US" dirty="0" smtClean="0"/>
              <a:t>, </a:t>
            </a:r>
            <a:r>
              <a:rPr lang="en-US" dirty="0" err="1" smtClean="0"/>
              <a:t>X_n</a:t>
            </a:r>
            <a:r>
              <a:rPr lang="en-US" dirty="0" smtClean="0"/>
              <a:t>) % 36</a:t>
            </a:r>
          </a:p>
          <a:p>
            <a:r>
              <a:rPr lang="en-US" dirty="0" smtClean="0"/>
              <a:t>T = </a:t>
            </a:r>
            <a:r>
              <a:rPr lang="en-US" dirty="0" err="1" smtClean="0"/>
              <a:t>T_n</a:t>
            </a:r>
            <a:r>
              <a:rPr lang="en-US" dirty="0" smtClean="0"/>
              <a:t>(\omega) % 36</a:t>
            </a:r>
          </a:p>
          <a:p>
            <a:r>
              <a:rPr lang="en-US" dirty="0" smtClean="0"/>
              <a:t>Let $n \</a:t>
            </a:r>
            <a:r>
              <a:rPr lang="en-US" dirty="0" err="1" smtClean="0"/>
              <a:t>rightarrow</a:t>
            </a:r>
            <a:r>
              <a:rPr lang="en-US" dirty="0" smtClean="0"/>
              <a:t> \</a:t>
            </a:r>
            <a:r>
              <a:rPr lang="en-US" dirty="0" err="1" smtClean="0"/>
              <a:t>infty</a:t>
            </a:r>
            <a:r>
              <a:rPr lang="en-US" dirty="0" smtClean="0"/>
              <a:t>$ % 36</a:t>
            </a:r>
          </a:p>
          <a:p>
            <a:r>
              <a:rPr lang="en-US" dirty="0" smtClean="0"/>
              <a:t>To see what happens for large samples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8ABB87-4FBF-4969-A85B-33BBDC2BAB0F}" type="slidenum">
              <a:rPr lang="en-US" smtClean="0"/>
              <a:pPr/>
              <a:t>46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567672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Called convergence with probability one or sometimes strong convergence</a:t>
            </a:r>
          </a:p>
          <a:p>
            <a:endParaRPr lang="en-US" dirty="0" smtClean="0"/>
          </a:p>
          <a:p>
            <a:r>
              <a:rPr lang="en-US" dirty="0" smtClean="0"/>
              <a:t>\</a:t>
            </a:r>
            <a:r>
              <a:rPr lang="en-US" dirty="0" err="1" smtClean="0"/>
              <a:t>noindent</a:t>
            </a:r>
            <a:endParaRPr lang="en-US" dirty="0" smtClean="0"/>
          </a:p>
          <a:p>
            <a:r>
              <a:rPr lang="en-US" dirty="0" smtClean="0"/>
              <a:t>We say that $</a:t>
            </a:r>
            <a:r>
              <a:rPr lang="en-US" dirty="0" err="1" smtClean="0"/>
              <a:t>T_n</a:t>
            </a:r>
            <a:r>
              <a:rPr lang="en-US" dirty="0" smtClean="0"/>
              <a:t>$ converges \</a:t>
            </a:r>
            <a:r>
              <a:rPr lang="en-US" dirty="0" err="1" smtClean="0"/>
              <a:t>emph</a:t>
            </a:r>
            <a:r>
              <a:rPr lang="en-US" dirty="0" smtClean="0"/>
              <a:t>{almost surely} to $T$, and write </a:t>
            </a:r>
          </a:p>
          <a:p>
            <a:r>
              <a:rPr lang="en-US" dirty="0" smtClean="0"/>
              <a:t>$</a:t>
            </a:r>
            <a:r>
              <a:rPr lang="en-US" dirty="0" err="1" smtClean="0"/>
              <a:t>T_n</a:t>
            </a:r>
            <a:r>
              <a:rPr lang="en-US" dirty="0" smtClean="0"/>
              <a:t> \</a:t>
            </a:r>
            <a:r>
              <a:rPr lang="en-US" dirty="0" err="1" smtClean="0"/>
              <a:t>stackrel</a:t>
            </a:r>
            <a:r>
              <a:rPr lang="en-US" dirty="0" smtClean="0"/>
              <a:t>{</a:t>
            </a:r>
            <a:r>
              <a:rPr lang="en-US" dirty="0" err="1" smtClean="0"/>
              <a:t>a.s</a:t>
            </a:r>
            <a:r>
              <a:rPr lang="en-US" dirty="0" smtClean="0"/>
              <a:t>.}{\</a:t>
            </a:r>
            <a:r>
              <a:rPr lang="en-US" dirty="0" err="1" smtClean="0"/>
              <a:t>rightarrow</a:t>
            </a:r>
            <a:r>
              <a:rPr lang="en-US" dirty="0" smtClean="0"/>
              <a:t>}$ if % 24</a:t>
            </a:r>
          </a:p>
          <a:p>
            <a:endParaRPr lang="en-US" dirty="0" smtClean="0"/>
          </a:p>
          <a:p>
            <a:r>
              <a:rPr lang="en-US" dirty="0" smtClean="0"/>
              <a:t>    </a:t>
            </a:r>
            <a:r>
              <a:rPr lang="en-US" dirty="0" err="1" smtClean="0"/>
              <a:t>Pr</a:t>
            </a:r>
            <a:r>
              <a:rPr lang="en-US" dirty="0" smtClean="0"/>
              <a:t>\{\omega:\, \</a:t>
            </a:r>
            <a:r>
              <a:rPr lang="en-US" dirty="0" err="1" smtClean="0"/>
              <a:t>lim</a:t>
            </a:r>
            <a:r>
              <a:rPr lang="en-US" dirty="0" smtClean="0"/>
              <a:t>_{n \</a:t>
            </a:r>
            <a:r>
              <a:rPr lang="en-US" dirty="0" err="1" smtClean="0"/>
              <a:t>rightarrow</a:t>
            </a:r>
            <a:r>
              <a:rPr lang="en-US" dirty="0" smtClean="0"/>
              <a:t> \</a:t>
            </a:r>
            <a:r>
              <a:rPr lang="en-US" dirty="0" err="1" smtClean="0"/>
              <a:t>infty</a:t>
            </a:r>
            <a:r>
              <a:rPr lang="en-US" dirty="0" smtClean="0"/>
              <a:t>} </a:t>
            </a:r>
            <a:r>
              <a:rPr lang="en-US" dirty="0" err="1" smtClean="0"/>
              <a:t>T_n</a:t>
            </a:r>
            <a:r>
              <a:rPr lang="en-US" dirty="0" smtClean="0"/>
              <a:t>(\omega) = T(\omega)\}=1.</a:t>
            </a:r>
          </a:p>
          <a:p>
            <a:r>
              <a:rPr lang="en-US" dirty="0" smtClean="0"/>
              <a:t>% 36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8ABB87-4FBF-4969-A85B-33BBDC2BAB0F}" type="slidenum">
              <a:rPr lang="en-US" smtClean="0"/>
              <a:pPr/>
              <a:t>48</a:t>
            </a:fld>
            <a:endParaRPr 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\</a:t>
            </a:r>
            <a:r>
              <a:rPr lang="en-US" dirty="0" err="1" smtClean="0"/>
              <a:t>overline</a:t>
            </a:r>
            <a:r>
              <a:rPr lang="en-US" dirty="0" smtClean="0"/>
              <a:t>{X}_n \</a:t>
            </a:r>
            <a:r>
              <a:rPr lang="en-US" dirty="0" err="1" smtClean="0"/>
              <a:t>stackrel</a:t>
            </a:r>
            <a:r>
              <a:rPr lang="en-US" dirty="0" smtClean="0"/>
              <a:t>{</a:t>
            </a:r>
            <a:r>
              <a:rPr lang="en-US" dirty="0" err="1" smtClean="0"/>
              <a:t>a.s</a:t>
            </a:r>
            <a:r>
              <a:rPr lang="en-US" dirty="0" smtClean="0"/>
              <a:t>.}{\</a:t>
            </a:r>
            <a:r>
              <a:rPr lang="en-US" dirty="0" err="1" smtClean="0"/>
              <a:t>rightarrow</a:t>
            </a:r>
            <a:r>
              <a:rPr lang="en-US" dirty="0" smtClean="0"/>
              <a:t>}\mu % 50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8ABB87-4FBF-4969-A85B-33BBDC2BAB0F}" type="slidenum">
              <a:rPr lang="en-US" smtClean="0"/>
              <a:pPr/>
              <a:t>49</a:t>
            </a:fld>
            <a:endParaRPr 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\</a:t>
            </a:r>
            <a:r>
              <a:rPr lang="en-US" dirty="0" err="1" smtClean="0"/>
              <a:t>frac</a:t>
            </a:r>
            <a:r>
              <a:rPr lang="en-US" dirty="0" smtClean="0"/>
              <a:t>{1}{n}\sum_{</a:t>
            </a:r>
            <a:r>
              <a:rPr lang="en-US" dirty="0" err="1" smtClean="0"/>
              <a:t>i</a:t>
            </a:r>
            <a:r>
              <a:rPr lang="en-US" dirty="0" smtClean="0"/>
              <a:t>=1}^n g(</a:t>
            </a:r>
            <a:r>
              <a:rPr lang="en-US" dirty="0" err="1" smtClean="0"/>
              <a:t>X_i</a:t>
            </a:r>
            <a:r>
              <a:rPr lang="en-US" dirty="0" smtClean="0"/>
              <a:t>) &amp;=&amp; \</a:t>
            </a:r>
            <a:r>
              <a:rPr lang="en-US" dirty="0" err="1" smtClean="0"/>
              <a:t>frac</a:t>
            </a:r>
            <a:r>
              <a:rPr lang="en-US" dirty="0" smtClean="0"/>
              <a:t>{1}{n}\sum_{</a:t>
            </a:r>
            <a:r>
              <a:rPr lang="en-US" dirty="0" err="1" smtClean="0"/>
              <a:t>i</a:t>
            </a:r>
            <a:r>
              <a:rPr lang="en-US" dirty="0" smtClean="0"/>
              <a:t>=1}^n </a:t>
            </a:r>
            <a:r>
              <a:rPr lang="en-US" dirty="0" err="1" smtClean="0"/>
              <a:t>Y_i</a:t>
            </a:r>
            <a:endParaRPr lang="en-US" dirty="0" smtClean="0"/>
          </a:p>
          <a:p>
            <a:r>
              <a:rPr lang="en-US" dirty="0" smtClean="0"/>
              <a:t>      \</a:t>
            </a:r>
            <a:r>
              <a:rPr lang="en-US" dirty="0" err="1" smtClean="0"/>
              <a:t>stackrel</a:t>
            </a:r>
            <a:r>
              <a:rPr lang="en-US" dirty="0" smtClean="0"/>
              <a:t>{</a:t>
            </a:r>
            <a:r>
              <a:rPr lang="en-US" dirty="0" err="1" smtClean="0"/>
              <a:t>a.s</a:t>
            </a:r>
            <a:r>
              <a:rPr lang="en-US" dirty="0" smtClean="0"/>
              <a:t>.}{\</a:t>
            </a:r>
            <a:r>
              <a:rPr lang="en-US" dirty="0" err="1" smtClean="0"/>
              <a:t>rightarrow</a:t>
            </a:r>
            <a:r>
              <a:rPr lang="en-US" dirty="0" smtClean="0"/>
              <a:t>} E(Y) \\ \\</a:t>
            </a:r>
          </a:p>
          <a:p>
            <a:r>
              <a:rPr lang="en-US" dirty="0" smtClean="0"/>
              <a:t>      &amp;=&amp; E(g(X)) % 42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8ABB87-4FBF-4969-A85B-33BBDC2BAB0F}" type="slidenum">
              <a:rPr lang="en-US" smtClean="0"/>
              <a:pPr/>
              <a:t>50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9016299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\</a:t>
            </a:r>
            <a:r>
              <a:rPr lang="en-US" dirty="0" err="1" smtClean="0"/>
              <a:t>frac</a:t>
            </a:r>
            <a:r>
              <a:rPr lang="en-US" dirty="0" smtClean="0"/>
              <a:t>{1}{n}\sum_{</a:t>
            </a:r>
            <a:r>
              <a:rPr lang="en-US" dirty="0" err="1" smtClean="0"/>
              <a:t>i</a:t>
            </a:r>
            <a:r>
              <a:rPr lang="en-US" dirty="0" smtClean="0"/>
              <a:t>=1}^n </a:t>
            </a:r>
            <a:r>
              <a:rPr lang="en-US" dirty="0" err="1" smtClean="0"/>
              <a:t>X_i^k</a:t>
            </a:r>
            <a:r>
              <a:rPr lang="en-US" dirty="0" smtClean="0"/>
              <a:t> \</a:t>
            </a:r>
            <a:r>
              <a:rPr lang="en-US" dirty="0" err="1" smtClean="0"/>
              <a:t>stackrel</a:t>
            </a:r>
            <a:r>
              <a:rPr lang="en-US" dirty="0" smtClean="0"/>
              <a:t>{</a:t>
            </a:r>
            <a:r>
              <a:rPr lang="en-US" dirty="0" err="1" smtClean="0"/>
              <a:t>a.s</a:t>
            </a:r>
            <a:r>
              <a:rPr lang="en-US" dirty="0" smtClean="0"/>
              <a:t>.}{\</a:t>
            </a:r>
            <a:r>
              <a:rPr lang="en-US" dirty="0" err="1" smtClean="0"/>
              <a:t>rightarrow</a:t>
            </a:r>
            <a:r>
              <a:rPr lang="en-US" dirty="0" smtClean="0"/>
              <a:t>} E(</a:t>
            </a:r>
            <a:r>
              <a:rPr lang="en-US" dirty="0" err="1" smtClean="0"/>
              <a:t>X^k</a:t>
            </a:r>
            <a:r>
              <a:rPr lang="en-US" dirty="0" smtClean="0"/>
              <a:t>) % 36</a:t>
            </a:r>
          </a:p>
          <a:p>
            <a:endParaRPr lang="en-US" dirty="0" smtClean="0"/>
          </a:p>
          <a:p>
            <a:r>
              <a:rPr lang="en-US" dirty="0" smtClean="0"/>
              <a:t>        \</a:t>
            </a:r>
            <a:r>
              <a:rPr lang="en-US" dirty="0" err="1" smtClean="0"/>
              <a:t>frac</a:t>
            </a:r>
            <a:r>
              <a:rPr lang="en-US" dirty="0" smtClean="0"/>
              <a:t>{1}{n}\sum_{</a:t>
            </a:r>
            <a:r>
              <a:rPr lang="en-US" dirty="0" err="1" smtClean="0"/>
              <a:t>i</a:t>
            </a:r>
            <a:r>
              <a:rPr lang="en-US" dirty="0" smtClean="0"/>
              <a:t>=1}^n U_i^2 </a:t>
            </a:r>
            <a:r>
              <a:rPr lang="en-US" dirty="0" err="1" smtClean="0"/>
              <a:t>V_i</a:t>
            </a:r>
            <a:r>
              <a:rPr lang="en-US" dirty="0" smtClean="0"/>
              <a:t> W_i^3 </a:t>
            </a:r>
          </a:p>
          <a:p>
            <a:r>
              <a:rPr lang="en-US" dirty="0" smtClean="0"/>
              <a:t>        \</a:t>
            </a:r>
            <a:r>
              <a:rPr lang="en-US" dirty="0" err="1" smtClean="0"/>
              <a:t>stackrel</a:t>
            </a:r>
            <a:r>
              <a:rPr lang="en-US" dirty="0" smtClean="0"/>
              <a:t>{</a:t>
            </a:r>
            <a:r>
              <a:rPr lang="en-US" dirty="0" err="1" smtClean="0"/>
              <a:t>a.s</a:t>
            </a:r>
            <a:r>
              <a:rPr lang="en-US" dirty="0" smtClean="0"/>
              <a:t>.}{\</a:t>
            </a:r>
            <a:r>
              <a:rPr lang="en-US" dirty="0" err="1" smtClean="0"/>
              <a:t>rightarrow</a:t>
            </a:r>
            <a:r>
              <a:rPr lang="en-US" dirty="0" smtClean="0"/>
              <a:t>} E(U^2VW^3) % 36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8ABB87-4FBF-4969-A85B-33BBDC2BAB0F}" type="slidenum">
              <a:rPr lang="en-US" smtClean="0"/>
              <a:pPr/>
              <a:t>51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7068087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Draw a picture</a:t>
            </a:r>
          </a:p>
          <a:p>
            <a:endParaRPr lang="en-US" dirty="0" smtClean="0"/>
          </a:p>
          <a:p>
            <a:r>
              <a:rPr lang="en-US" dirty="0" smtClean="0"/>
              <a:t>We say that $</a:t>
            </a:r>
            <a:r>
              <a:rPr lang="en-US" dirty="0" err="1" smtClean="0"/>
              <a:t>T_n</a:t>
            </a:r>
            <a:r>
              <a:rPr lang="en-US" dirty="0" smtClean="0"/>
              <a:t>$ converges \</a:t>
            </a:r>
            <a:r>
              <a:rPr lang="en-US" dirty="0" err="1" smtClean="0"/>
              <a:t>emph</a:t>
            </a:r>
            <a:r>
              <a:rPr lang="en-US" dirty="0" smtClean="0"/>
              <a:t>{in probability} to $T$, and write </a:t>
            </a:r>
          </a:p>
          <a:p>
            <a:r>
              <a:rPr lang="en-US" dirty="0" smtClean="0"/>
              <a:t>$</a:t>
            </a:r>
            <a:r>
              <a:rPr lang="en-US" dirty="0" err="1" smtClean="0"/>
              <a:t>T_n</a:t>
            </a:r>
            <a:r>
              <a:rPr lang="en-US" dirty="0" smtClean="0"/>
              <a:t> \</a:t>
            </a:r>
            <a:r>
              <a:rPr lang="en-US" dirty="0" err="1" smtClean="0"/>
              <a:t>stackrel</a:t>
            </a:r>
            <a:r>
              <a:rPr lang="en-US" dirty="0" smtClean="0"/>
              <a:t>{P}{\</a:t>
            </a:r>
            <a:r>
              <a:rPr lang="en-US" dirty="0" err="1" smtClean="0"/>
              <a:t>rightarrow</a:t>
            </a:r>
            <a:r>
              <a:rPr lang="en-US" dirty="0" smtClean="0"/>
              <a:t>}$ if for all $\epsilon&gt;0$, %18</a:t>
            </a:r>
          </a:p>
          <a:p>
            <a:endParaRPr lang="en-US" dirty="0" smtClean="0"/>
          </a:p>
          <a:p>
            <a:r>
              <a:rPr lang="en-US" dirty="0" smtClean="0"/>
              <a:t>   \</a:t>
            </a:r>
            <a:r>
              <a:rPr lang="en-US" dirty="0" err="1" smtClean="0"/>
              <a:t>lim</a:t>
            </a:r>
            <a:r>
              <a:rPr lang="en-US" dirty="0" smtClean="0"/>
              <a:t>_{n \</a:t>
            </a:r>
            <a:r>
              <a:rPr lang="en-US" dirty="0" err="1" smtClean="0"/>
              <a:t>rightarrow</a:t>
            </a:r>
            <a:r>
              <a:rPr lang="en-US" dirty="0" smtClean="0"/>
              <a:t> \</a:t>
            </a:r>
            <a:r>
              <a:rPr lang="en-US" dirty="0" err="1" smtClean="0"/>
              <a:t>infty</a:t>
            </a:r>
            <a:r>
              <a:rPr lang="en-US" dirty="0" smtClean="0"/>
              <a:t>}</a:t>
            </a:r>
          </a:p>
          <a:p>
            <a:r>
              <a:rPr lang="en-US" dirty="0" smtClean="0"/>
              <a:t>            P\{|</a:t>
            </a:r>
            <a:r>
              <a:rPr lang="en-US" dirty="0" err="1" smtClean="0"/>
              <a:t>T_n</a:t>
            </a:r>
            <a:r>
              <a:rPr lang="en-US" dirty="0" smtClean="0"/>
              <a:t>-T|&lt;\epsilon  \}=1 % 42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8ABB87-4FBF-4969-A85B-33BBDC2BAB0F}" type="slidenum">
              <a:rPr lang="en-US" smtClean="0"/>
              <a:pPr/>
              <a:t>52</a:t>
            </a:fld>
            <a:endParaRPr lang="en-US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\</a:t>
            </a:r>
            <a:r>
              <a:rPr lang="en-US" dirty="0" err="1" smtClean="0"/>
              <a:t>noindent</a:t>
            </a:r>
            <a:endParaRPr lang="en-US" dirty="0" smtClean="0"/>
          </a:p>
          <a:p>
            <a:r>
              <a:rPr lang="en-US" dirty="0" smtClean="0"/>
              <a:t>Denote the cumulative distribution functions of $T_1, T_2, \</a:t>
            </a:r>
            <a:r>
              <a:rPr lang="en-US" dirty="0" err="1" smtClean="0"/>
              <a:t>ldots</a:t>
            </a:r>
            <a:r>
              <a:rPr lang="en-US" dirty="0" smtClean="0"/>
              <a:t>$ by $F_1(t), F_2(t), \</a:t>
            </a:r>
            <a:r>
              <a:rPr lang="en-US" dirty="0" err="1" smtClean="0"/>
              <a:t>ldots</a:t>
            </a:r>
            <a:r>
              <a:rPr lang="en-US" dirty="0" smtClean="0"/>
              <a:t>$ respectively, and denote the cumulative distribution function of $T$ by $F(t)$. % 20</a:t>
            </a:r>
          </a:p>
          <a:p>
            <a:endParaRPr lang="en-US" dirty="0" smtClean="0"/>
          </a:p>
          <a:p>
            <a:r>
              <a:rPr lang="en-US" dirty="0" smtClean="0"/>
              <a:t>\</a:t>
            </a:r>
            <a:r>
              <a:rPr lang="en-US" dirty="0" err="1" smtClean="0"/>
              <a:t>noindent</a:t>
            </a:r>
            <a:endParaRPr lang="en-US" dirty="0" smtClean="0"/>
          </a:p>
          <a:p>
            <a:r>
              <a:rPr lang="en-US" dirty="0" smtClean="0"/>
              <a:t>We say that $</a:t>
            </a:r>
            <a:r>
              <a:rPr lang="en-US" dirty="0" err="1" smtClean="0"/>
              <a:t>T_n</a:t>
            </a:r>
            <a:r>
              <a:rPr lang="en-US" dirty="0" smtClean="0"/>
              <a:t>$ converges \</a:t>
            </a:r>
            <a:r>
              <a:rPr lang="en-US" dirty="0" err="1" smtClean="0"/>
              <a:t>emph</a:t>
            </a:r>
            <a:r>
              <a:rPr lang="en-US" dirty="0" smtClean="0"/>
              <a:t>{in distribution} to $T$, and write </a:t>
            </a:r>
          </a:p>
          <a:p>
            <a:r>
              <a:rPr lang="en-US" dirty="0" smtClean="0"/>
              <a:t>$</a:t>
            </a:r>
            <a:r>
              <a:rPr lang="en-US" dirty="0" err="1" smtClean="0"/>
              <a:t>T_n</a:t>
            </a:r>
            <a:r>
              <a:rPr lang="en-US" dirty="0" smtClean="0"/>
              <a:t> \</a:t>
            </a:r>
            <a:r>
              <a:rPr lang="en-US" dirty="0" err="1" smtClean="0"/>
              <a:t>stackrel</a:t>
            </a:r>
            <a:r>
              <a:rPr lang="en-US" dirty="0" smtClean="0"/>
              <a:t>{d}{\</a:t>
            </a:r>
            <a:r>
              <a:rPr lang="en-US" dirty="0" err="1" smtClean="0"/>
              <a:t>rightarrow</a:t>
            </a:r>
            <a:r>
              <a:rPr lang="en-US" dirty="0" smtClean="0"/>
              <a:t>} T$ if for every point $t$ at which $F$ is continuous, % 20</a:t>
            </a:r>
          </a:p>
          <a:p>
            <a:endParaRPr lang="en-US" dirty="0" smtClean="0"/>
          </a:p>
          <a:p>
            <a:r>
              <a:rPr lang="en-US" dirty="0" smtClean="0"/>
              <a:t>\</a:t>
            </a:r>
            <a:r>
              <a:rPr lang="en-US" dirty="0" err="1" smtClean="0"/>
              <a:t>lim</a:t>
            </a:r>
            <a:r>
              <a:rPr lang="en-US" dirty="0" smtClean="0"/>
              <a:t>_{n \</a:t>
            </a:r>
            <a:r>
              <a:rPr lang="en-US" dirty="0" err="1" smtClean="0"/>
              <a:t>rightarrow</a:t>
            </a:r>
            <a:r>
              <a:rPr lang="en-US" dirty="0" smtClean="0"/>
              <a:t> \</a:t>
            </a:r>
            <a:r>
              <a:rPr lang="en-US" dirty="0" err="1" smtClean="0"/>
              <a:t>infty</a:t>
            </a:r>
            <a:r>
              <a:rPr lang="en-US" dirty="0" smtClean="0"/>
              <a:t>} </a:t>
            </a:r>
            <a:r>
              <a:rPr lang="en-US" dirty="0" err="1" smtClean="0"/>
              <a:t>F_n</a:t>
            </a:r>
            <a:r>
              <a:rPr lang="en-US" dirty="0" smtClean="0"/>
              <a:t>(t) = F(t) % 36</a:t>
            </a:r>
          </a:p>
          <a:p>
            <a:endParaRPr lang="en-US" dirty="0" smtClean="0"/>
          </a:p>
          <a:p>
            <a:r>
              <a:rPr lang="en-US" dirty="0" smtClean="0"/>
              <a:t>Central Limit Theorem says </a:t>
            </a:r>
          </a:p>
          <a:p>
            <a:endParaRPr lang="en-US" dirty="0" smtClean="0"/>
          </a:p>
          <a:p>
            <a:r>
              <a:rPr lang="en-US" dirty="0" err="1" smtClean="0"/>
              <a:t>Z_n</a:t>
            </a:r>
            <a:r>
              <a:rPr lang="en-US" dirty="0" smtClean="0"/>
              <a:t> = \</a:t>
            </a:r>
            <a:r>
              <a:rPr lang="en-US" dirty="0" err="1" smtClean="0"/>
              <a:t>frac</a:t>
            </a:r>
            <a:r>
              <a:rPr lang="en-US" dirty="0" smtClean="0"/>
              <a:t>{\</a:t>
            </a:r>
            <a:r>
              <a:rPr lang="en-US" dirty="0" err="1" smtClean="0"/>
              <a:t>sqrt</a:t>
            </a:r>
            <a:r>
              <a:rPr lang="en-US" dirty="0" smtClean="0"/>
              <a:t>{n}(\</a:t>
            </a:r>
            <a:r>
              <a:rPr lang="en-US" dirty="0" err="1" smtClean="0"/>
              <a:t>overline</a:t>
            </a:r>
            <a:r>
              <a:rPr lang="en-US" dirty="0" smtClean="0"/>
              <a:t>{X}_n-\mu)}{\sigma}</a:t>
            </a:r>
          </a:p>
          <a:p>
            <a:r>
              <a:rPr lang="en-US" dirty="0" smtClean="0"/>
              <a:t>\</a:t>
            </a:r>
            <a:r>
              <a:rPr lang="en-US" dirty="0" err="1" smtClean="0"/>
              <a:t>stackrel</a:t>
            </a:r>
            <a:r>
              <a:rPr lang="en-US" dirty="0" smtClean="0"/>
              <a:t>{d}{\</a:t>
            </a:r>
            <a:r>
              <a:rPr lang="en-US" dirty="0" err="1" smtClean="0"/>
              <a:t>rightarrow</a:t>
            </a:r>
            <a:r>
              <a:rPr lang="en-US" dirty="0" smtClean="0"/>
              <a:t>}</a:t>
            </a:r>
          </a:p>
          <a:p>
            <a:r>
              <a:rPr lang="en-US" dirty="0" smtClean="0"/>
              <a:t>    Z \</a:t>
            </a:r>
            <a:r>
              <a:rPr lang="en-US" dirty="0" err="1" smtClean="0"/>
              <a:t>sim</a:t>
            </a:r>
            <a:r>
              <a:rPr lang="en-US" dirty="0" smtClean="0"/>
              <a:t> N(0,1) % 36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8ABB87-4FBF-4969-A85B-33BBDC2BAB0F}" type="slidenum">
              <a:rPr lang="en-US" smtClean="0"/>
              <a:pPr/>
              <a:t>53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0946249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 \begin{itemize}</a:t>
            </a:r>
          </a:p>
          <a:p>
            <a:r>
              <a:rPr lang="en-US" dirty="0" smtClean="0"/>
              <a:t>   \item $ </a:t>
            </a:r>
            <a:r>
              <a:rPr lang="en-US" dirty="0" err="1" smtClean="0"/>
              <a:t>T_n</a:t>
            </a:r>
            <a:r>
              <a:rPr lang="en-US" dirty="0" smtClean="0"/>
              <a:t> \</a:t>
            </a:r>
            <a:r>
              <a:rPr lang="en-US" dirty="0" err="1" smtClean="0"/>
              <a:t>stackrel</a:t>
            </a:r>
            <a:r>
              <a:rPr lang="en-US" dirty="0" smtClean="0"/>
              <a:t>{</a:t>
            </a:r>
            <a:r>
              <a:rPr lang="en-US" dirty="0" err="1" smtClean="0"/>
              <a:t>a.s</a:t>
            </a:r>
            <a:r>
              <a:rPr lang="en-US" dirty="0" smtClean="0"/>
              <a:t>.}{\</a:t>
            </a:r>
            <a:r>
              <a:rPr lang="en-US" dirty="0" err="1" smtClean="0"/>
              <a:t>rightarrow</a:t>
            </a:r>
            <a:r>
              <a:rPr lang="en-US" dirty="0" smtClean="0"/>
              <a:t>} T \</a:t>
            </a:r>
            <a:r>
              <a:rPr lang="en-US" dirty="0" err="1" smtClean="0"/>
              <a:t>Rightarrow</a:t>
            </a:r>
            <a:endParaRPr lang="en-US" dirty="0" smtClean="0"/>
          </a:p>
          <a:p>
            <a:r>
              <a:rPr lang="en-US" dirty="0" smtClean="0"/>
              <a:t>           </a:t>
            </a:r>
            <a:r>
              <a:rPr lang="en-US" dirty="0" err="1" smtClean="0"/>
              <a:t>T_n</a:t>
            </a:r>
            <a:r>
              <a:rPr lang="en-US" dirty="0" smtClean="0"/>
              <a:t> \</a:t>
            </a:r>
            <a:r>
              <a:rPr lang="en-US" dirty="0" err="1" smtClean="0"/>
              <a:t>stackrel</a:t>
            </a:r>
            <a:r>
              <a:rPr lang="en-US" dirty="0" smtClean="0"/>
              <a:t>{P}{\</a:t>
            </a:r>
            <a:r>
              <a:rPr lang="en-US" dirty="0" err="1" smtClean="0"/>
              <a:t>rightarrow</a:t>
            </a:r>
            <a:r>
              <a:rPr lang="en-US" dirty="0" smtClean="0"/>
              <a:t>} T \</a:t>
            </a:r>
            <a:r>
              <a:rPr lang="en-US" dirty="0" err="1" smtClean="0"/>
              <a:t>Rightarrow</a:t>
            </a:r>
            <a:endParaRPr lang="en-US" dirty="0" smtClean="0"/>
          </a:p>
          <a:p>
            <a:r>
              <a:rPr lang="en-US" dirty="0" smtClean="0"/>
              <a:t>           </a:t>
            </a:r>
            <a:r>
              <a:rPr lang="en-US" dirty="0" err="1" smtClean="0"/>
              <a:t>T_n</a:t>
            </a:r>
            <a:r>
              <a:rPr lang="en-US" dirty="0" smtClean="0"/>
              <a:t> \</a:t>
            </a:r>
            <a:r>
              <a:rPr lang="en-US" dirty="0" err="1" smtClean="0"/>
              <a:t>stackrel</a:t>
            </a:r>
            <a:r>
              <a:rPr lang="en-US" dirty="0" smtClean="0"/>
              <a:t>{d}{\</a:t>
            </a:r>
            <a:r>
              <a:rPr lang="en-US" dirty="0" err="1" smtClean="0"/>
              <a:t>rightarrow</a:t>
            </a:r>
            <a:r>
              <a:rPr lang="en-US" dirty="0" smtClean="0"/>
              <a:t>} T $.</a:t>
            </a:r>
          </a:p>
          <a:p>
            <a:r>
              <a:rPr lang="en-US" dirty="0" smtClean="0"/>
              <a:t>   \item If $a$ is a constant, $ </a:t>
            </a:r>
            <a:r>
              <a:rPr lang="en-US" dirty="0" err="1" smtClean="0"/>
              <a:t>T_n</a:t>
            </a:r>
            <a:r>
              <a:rPr lang="en-US" dirty="0" smtClean="0"/>
              <a:t> \</a:t>
            </a:r>
            <a:r>
              <a:rPr lang="en-US" dirty="0" err="1" smtClean="0"/>
              <a:t>stackrel</a:t>
            </a:r>
            <a:r>
              <a:rPr lang="en-US" dirty="0" smtClean="0"/>
              <a:t>{d}{\</a:t>
            </a:r>
            <a:r>
              <a:rPr lang="en-US" dirty="0" err="1" smtClean="0"/>
              <a:t>rightarrow</a:t>
            </a:r>
            <a:r>
              <a:rPr lang="en-US" dirty="0" smtClean="0"/>
              <a:t>} a </a:t>
            </a:r>
          </a:p>
          <a:p>
            <a:r>
              <a:rPr lang="en-US" dirty="0" smtClean="0"/>
              <a:t>                     \</a:t>
            </a:r>
            <a:r>
              <a:rPr lang="en-US" dirty="0" err="1" smtClean="0"/>
              <a:t>Rightarrow</a:t>
            </a:r>
            <a:r>
              <a:rPr lang="en-US" dirty="0" smtClean="0"/>
              <a:t> </a:t>
            </a:r>
            <a:r>
              <a:rPr lang="en-US" dirty="0" err="1" smtClean="0"/>
              <a:t>T_n</a:t>
            </a:r>
            <a:r>
              <a:rPr lang="en-US" dirty="0" smtClean="0"/>
              <a:t> \</a:t>
            </a:r>
            <a:r>
              <a:rPr lang="en-US" dirty="0" err="1" smtClean="0"/>
              <a:t>stackrel</a:t>
            </a:r>
            <a:r>
              <a:rPr lang="en-US" dirty="0" smtClean="0"/>
              <a:t>{P}{\</a:t>
            </a:r>
            <a:r>
              <a:rPr lang="en-US" dirty="0" err="1" smtClean="0"/>
              <a:t>rightarrow</a:t>
            </a:r>
            <a:r>
              <a:rPr lang="en-US" dirty="0" smtClean="0"/>
              <a:t>} a$.</a:t>
            </a:r>
          </a:p>
          <a:p>
            <a:r>
              <a:rPr lang="en-US" dirty="0" smtClean="0"/>
              <a:t>   \end{itemize}  % 36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8ABB87-4FBF-4969-A85B-33BBDC2BAB0F}" type="slidenum">
              <a:rPr lang="en-US" smtClean="0"/>
              <a:pPr/>
              <a:t>54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4685714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The statistic $</a:t>
            </a:r>
            <a:r>
              <a:rPr lang="en-US" dirty="0" err="1" smtClean="0"/>
              <a:t>T_n</a:t>
            </a:r>
            <a:r>
              <a:rPr lang="en-US" dirty="0" smtClean="0"/>
              <a:t>$ is said to be \</a:t>
            </a:r>
            <a:r>
              <a:rPr lang="en-US" dirty="0" err="1" smtClean="0"/>
              <a:t>emph</a:t>
            </a:r>
            <a:r>
              <a:rPr lang="en-US" dirty="0" smtClean="0"/>
              <a:t>{consistent} for $\theta$ if $</a:t>
            </a:r>
            <a:r>
              <a:rPr lang="en-US" dirty="0" err="1" smtClean="0"/>
              <a:t>T_n</a:t>
            </a:r>
            <a:r>
              <a:rPr lang="en-US" dirty="0" smtClean="0"/>
              <a:t> \</a:t>
            </a:r>
            <a:r>
              <a:rPr lang="en-US" dirty="0" err="1" smtClean="0"/>
              <a:t>stackrel</a:t>
            </a:r>
            <a:r>
              <a:rPr lang="en-US" dirty="0" smtClean="0"/>
              <a:t>{P}{\</a:t>
            </a:r>
            <a:r>
              <a:rPr lang="en-US" dirty="0" err="1" smtClean="0"/>
              <a:t>rightarrow</a:t>
            </a:r>
            <a:r>
              <a:rPr lang="en-US" dirty="0" smtClean="0"/>
              <a:t>} \theta$. % 24</a:t>
            </a:r>
          </a:p>
          <a:p>
            <a:endParaRPr lang="en-US" dirty="0" smtClean="0"/>
          </a:p>
          <a:p>
            <a:r>
              <a:rPr lang="en-US" dirty="0" smtClean="0"/>
              <a:t>\</a:t>
            </a:r>
            <a:r>
              <a:rPr lang="en-US" dirty="0" err="1" smtClean="0"/>
              <a:t>lim</a:t>
            </a:r>
            <a:r>
              <a:rPr lang="en-US" dirty="0" smtClean="0"/>
              <a:t>_{n \</a:t>
            </a:r>
            <a:r>
              <a:rPr lang="en-US" dirty="0" err="1" smtClean="0"/>
              <a:t>rightarrow</a:t>
            </a:r>
            <a:r>
              <a:rPr lang="en-US" dirty="0" smtClean="0"/>
              <a:t> \</a:t>
            </a:r>
            <a:r>
              <a:rPr lang="en-US" dirty="0" err="1" smtClean="0"/>
              <a:t>infty</a:t>
            </a:r>
            <a:r>
              <a:rPr lang="en-US" dirty="0" smtClean="0"/>
              <a:t>}</a:t>
            </a:r>
          </a:p>
          <a:p>
            <a:r>
              <a:rPr lang="en-US" dirty="0" smtClean="0"/>
              <a:t>            P\{|</a:t>
            </a:r>
            <a:r>
              <a:rPr lang="en-US" dirty="0" err="1" smtClean="0"/>
              <a:t>T_n</a:t>
            </a:r>
            <a:r>
              <a:rPr lang="en-US" dirty="0" smtClean="0"/>
              <a:t>-\theta|&lt;\epsilon  \}=1 % 36</a:t>
            </a:r>
          </a:p>
          <a:p>
            <a:r>
              <a:rPr lang="en-US" dirty="0" smtClean="0"/>
              <a:t>            </a:t>
            </a:r>
          </a:p>
          <a:p>
            <a:r>
              <a:rPr lang="en-US" dirty="0" smtClean="0"/>
              <a:t>The statistic $</a:t>
            </a:r>
            <a:r>
              <a:rPr lang="en-US" dirty="0" err="1" smtClean="0"/>
              <a:t>T_n</a:t>
            </a:r>
            <a:r>
              <a:rPr lang="en-US" dirty="0" smtClean="0"/>
              <a:t>$ is said to be \</a:t>
            </a:r>
            <a:r>
              <a:rPr lang="en-US" dirty="0" err="1" smtClean="0"/>
              <a:t>emph</a:t>
            </a:r>
            <a:r>
              <a:rPr lang="en-US" dirty="0" smtClean="0"/>
              <a:t>{strongly consistent} for $\theta$ if $</a:t>
            </a:r>
            <a:r>
              <a:rPr lang="en-US" dirty="0" err="1" smtClean="0"/>
              <a:t>T_n</a:t>
            </a:r>
            <a:r>
              <a:rPr lang="en-US" dirty="0" smtClean="0"/>
              <a:t> \</a:t>
            </a:r>
            <a:r>
              <a:rPr lang="en-US" dirty="0" err="1" smtClean="0"/>
              <a:t>stackrel</a:t>
            </a:r>
            <a:r>
              <a:rPr lang="en-US" dirty="0" smtClean="0"/>
              <a:t>{</a:t>
            </a:r>
            <a:r>
              <a:rPr lang="en-US" dirty="0" err="1" smtClean="0"/>
              <a:t>a.s</a:t>
            </a:r>
            <a:r>
              <a:rPr lang="en-US" dirty="0" smtClean="0"/>
              <a:t>.}{\</a:t>
            </a:r>
            <a:r>
              <a:rPr lang="en-US" dirty="0" err="1" smtClean="0"/>
              <a:t>rightarrow</a:t>
            </a:r>
            <a:r>
              <a:rPr lang="en-US" dirty="0" smtClean="0"/>
              <a:t>} \theta$. % 18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8ABB87-4FBF-4969-A85B-33BBDC2BAB0F}" type="slidenum">
              <a:rPr lang="en-US" smtClean="0"/>
              <a:pPr/>
              <a:t>55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135566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E\{Y\}=E\{E\{Y|X\}\} % 36</a:t>
            </a:r>
          </a:p>
          <a:p>
            <a:endParaRPr lang="en-US" dirty="0" smtClean="0"/>
          </a:p>
          <a:p>
            <a:r>
              <a:rPr lang="fr-FR" dirty="0" smtClean="0"/>
              <a:t>E\{E\{Y|X\}\} = \</a:t>
            </a:r>
            <a:r>
              <a:rPr lang="fr-FR" dirty="0" err="1" smtClean="0"/>
              <a:t>int</a:t>
            </a:r>
            <a:r>
              <a:rPr lang="fr-FR" dirty="0" smtClean="0"/>
              <a:t> E\{Y|X=x\}\, f(x) \, dx % 40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8ABB87-4FBF-4969-A85B-33BBDC2BAB0F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4760798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T_n</a:t>
            </a:r>
            <a:r>
              <a:rPr lang="en-US" dirty="0" smtClean="0"/>
              <a:t> \</a:t>
            </a:r>
            <a:r>
              <a:rPr lang="en-US" dirty="0" err="1" smtClean="0"/>
              <a:t>stackrel</a:t>
            </a:r>
            <a:r>
              <a:rPr lang="en-US" dirty="0" smtClean="0"/>
              <a:t>{</a:t>
            </a:r>
            <a:r>
              <a:rPr lang="en-US" dirty="0" err="1" smtClean="0"/>
              <a:t>a.s</a:t>
            </a:r>
            <a:r>
              <a:rPr lang="en-US" dirty="0" smtClean="0"/>
              <a:t>.}{\</a:t>
            </a:r>
            <a:r>
              <a:rPr lang="en-US" dirty="0" err="1" smtClean="0"/>
              <a:t>rightarrow</a:t>
            </a:r>
            <a:r>
              <a:rPr lang="en-US" dirty="0" smtClean="0"/>
              <a:t>} \theta \</a:t>
            </a:r>
            <a:r>
              <a:rPr lang="en-US" dirty="0" err="1" smtClean="0"/>
              <a:t>Rightarrow</a:t>
            </a:r>
            <a:r>
              <a:rPr lang="en-US" dirty="0" smtClean="0"/>
              <a:t> </a:t>
            </a:r>
          </a:p>
          <a:p>
            <a:r>
              <a:rPr lang="en-US" dirty="0" err="1" smtClean="0"/>
              <a:t>U_n</a:t>
            </a:r>
            <a:r>
              <a:rPr lang="en-US" dirty="0" smtClean="0"/>
              <a:t> = </a:t>
            </a:r>
            <a:r>
              <a:rPr lang="en-US" dirty="0" err="1" smtClean="0"/>
              <a:t>T_n</a:t>
            </a:r>
            <a:r>
              <a:rPr lang="en-US" dirty="0" smtClean="0"/>
              <a:t> + \</a:t>
            </a:r>
            <a:r>
              <a:rPr lang="en-US" dirty="0" err="1" smtClean="0"/>
              <a:t>frac</a:t>
            </a:r>
            <a:r>
              <a:rPr lang="en-US" dirty="0" smtClean="0"/>
              <a:t>{100,000,000}{n} \</a:t>
            </a:r>
            <a:r>
              <a:rPr lang="en-US" dirty="0" err="1" smtClean="0"/>
              <a:t>stackrel</a:t>
            </a:r>
            <a:r>
              <a:rPr lang="en-US" dirty="0" smtClean="0"/>
              <a:t>{</a:t>
            </a:r>
            <a:r>
              <a:rPr lang="en-US" dirty="0" err="1" smtClean="0"/>
              <a:t>a.s</a:t>
            </a:r>
            <a:r>
              <a:rPr lang="en-US" dirty="0" smtClean="0"/>
              <a:t>.}{\</a:t>
            </a:r>
            <a:r>
              <a:rPr lang="en-US" dirty="0" err="1" smtClean="0"/>
              <a:t>rightarrow</a:t>
            </a:r>
            <a:r>
              <a:rPr lang="en-US" dirty="0" smtClean="0"/>
              <a:t>} \theta % 36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8ABB87-4FBF-4969-A85B-33BBDC2BAB0F}" type="slidenum">
              <a:rPr lang="en-US" smtClean="0"/>
              <a:pPr/>
              <a:t>56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910145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Consistency of the Sample Variance </a:t>
            </a:r>
          </a:p>
          <a:p>
            <a:endParaRPr lang="en-US" dirty="0" smtClean="0"/>
          </a:p>
          <a:p>
            <a:r>
              <a:rPr lang="en-US" dirty="0" smtClean="0"/>
              <a:t>\</a:t>
            </a:r>
            <a:r>
              <a:rPr lang="en-US" dirty="0" err="1" smtClean="0"/>
              <a:t>widehat</a:t>
            </a:r>
            <a:r>
              <a:rPr lang="en-US" dirty="0" smtClean="0"/>
              <a:t>{\sigma}^2_n &amp;=&amp; \</a:t>
            </a:r>
            <a:r>
              <a:rPr lang="en-US" dirty="0" err="1" smtClean="0"/>
              <a:t>frac</a:t>
            </a:r>
            <a:r>
              <a:rPr lang="en-US" dirty="0" smtClean="0"/>
              <a:t>{1}{n}\sum_{</a:t>
            </a:r>
            <a:r>
              <a:rPr lang="en-US" dirty="0" err="1" smtClean="0"/>
              <a:t>i</a:t>
            </a:r>
            <a:r>
              <a:rPr lang="en-US" dirty="0" smtClean="0"/>
              <a:t>=1}^n (</a:t>
            </a:r>
            <a:r>
              <a:rPr lang="en-US" dirty="0" err="1" smtClean="0"/>
              <a:t>X_i</a:t>
            </a:r>
            <a:r>
              <a:rPr lang="en-US" dirty="0" smtClean="0"/>
              <a:t>-\</a:t>
            </a:r>
            <a:r>
              <a:rPr lang="en-US" dirty="0" err="1" smtClean="0"/>
              <a:t>overline</a:t>
            </a:r>
            <a:r>
              <a:rPr lang="en-US" dirty="0" smtClean="0"/>
              <a:t>{X})^2 \\ \\</a:t>
            </a:r>
          </a:p>
          <a:p>
            <a:r>
              <a:rPr lang="en-US" dirty="0" smtClean="0"/>
              <a:t>                     &amp;=&amp; \</a:t>
            </a:r>
            <a:r>
              <a:rPr lang="en-US" dirty="0" err="1" smtClean="0"/>
              <a:t>frac</a:t>
            </a:r>
            <a:r>
              <a:rPr lang="en-US" dirty="0" smtClean="0"/>
              <a:t>{1}{n}\sum_{</a:t>
            </a:r>
            <a:r>
              <a:rPr lang="en-US" dirty="0" err="1" smtClean="0"/>
              <a:t>i</a:t>
            </a:r>
            <a:r>
              <a:rPr lang="en-US" dirty="0" smtClean="0"/>
              <a:t>=1}^n X_i^2 - \</a:t>
            </a:r>
            <a:r>
              <a:rPr lang="en-US" dirty="0" err="1" smtClean="0"/>
              <a:t>overline</a:t>
            </a:r>
            <a:r>
              <a:rPr lang="en-US" dirty="0" smtClean="0"/>
              <a:t>{X}^2 % 36</a:t>
            </a:r>
          </a:p>
          <a:p>
            <a:endParaRPr lang="en-US" dirty="0" smtClean="0"/>
          </a:p>
          <a:p>
            <a:r>
              <a:rPr lang="en-US" dirty="0" smtClean="0"/>
              <a:t>\</a:t>
            </a:r>
            <a:r>
              <a:rPr lang="en-US" dirty="0" err="1" smtClean="0"/>
              <a:t>noindent</a:t>
            </a:r>
            <a:endParaRPr lang="en-US" dirty="0" smtClean="0"/>
          </a:p>
          <a:p>
            <a:r>
              <a:rPr lang="en-US" dirty="0" smtClean="0"/>
              <a:t>By SLLN, $\</a:t>
            </a:r>
            <a:r>
              <a:rPr lang="en-US" dirty="0" err="1" smtClean="0"/>
              <a:t>overline</a:t>
            </a:r>
            <a:r>
              <a:rPr lang="en-US" dirty="0" smtClean="0"/>
              <a:t>{X}_n \</a:t>
            </a:r>
            <a:r>
              <a:rPr lang="en-US" dirty="0" err="1" smtClean="0"/>
              <a:t>stackrel</a:t>
            </a:r>
            <a:r>
              <a:rPr lang="en-US" dirty="0" smtClean="0"/>
              <a:t>{</a:t>
            </a:r>
            <a:r>
              <a:rPr lang="en-US" dirty="0" err="1" smtClean="0"/>
              <a:t>a.s</a:t>
            </a:r>
            <a:r>
              <a:rPr lang="en-US" dirty="0" smtClean="0"/>
              <a:t>.}{\</a:t>
            </a:r>
            <a:r>
              <a:rPr lang="en-US" dirty="0" err="1" smtClean="0"/>
              <a:t>rightarrow</a:t>
            </a:r>
            <a:r>
              <a:rPr lang="en-US" dirty="0" smtClean="0"/>
              <a:t>}\mu$ and</a:t>
            </a:r>
          </a:p>
          <a:p>
            <a:r>
              <a:rPr lang="en-US" dirty="0" smtClean="0"/>
              <a:t>$\</a:t>
            </a:r>
            <a:r>
              <a:rPr lang="en-US" dirty="0" err="1" smtClean="0"/>
              <a:t>frac</a:t>
            </a:r>
            <a:r>
              <a:rPr lang="en-US" dirty="0" smtClean="0"/>
              <a:t>{1}{n}\sum_{</a:t>
            </a:r>
            <a:r>
              <a:rPr lang="en-US" dirty="0" err="1" smtClean="0"/>
              <a:t>i</a:t>
            </a:r>
            <a:r>
              <a:rPr lang="en-US" dirty="0" smtClean="0"/>
              <a:t>=1}^n X_i^2 \</a:t>
            </a:r>
            <a:r>
              <a:rPr lang="en-US" dirty="0" err="1" smtClean="0"/>
              <a:t>stackrel</a:t>
            </a:r>
            <a:r>
              <a:rPr lang="en-US" dirty="0" smtClean="0"/>
              <a:t>{</a:t>
            </a:r>
            <a:r>
              <a:rPr lang="en-US" dirty="0" err="1" smtClean="0"/>
              <a:t>a.s</a:t>
            </a:r>
            <a:r>
              <a:rPr lang="en-US" dirty="0" smtClean="0"/>
              <a:t>.}{\</a:t>
            </a:r>
            <a:r>
              <a:rPr lang="en-US" dirty="0" err="1" smtClean="0"/>
              <a:t>rightarrow</a:t>
            </a:r>
            <a:r>
              <a:rPr lang="en-US" dirty="0" smtClean="0"/>
              <a:t>} E(X^2) = \sigma^2+\mu^2$ % 24</a:t>
            </a:r>
          </a:p>
          <a:p>
            <a:endParaRPr lang="en-US" dirty="0" smtClean="0"/>
          </a:p>
          <a:p>
            <a:r>
              <a:rPr lang="en-US" dirty="0" smtClean="0"/>
              <a:t>\</a:t>
            </a:r>
            <a:r>
              <a:rPr lang="en-US" dirty="0" err="1" smtClean="0"/>
              <a:t>noindent</a:t>
            </a:r>
            <a:endParaRPr lang="en-US" dirty="0" smtClean="0"/>
          </a:p>
          <a:p>
            <a:r>
              <a:rPr lang="en-US" dirty="0" smtClean="0"/>
              <a:t>Because the function $g(</a:t>
            </a:r>
            <a:r>
              <a:rPr lang="en-US" dirty="0" err="1" smtClean="0"/>
              <a:t>x,y</a:t>
            </a:r>
            <a:r>
              <a:rPr lang="en-US" dirty="0" smtClean="0"/>
              <a:t>)=x-y^2$ is continuous, % 24</a:t>
            </a:r>
          </a:p>
          <a:p>
            <a:endParaRPr lang="en-US" dirty="0" smtClean="0"/>
          </a:p>
          <a:p>
            <a:r>
              <a:rPr lang="en-US" dirty="0" smtClean="0"/>
              <a:t>\</a:t>
            </a:r>
            <a:r>
              <a:rPr lang="en-US" dirty="0" err="1" smtClean="0"/>
              <a:t>widehat</a:t>
            </a:r>
            <a:r>
              <a:rPr lang="en-US" dirty="0" smtClean="0"/>
              <a:t>{\sigma}^2_n = </a:t>
            </a:r>
          </a:p>
          <a:p>
            <a:r>
              <a:rPr lang="en-US" dirty="0" smtClean="0"/>
              <a:t>g(\</a:t>
            </a:r>
            <a:r>
              <a:rPr lang="en-US" dirty="0" err="1" smtClean="0"/>
              <a:t>frac</a:t>
            </a:r>
            <a:r>
              <a:rPr lang="en-US" dirty="0" smtClean="0"/>
              <a:t>{1}{n}\sum_{</a:t>
            </a:r>
            <a:r>
              <a:rPr lang="en-US" dirty="0" err="1" smtClean="0"/>
              <a:t>i</a:t>
            </a:r>
            <a:r>
              <a:rPr lang="en-US" dirty="0" smtClean="0"/>
              <a:t>=1}^n X_i^2,\</a:t>
            </a:r>
            <a:r>
              <a:rPr lang="en-US" dirty="0" err="1" smtClean="0"/>
              <a:t>overline</a:t>
            </a:r>
            <a:r>
              <a:rPr lang="en-US" dirty="0" smtClean="0"/>
              <a:t>{X}_n) \</a:t>
            </a:r>
            <a:r>
              <a:rPr lang="en-US" dirty="0" err="1" smtClean="0"/>
              <a:t>stackrel</a:t>
            </a:r>
            <a:r>
              <a:rPr lang="en-US" dirty="0" smtClean="0"/>
              <a:t>{</a:t>
            </a:r>
            <a:r>
              <a:rPr lang="en-US" dirty="0" err="1" smtClean="0"/>
              <a:t>a.s</a:t>
            </a:r>
            <a:r>
              <a:rPr lang="en-US" dirty="0" smtClean="0"/>
              <a:t>.}{\</a:t>
            </a:r>
            <a:r>
              <a:rPr lang="en-US" dirty="0" err="1" smtClean="0"/>
              <a:t>rightarrow</a:t>
            </a:r>
            <a:r>
              <a:rPr lang="en-US" dirty="0" smtClean="0"/>
              <a:t>}</a:t>
            </a:r>
          </a:p>
          <a:p>
            <a:r>
              <a:rPr lang="en-US" dirty="0" smtClean="0"/>
              <a:t>g(\sigma^2+\mu^2,\mu) = \sigma^2+\mu^2 - \mu^2 = \sigma^2 % 24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8ABB87-4FBF-4969-A85B-33BBDC2BAB0F}" type="slidenum">
              <a:rPr lang="en-US" smtClean="0"/>
              <a:pPr/>
              <a:t>57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6173209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\</a:t>
            </a:r>
            <a:r>
              <a:rPr lang="en-US" dirty="0" err="1" smtClean="0"/>
              <a:t>widehat</a:t>
            </a:r>
            <a:r>
              <a:rPr lang="en-US" dirty="0" smtClean="0"/>
              <a:t>{\sigma}_{1,2} </a:t>
            </a:r>
          </a:p>
          <a:p>
            <a:r>
              <a:rPr lang="en-US" dirty="0" smtClean="0"/>
              <a:t>    = \</a:t>
            </a:r>
            <a:r>
              <a:rPr lang="en-US" dirty="0" err="1" smtClean="0"/>
              <a:t>frac</a:t>
            </a:r>
            <a:r>
              <a:rPr lang="en-US" dirty="0" smtClean="0"/>
              <a:t>{1}{n}\sum_{</a:t>
            </a:r>
            <a:r>
              <a:rPr lang="en-US" dirty="0" err="1" smtClean="0"/>
              <a:t>i</a:t>
            </a:r>
            <a:r>
              <a:rPr lang="en-US" dirty="0" smtClean="0"/>
              <a:t>=1}^n (</a:t>
            </a:r>
            <a:r>
              <a:rPr lang="en-US" dirty="0" err="1" smtClean="0"/>
              <a:t>X_i</a:t>
            </a:r>
            <a:r>
              <a:rPr lang="en-US" dirty="0" smtClean="0"/>
              <a:t>-\</a:t>
            </a:r>
            <a:r>
              <a:rPr lang="en-US" dirty="0" err="1" smtClean="0"/>
              <a:t>overline</a:t>
            </a:r>
            <a:r>
              <a:rPr lang="en-US" dirty="0" smtClean="0"/>
              <a:t>{X})(</a:t>
            </a:r>
            <a:r>
              <a:rPr lang="en-US" dirty="0" err="1" smtClean="0"/>
              <a:t>Y_i</a:t>
            </a:r>
            <a:r>
              <a:rPr lang="en-US" dirty="0" smtClean="0"/>
              <a:t>-\</a:t>
            </a:r>
            <a:r>
              <a:rPr lang="en-US" dirty="0" err="1" smtClean="0"/>
              <a:t>overline</a:t>
            </a:r>
            <a:r>
              <a:rPr lang="en-US" dirty="0" smtClean="0"/>
              <a:t>{Y}) </a:t>
            </a:r>
          </a:p>
          <a:p>
            <a:r>
              <a:rPr lang="en-US" dirty="0" smtClean="0"/>
              <a:t>   = \</a:t>
            </a:r>
            <a:r>
              <a:rPr lang="en-US" dirty="0" err="1" smtClean="0"/>
              <a:t>frac</a:t>
            </a:r>
            <a:r>
              <a:rPr lang="en-US" dirty="0" smtClean="0"/>
              <a:t>{1}{n}\sum_{</a:t>
            </a:r>
            <a:r>
              <a:rPr lang="en-US" dirty="0" err="1" smtClean="0"/>
              <a:t>i</a:t>
            </a:r>
            <a:r>
              <a:rPr lang="en-US" dirty="0" smtClean="0"/>
              <a:t>=1}^n </a:t>
            </a:r>
            <a:r>
              <a:rPr lang="en-US" dirty="0" err="1" smtClean="0"/>
              <a:t>X_i</a:t>
            </a:r>
            <a:r>
              <a:rPr lang="en-US" dirty="0" smtClean="0"/>
              <a:t> </a:t>
            </a:r>
            <a:r>
              <a:rPr lang="en-US" dirty="0" err="1" smtClean="0"/>
              <a:t>Y_i</a:t>
            </a:r>
            <a:r>
              <a:rPr lang="en-US" dirty="0" smtClean="0"/>
              <a:t> - \</a:t>
            </a:r>
            <a:r>
              <a:rPr lang="en-US" dirty="0" err="1" smtClean="0"/>
              <a:t>overline</a:t>
            </a:r>
            <a:r>
              <a:rPr lang="en-US" dirty="0" smtClean="0"/>
              <a:t>{X}_n \, \</a:t>
            </a:r>
            <a:r>
              <a:rPr lang="en-US" dirty="0" err="1" smtClean="0"/>
              <a:t>overline</a:t>
            </a:r>
            <a:r>
              <a:rPr lang="en-US" dirty="0" smtClean="0"/>
              <a:t>{Y}_n % 24</a:t>
            </a:r>
          </a:p>
          <a:p>
            <a:endParaRPr lang="en-US" dirty="0" smtClean="0"/>
          </a:p>
          <a:p>
            <a:r>
              <a:rPr lang="en-US" dirty="0" smtClean="0"/>
              <a:t>By SLLN, $\</a:t>
            </a:r>
            <a:r>
              <a:rPr lang="en-US" dirty="0" err="1" smtClean="0"/>
              <a:t>overline</a:t>
            </a:r>
            <a:r>
              <a:rPr lang="en-US" dirty="0" smtClean="0"/>
              <a:t>{X}_n \</a:t>
            </a:r>
            <a:r>
              <a:rPr lang="en-US" dirty="0" err="1" smtClean="0"/>
              <a:t>stackrel</a:t>
            </a:r>
            <a:r>
              <a:rPr lang="en-US" dirty="0" smtClean="0"/>
              <a:t>{</a:t>
            </a:r>
            <a:r>
              <a:rPr lang="en-US" dirty="0" err="1" smtClean="0"/>
              <a:t>a.s</a:t>
            </a:r>
            <a:r>
              <a:rPr lang="en-US" dirty="0" smtClean="0"/>
              <a:t>.}{\</a:t>
            </a:r>
            <a:r>
              <a:rPr lang="en-US" dirty="0" err="1" smtClean="0"/>
              <a:t>rightarrow</a:t>
            </a:r>
            <a:r>
              <a:rPr lang="en-US" dirty="0" smtClean="0"/>
              <a:t>} E(X)$,</a:t>
            </a:r>
          </a:p>
          <a:p>
            <a:r>
              <a:rPr lang="en-US" dirty="0" smtClean="0"/>
              <a:t>$\</a:t>
            </a:r>
            <a:r>
              <a:rPr lang="en-US" dirty="0" err="1" smtClean="0"/>
              <a:t>overline</a:t>
            </a:r>
            <a:r>
              <a:rPr lang="en-US" dirty="0" smtClean="0"/>
              <a:t>{Y}_n \</a:t>
            </a:r>
            <a:r>
              <a:rPr lang="en-US" dirty="0" err="1" smtClean="0"/>
              <a:t>stackrel</a:t>
            </a:r>
            <a:r>
              <a:rPr lang="en-US" dirty="0" smtClean="0"/>
              <a:t>{</a:t>
            </a:r>
            <a:r>
              <a:rPr lang="en-US" dirty="0" err="1" smtClean="0"/>
              <a:t>a.s</a:t>
            </a:r>
            <a:r>
              <a:rPr lang="en-US" dirty="0" smtClean="0"/>
              <a:t>.}{\</a:t>
            </a:r>
            <a:r>
              <a:rPr lang="en-US" dirty="0" err="1" smtClean="0"/>
              <a:t>rightarrow</a:t>
            </a:r>
            <a:r>
              <a:rPr lang="en-US" dirty="0" smtClean="0"/>
              <a:t>} E(Y)$, and</a:t>
            </a:r>
          </a:p>
          <a:p>
            <a:r>
              <a:rPr lang="en-US" dirty="0" smtClean="0"/>
              <a:t>$\</a:t>
            </a:r>
            <a:r>
              <a:rPr lang="en-US" dirty="0" err="1" smtClean="0"/>
              <a:t>frac</a:t>
            </a:r>
            <a:r>
              <a:rPr lang="en-US" dirty="0" smtClean="0"/>
              <a:t>{1}{n}\sum_{</a:t>
            </a:r>
            <a:r>
              <a:rPr lang="en-US" dirty="0" err="1" smtClean="0"/>
              <a:t>i</a:t>
            </a:r>
            <a:r>
              <a:rPr lang="en-US" dirty="0" smtClean="0"/>
              <a:t>=1}^n </a:t>
            </a:r>
            <a:r>
              <a:rPr lang="en-US" dirty="0" err="1" smtClean="0"/>
              <a:t>X_i</a:t>
            </a:r>
            <a:r>
              <a:rPr lang="en-US" dirty="0" smtClean="0"/>
              <a:t> </a:t>
            </a:r>
            <a:r>
              <a:rPr lang="en-US" dirty="0" err="1" smtClean="0"/>
              <a:t>Y_i</a:t>
            </a:r>
            <a:r>
              <a:rPr lang="en-US" dirty="0" smtClean="0"/>
              <a:t> \</a:t>
            </a:r>
            <a:r>
              <a:rPr lang="en-US" dirty="0" err="1" smtClean="0"/>
              <a:t>stackrel</a:t>
            </a:r>
            <a:r>
              <a:rPr lang="en-US" dirty="0" smtClean="0"/>
              <a:t>{</a:t>
            </a:r>
            <a:r>
              <a:rPr lang="en-US" dirty="0" err="1" smtClean="0"/>
              <a:t>a.s</a:t>
            </a:r>
            <a:r>
              <a:rPr lang="en-US" dirty="0" smtClean="0"/>
              <a:t>.}{\</a:t>
            </a:r>
            <a:r>
              <a:rPr lang="en-US" dirty="0" err="1" smtClean="0"/>
              <a:t>rightarrow</a:t>
            </a:r>
            <a:r>
              <a:rPr lang="en-US" dirty="0" smtClean="0"/>
              <a:t>} E(XY)$ % 24</a:t>
            </a:r>
          </a:p>
          <a:p>
            <a:endParaRPr lang="en-US" dirty="0" smtClean="0"/>
          </a:p>
          <a:p>
            <a:r>
              <a:rPr lang="en-US" dirty="0" smtClean="0"/>
              <a:t>Because the function $g(</a:t>
            </a:r>
            <a:r>
              <a:rPr lang="en-US" dirty="0" err="1" smtClean="0"/>
              <a:t>x,y,z</a:t>
            </a:r>
            <a:r>
              <a:rPr lang="en-US" dirty="0" smtClean="0"/>
              <a:t>)=x-</a:t>
            </a:r>
            <a:r>
              <a:rPr lang="en-US" dirty="0" err="1" smtClean="0"/>
              <a:t>yz</a:t>
            </a:r>
            <a:r>
              <a:rPr lang="en-US" dirty="0" smtClean="0"/>
              <a:t>$ is continuous, % 24</a:t>
            </a:r>
          </a:p>
          <a:p>
            <a:endParaRPr lang="en-US" dirty="0" smtClean="0"/>
          </a:p>
          <a:p>
            <a:r>
              <a:rPr lang="en-US" dirty="0" smtClean="0"/>
              <a:t>\</a:t>
            </a:r>
            <a:r>
              <a:rPr lang="en-US" dirty="0" err="1" smtClean="0"/>
              <a:t>widehat</a:t>
            </a:r>
            <a:r>
              <a:rPr lang="en-US" dirty="0" smtClean="0"/>
              <a:t>{\sigma}_{1,2} &amp;=&amp; </a:t>
            </a:r>
          </a:p>
          <a:p>
            <a:r>
              <a:rPr lang="en-US" dirty="0" smtClean="0"/>
              <a:t>g\left(\</a:t>
            </a:r>
            <a:r>
              <a:rPr lang="en-US" dirty="0" err="1" smtClean="0"/>
              <a:t>frac</a:t>
            </a:r>
            <a:r>
              <a:rPr lang="en-US" dirty="0" smtClean="0"/>
              <a:t>{1}{n}\sum_{</a:t>
            </a:r>
            <a:r>
              <a:rPr lang="en-US" dirty="0" err="1" smtClean="0"/>
              <a:t>i</a:t>
            </a:r>
            <a:r>
              <a:rPr lang="en-US" dirty="0" smtClean="0"/>
              <a:t>=1}^n </a:t>
            </a:r>
            <a:r>
              <a:rPr lang="en-US" dirty="0" err="1" smtClean="0"/>
              <a:t>X_iY_i</a:t>
            </a:r>
            <a:r>
              <a:rPr lang="en-US" dirty="0" smtClean="0"/>
              <a:t>,\</a:t>
            </a:r>
            <a:r>
              <a:rPr lang="en-US" dirty="0" err="1" smtClean="0"/>
              <a:t>overline</a:t>
            </a:r>
            <a:r>
              <a:rPr lang="en-US" dirty="0" smtClean="0"/>
              <a:t>{X}_n,\</a:t>
            </a:r>
            <a:r>
              <a:rPr lang="en-US" dirty="0" err="1" smtClean="0"/>
              <a:t>overline</a:t>
            </a:r>
            <a:r>
              <a:rPr lang="en-US" dirty="0" smtClean="0"/>
              <a:t>{Y}_n\right) </a:t>
            </a:r>
          </a:p>
          <a:p>
            <a:r>
              <a:rPr lang="en-US" dirty="0" smtClean="0"/>
              <a:t>\</a:t>
            </a:r>
            <a:r>
              <a:rPr lang="en-US" dirty="0" err="1" smtClean="0"/>
              <a:t>stackrel</a:t>
            </a:r>
            <a:r>
              <a:rPr lang="en-US" dirty="0" smtClean="0"/>
              <a:t>{</a:t>
            </a:r>
            <a:r>
              <a:rPr lang="en-US" dirty="0" err="1" smtClean="0"/>
              <a:t>a.s</a:t>
            </a:r>
            <a:r>
              <a:rPr lang="en-US" dirty="0" smtClean="0"/>
              <a:t>.}{\</a:t>
            </a:r>
            <a:r>
              <a:rPr lang="en-US" dirty="0" err="1" smtClean="0"/>
              <a:t>rightarrow</a:t>
            </a:r>
            <a:r>
              <a:rPr lang="en-US" dirty="0" smtClean="0"/>
              <a:t>}</a:t>
            </a:r>
          </a:p>
          <a:p>
            <a:r>
              <a:rPr lang="en-US" dirty="0" smtClean="0"/>
              <a:t>g\left(E(XY),E(X),E(Y)\right) \\ </a:t>
            </a:r>
          </a:p>
          <a:p>
            <a:r>
              <a:rPr lang="en-US" dirty="0" smtClean="0"/>
              <a:t>    &amp;=&amp; E(XY)-E(X)E(Y) = </a:t>
            </a:r>
            <a:r>
              <a:rPr lang="en-US" dirty="0" err="1" smtClean="0"/>
              <a:t>Cov</a:t>
            </a:r>
            <a:r>
              <a:rPr lang="en-US" dirty="0" smtClean="0"/>
              <a:t>(X,Y) \\</a:t>
            </a:r>
          </a:p>
          <a:p>
            <a:r>
              <a:rPr lang="en-US" dirty="0" smtClean="0"/>
              <a:t>    &amp;=&amp; \sigma_{1,2} % 36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8ABB87-4FBF-4969-A85B-33BBDC2BAB0F}" type="slidenum">
              <a:rPr lang="en-US" smtClean="0"/>
              <a:pPr/>
              <a:t>58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9977184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True model</a:t>
            </a:r>
          </a:p>
          <a:p>
            <a:endParaRPr lang="en-US" dirty="0" smtClean="0"/>
          </a:p>
          <a:p>
            <a:r>
              <a:rPr lang="en-US" dirty="0" smtClean="0"/>
              <a:t>    </a:t>
            </a:r>
            <a:r>
              <a:rPr lang="en-US" dirty="0" err="1" smtClean="0"/>
              <a:t>Y_i</a:t>
            </a:r>
            <a:r>
              <a:rPr lang="en-US" dirty="0" smtClean="0"/>
              <a:t> &amp;=&amp; \beta_0 + \beta_1 </a:t>
            </a:r>
            <a:r>
              <a:rPr lang="en-US" dirty="0" err="1" smtClean="0"/>
              <a:t>X_i</a:t>
            </a:r>
            <a:r>
              <a:rPr lang="en-US" dirty="0" smtClean="0"/>
              <a:t> + \</a:t>
            </a:r>
            <a:r>
              <a:rPr lang="en-US" dirty="0" err="1" smtClean="0"/>
              <a:t>epsilon_i</a:t>
            </a:r>
            <a:r>
              <a:rPr lang="en-US" dirty="0" smtClean="0"/>
              <a:t> </a:t>
            </a:r>
          </a:p>
          <a:p>
            <a:r>
              <a:rPr lang="en-US" dirty="0" smtClean="0"/>
              <a:t>\</a:t>
            </a:r>
            <a:r>
              <a:rPr lang="en-US" dirty="0" err="1" smtClean="0"/>
              <a:t>nonumber</a:t>
            </a:r>
            <a:r>
              <a:rPr lang="en-US" dirty="0" smtClean="0"/>
              <a:t> \\</a:t>
            </a:r>
          </a:p>
          <a:p>
            <a:r>
              <a:rPr lang="en-US" dirty="0" smtClean="0"/>
              <a:t>    </a:t>
            </a:r>
            <a:r>
              <a:rPr lang="en-US" dirty="0" err="1" smtClean="0"/>
              <a:t>W_i</a:t>
            </a:r>
            <a:r>
              <a:rPr lang="en-US" dirty="0" smtClean="0"/>
              <a:t> &amp;=&amp;  </a:t>
            </a:r>
            <a:r>
              <a:rPr lang="en-US" dirty="0" err="1" smtClean="0"/>
              <a:t>X_i</a:t>
            </a:r>
            <a:r>
              <a:rPr lang="en-US" dirty="0" smtClean="0"/>
              <a:t> + </a:t>
            </a:r>
            <a:r>
              <a:rPr lang="en-US" dirty="0" err="1" smtClean="0"/>
              <a:t>e_i</a:t>
            </a:r>
            <a:r>
              <a:rPr lang="en-US" dirty="0" smtClean="0"/>
              <a:t>  </a:t>
            </a:r>
          </a:p>
          <a:p>
            <a:r>
              <a:rPr lang="en-US" dirty="0" smtClean="0"/>
              <a:t>\</a:t>
            </a:r>
            <a:r>
              <a:rPr lang="en-US" dirty="0" err="1" smtClean="0"/>
              <a:t>nonumber</a:t>
            </a:r>
            <a:r>
              <a:rPr lang="en-US" dirty="0" smtClean="0"/>
              <a:t> % 36</a:t>
            </a:r>
          </a:p>
          <a:p>
            <a:endParaRPr lang="en-US" dirty="0" smtClean="0"/>
          </a:p>
          <a:p>
            <a:r>
              <a:rPr lang="en-US" dirty="0" smtClean="0"/>
              <a:t>Naive model</a:t>
            </a:r>
          </a:p>
          <a:p>
            <a:endParaRPr lang="en-US" dirty="0" smtClean="0"/>
          </a:p>
          <a:p>
            <a:r>
              <a:rPr lang="en-US" dirty="0" err="1" smtClean="0"/>
              <a:t>Y_i</a:t>
            </a:r>
            <a:r>
              <a:rPr lang="en-US" dirty="0" smtClean="0"/>
              <a:t> &amp;=&amp; \beta_0 + \beta_1 </a:t>
            </a:r>
            <a:r>
              <a:rPr lang="en-US" dirty="0" err="1" smtClean="0"/>
              <a:t>W_i</a:t>
            </a:r>
            <a:r>
              <a:rPr lang="en-US" dirty="0" smtClean="0"/>
              <a:t> + \</a:t>
            </a:r>
            <a:r>
              <a:rPr lang="en-US" dirty="0" err="1" smtClean="0"/>
              <a:t>epsilon_i</a:t>
            </a:r>
            <a:r>
              <a:rPr lang="en-US" dirty="0" smtClean="0"/>
              <a:t> % 36</a:t>
            </a:r>
          </a:p>
          <a:p>
            <a:endParaRPr lang="en-US" dirty="0" smtClean="0"/>
          </a:p>
          <a:p>
            <a:r>
              <a:rPr lang="en-US" dirty="0" smtClean="0"/>
              <a:t>\</a:t>
            </a:r>
            <a:r>
              <a:rPr lang="en-US" dirty="0" err="1" smtClean="0"/>
              <a:t>noindent</a:t>
            </a:r>
            <a:endParaRPr lang="en-US" dirty="0" smtClean="0"/>
          </a:p>
          <a:p>
            <a:r>
              <a:rPr lang="en-US" dirty="0" smtClean="0"/>
              <a:t>where independently for $</a:t>
            </a:r>
            <a:r>
              <a:rPr lang="en-US" dirty="0" err="1" smtClean="0"/>
              <a:t>i</a:t>
            </a:r>
            <a:r>
              <a:rPr lang="en-US" dirty="0" smtClean="0"/>
              <a:t>=1, \</a:t>
            </a:r>
            <a:r>
              <a:rPr lang="en-US" dirty="0" err="1" smtClean="0"/>
              <a:t>ldots</a:t>
            </a:r>
            <a:r>
              <a:rPr lang="en-US" dirty="0" smtClean="0"/>
              <a:t>, n$, </a:t>
            </a:r>
          </a:p>
          <a:p>
            <a:r>
              <a:rPr lang="en-US" dirty="0" smtClean="0"/>
              <a:t>$</a:t>
            </a:r>
            <a:r>
              <a:rPr lang="en-US" dirty="0" err="1" smtClean="0"/>
              <a:t>Var</a:t>
            </a:r>
            <a:r>
              <a:rPr lang="en-US" dirty="0" smtClean="0"/>
              <a:t>(</a:t>
            </a:r>
            <a:r>
              <a:rPr lang="en-US" dirty="0" err="1" smtClean="0"/>
              <a:t>X_i</a:t>
            </a:r>
            <a:r>
              <a:rPr lang="en-US" dirty="0" smtClean="0"/>
              <a:t>)=\sigma^2_X$,  $</a:t>
            </a:r>
            <a:r>
              <a:rPr lang="en-US" dirty="0" err="1" smtClean="0"/>
              <a:t>Var</a:t>
            </a:r>
            <a:r>
              <a:rPr lang="en-US" dirty="0" smtClean="0"/>
              <a:t>(</a:t>
            </a:r>
            <a:r>
              <a:rPr lang="en-US" dirty="0" err="1" smtClean="0"/>
              <a:t>e_i</a:t>
            </a:r>
            <a:r>
              <a:rPr lang="en-US" dirty="0" smtClean="0"/>
              <a:t>)=\sigma^2_e$,</a:t>
            </a:r>
          </a:p>
          <a:p>
            <a:r>
              <a:rPr lang="en-US" dirty="0" smtClean="0"/>
              <a:t>and $</a:t>
            </a:r>
            <a:r>
              <a:rPr lang="en-US" dirty="0" err="1" smtClean="0"/>
              <a:t>X_i</a:t>
            </a:r>
            <a:r>
              <a:rPr lang="en-US" dirty="0" smtClean="0"/>
              <a:t>, </a:t>
            </a:r>
            <a:r>
              <a:rPr lang="en-US" dirty="0" err="1" smtClean="0"/>
              <a:t>e_i</a:t>
            </a:r>
            <a:r>
              <a:rPr lang="en-US" dirty="0" smtClean="0"/>
              <a:t>, \</a:t>
            </a:r>
            <a:r>
              <a:rPr lang="en-US" dirty="0" err="1" smtClean="0"/>
              <a:t>epsilon_i</a:t>
            </a:r>
            <a:r>
              <a:rPr lang="en-US" dirty="0" smtClean="0"/>
              <a:t>$ are all independent. % 24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8ABB87-4FBF-4969-A85B-33BBDC2BAB0F}" type="slidenum">
              <a:rPr lang="en-US" smtClean="0"/>
              <a:pPr/>
              <a:t>59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4734193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\</a:t>
            </a:r>
            <a:r>
              <a:rPr lang="en-US" dirty="0" err="1" smtClean="0"/>
              <a:t>widehat</a:t>
            </a:r>
            <a:r>
              <a:rPr lang="en-US" dirty="0" smtClean="0"/>
              <a:t>{\beta}_1 &amp;=&amp; \</a:t>
            </a:r>
            <a:r>
              <a:rPr lang="en-US" dirty="0" err="1" smtClean="0"/>
              <a:t>frac</a:t>
            </a:r>
            <a:r>
              <a:rPr lang="en-US" dirty="0" smtClean="0"/>
              <a:t>{\sum_{</a:t>
            </a:r>
            <a:r>
              <a:rPr lang="en-US" dirty="0" err="1" smtClean="0"/>
              <a:t>i</a:t>
            </a:r>
            <a:r>
              <a:rPr lang="en-US" dirty="0" smtClean="0"/>
              <a:t>=1}^n(</a:t>
            </a:r>
            <a:r>
              <a:rPr lang="en-US" dirty="0" err="1" smtClean="0"/>
              <a:t>W_i</a:t>
            </a:r>
            <a:r>
              <a:rPr lang="en-US" dirty="0" smtClean="0"/>
              <a:t>-\</a:t>
            </a:r>
            <a:r>
              <a:rPr lang="en-US" dirty="0" err="1" smtClean="0"/>
              <a:t>overline</a:t>
            </a:r>
            <a:r>
              <a:rPr lang="en-US" dirty="0" smtClean="0"/>
              <a:t>{W})(</a:t>
            </a:r>
            <a:r>
              <a:rPr lang="en-US" dirty="0" err="1" smtClean="0"/>
              <a:t>Y_i</a:t>
            </a:r>
            <a:r>
              <a:rPr lang="en-US" dirty="0" smtClean="0"/>
              <a:t>-\</a:t>
            </a:r>
            <a:r>
              <a:rPr lang="en-US" dirty="0" err="1" smtClean="0"/>
              <a:t>overline</a:t>
            </a:r>
            <a:r>
              <a:rPr lang="en-US" dirty="0" smtClean="0"/>
              <a:t>{Y})}</a:t>
            </a:r>
          </a:p>
          <a:p>
            <a:r>
              <a:rPr lang="en-US" dirty="0" smtClean="0"/>
              <a:t>                           {\sum_{</a:t>
            </a:r>
            <a:r>
              <a:rPr lang="en-US" dirty="0" err="1" smtClean="0"/>
              <a:t>i</a:t>
            </a:r>
            <a:r>
              <a:rPr lang="en-US" dirty="0" smtClean="0"/>
              <a:t>=1}^n(</a:t>
            </a:r>
            <a:r>
              <a:rPr lang="en-US" dirty="0" err="1" smtClean="0"/>
              <a:t>W_i</a:t>
            </a:r>
            <a:r>
              <a:rPr lang="en-US" dirty="0" smtClean="0"/>
              <a:t>-\</a:t>
            </a:r>
            <a:r>
              <a:rPr lang="en-US" dirty="0" err="1" smtClean="0"/>
              <a:t>overline</a:t>
            </a:r>
            <a:r>
              <a:rPr lang="en-US" dirty="0" smtClean="0"/>
              <a:t>{W})^2} \\ \\</a:t>
            </a:r>
          </a:p>
          <a:p>
            <a:r>
              <a:rPr lang="en-US" dirty="0" smtClean="0"/>
              <a:t>                  &amp;=&amp; \</a:t>
            </a:r>
            <a:r>
              <a:rPr lang="en-US" dirty="0" err="1" smtClean="0"/>
              <a:t>frac</a:t>
            </a:r>
            <a:r>
              <a:rPr lang="en-US" dirty="0" smtClean="0"/>
              <a:t>{\</a:t>
            </a:r>
            <a:r>
              <a:rPr lang="en-US" dirty="0" err="1" smtClean="0"/>
              <a:t>widehat</a:t>
            </a:r>
            <a:r>
              <a:rPr lang="en-US" dirty="0" smtClean="0"/>
              <a:t>{\sigma}_{</a:t>
            </a:r>
            <a:r>
              <a:rPr lang="en-US" dirty="0" err="1" smtClean="0"/>
              <a:t>w,y</a:t>
            </a:r>
            <a:r>
              <a:rPr lang="en-US" dirty="0" smtClean="0"/>
              <a:t>}}{\</a:t>
            </a:r>
            <a:r>
              <a:rPr lang="en-US" dirty="0" err="1" smtClean="0"/>
              <a:t>widehat</a:t>
            </a:r>
            <a:r>
              <a:rPr lang="en-US" dirty="0" smtClean="0"/>
              <a:t>{\sigma}^2_w} \\ \\</a:t>
            </a:r>
          </a:p>
          <a:p>
            <a:r>
              <a:rPr lang="en-US" dirty="0" smtClean="0"/>
              <a:t>                  &amp;\</a:t>
            </a:r>
            <a:r>
              <a:rPr lang="en-US" dirty="0" err="1" smtClean="0"/>
              <a:t>stackrel</a:t>
            </a:r>
            <a:r>
              <a:rPr lang="en-US" dirty="0" smtClean="0"/>
              <a:t>{</a:t>
            </a:r>
            <a:r>
              <a:rPr lang="en-US" dirty="0" err="1" smtClean="0"/>
              <a:t>a.s</a:t>
            </a:r>
            <a:r>
              <a:rPr lang="en-US" dirty="0" smtClean="0"/>
              <a:t>.}{\</a:t>
            </a:r>
            <a:r>
              <a:rPr lang="en-US" dirty="0" err="1" smtClean="0"/>
              <a:t>rightarrow</a:t>
            </a:r>
            <a:r>
              <a:rPr lang="en-US" dirty="0" smtClean="0"/>
              <a:t>}&amp;</a:t>
            </a:r>
          </a:p>
          <a:p>
            <a:r>
              <a:rPr lang="en-US" dirty="0" smtClean="0"/>
              <a:t>                       \</a:t>
            </a:r>
            <a:r>
              <a:rPr lang="en-US" dirty="0" err="1" smtClean="0"/>
              <a:t>frac</a:t>
            </a:r>
            <a:r>
              <a:rPr lang="en-US" dirty="0" smtClean="0"/>
              <a:t>{</a:t>
            </a:r>
            <a:r>
              <a:rPr lang="en-US" dirty="0" err="1" smtClean="0"/>
              <a:t>Cov</a:t>
            </a:r>
            <a:r>
              <a:rPr lang="en-US" dirty="0" smtClean="0"/>
              <a:t>(W,Y)}{</a:t>
            </a:r>
            <a:r>
              <a:rPr lang="en-US" dirty="0" err="1" smtClean="0"/>
              <a:t>Var</a:t>
            </a:r>
            <a:r>
              <a:rPr lang="en-US" dirty="0" smtClean="0"/>
              <a:t>(W)} \\ \\</a:t>
            </a:r>
          </a:p>
          <a:p>
            <a:r>
              <a:rPr lang="en-US" dirty="0" smtClean="0"/>
              <a:t>                  &amp;=&amp; \beta_1 \left(\</a:t>
            </a:r>
            <a:r>
              <a:rPr lang="en-US" dirty="0" err="1" smtClean="0"/>
              <a:t>frac</a:t>
            </a:r>
            <a:r>
              <a:rPr lang="en-US" dirty="0" smtClean="0"/>
              <a:t>{\sigma^2_X}{\sigma^2_X+\sigma^2_e} \right) % 32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8ABB87-4FBF-4969-A85B-33BBDC2BAB0F}" type="slidenum">
              <a:rPr lang="en-US" smtClean="0"/>
              <a:pPr/>
              <a:t>60</a:t>
            </a:fld>
            <a:endParaRPr lang="en-US"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\</a:t>
            </a:r>
            <a:r>
              <a:rPr lang="en-US" dirty="0" err="1" smtClean="0"/>
              <a:t>widehat</a:t>
            </a:r>
            <a:r>
              <a:rPr lang="en-US" dirty="0" smtClean="0"/>
              <a:t>{\beta}_1 \</a:t>
            </a:r>
            <a:r>
              <a:rPr lang="en-US" dirty="0" err="1" smtClean="0"/>
              <a:t>stackrel</a:t>
            </a:r>
            <a:r>
              <a:rPr lang="en-US" dirty="0" smtClean="0"/>
              <a:t>{</a:t>
            </a:r>
            <a:r>
              <a:rPr lang="en-US" dirty="0" err="1" smtClean="0"/>
              <a:t>a.s</a:t>
            </a:r>
            <a:r>
              <a:rPr lang="en-US" dirty="0" smtClean="0"/>
              <a:t>.}{\</a:t>
            </a:r>
            <a:r>
              <a:rPr lang="en-US" dirty="0" err="1" smtClean="0"/>
              <a:t>rightarrow</a:t>
            </a:r>
            <a:r>
              <a:rPr lang="en-US" dirty="0" smtClean="0"/>
              <a:t>}</a:t>
            </a:r>
          </a:p>
          <a:p>
            <a:r>
              <a:rPr lang="en-US" dirty="0" smtClean="0"/>
              <a:t>\beta_1 \left(\</a:t>
            </a:r>
            <a:r>
              <a:rPr lang="en-US" dirty="0" err="1" smtClean="0"/>
              <a:t>frac</a:t>
            </a:r>
            <a:r>
              <a:rPr lang="en-US" dirty="0" smtClean="0"/>
              <a:t>{\sigma^2_X}{\sigma^2_X+\sigma^2_e} \right) % 36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8ABB87-4FBF-4969-A85B-33BBDC2BAB0F}" type="slidenum">
              <a:rPr lang="en-US" smtClean="0"/>
              <a:pPr/>
              <a:t>61</a:t>
            </a:fld>
            <a:endParaRPr lang="en-US"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 </a:t>
            </a:r>
            <a:r>
              <a:rPr lang="en-US" dirty="0" err="1" smtClean="0"/>
              <a:t>Y_i</a:t>
            </a:r>
            <a:r>
              <a:rPr lang="en-US" dirty="0" smtClean="0"/>
              <a:t> &amp;=&amp; \beta_0 + \beta_1 X_{i,1} + \beta_2 X_{i,2} + \</a:t>
            </a:r>
            <a:r>
              <a:rPr lang="en-US" dirty="0" err="1" smtClean="0"/>
              <a:t>epsilon_i</a:t>
            </a:r>
            <a:r>
              <a:rPr lang="en-US" dirty="0" smtClean="0"/>
              <a:t> </a:t>
            </a:r>
          </a:p>
          <a:p>
            <a:r>
              <a:rPr lang="en-US" dirty="0" smtClean="0"/>
              <a:t>\</a:t>
            </a:r>
            <a:r>
              <a:rPr lang="en-US" dirty="0" err="1" smtClean="0"/>
              <a:t>nonumber</a:t>
            </a:r>
            <a:r>
              <a:rPr lang="en-US" dirty="0" smtClean="0"/>
              <a:t> \\</a:t>
            </a:r>
          </a:p>
          <a:p>
            <a:r>
              <a:rPr lang="en-US" dirty="0" smtClean="0"/>
              <a:t>    W_{i,1} &amp; = &amp;  X_{i,1} + e_{i,1}  </a:t>
            </a:r>
          </a:p>
          <a:p>
            <a:r>
              <a:rPr lang="en-US" dirty="0" smtClean="0"/>
              <a:t>\</a:t>
            </a:r>
            <a:r>
              <a:rPr lang="en-US" dirty="0" err="1" smtClean="0"/>
              <a:t>nonumber</a:t>
            </a:r>
            <a:r>
              <a:rPr lang="en-US" dirty="0" smtClean="0"/>
              <a:t> \\ </a:t>
            </a:r>
          </a:p>
          <a:p>
            <a:r>
              <a:rPr lang="en-US" dirty="0" smtClean="0"/>
              <a:t>    W_{i,2} &amp; = &amp;  X_{i,2} + e_{i,2},</a:t>
            </a:r>
          </a:p>
          <a:p>
            <a:r>
              <a:rPr lang="en-US" dirty="0" smtClean="0"/>
              <a:t>\</a:t>
            </a:r>
            <a:r>
              <a:rPr lang="en-US" dirty="0" err="1" smtClean="0"/>
              <a:t>nonumber</a:t>
            </a:r>
            <a:r>
              <a:rPr lang="en-US" dirty="0" smtClean="0"/>
              <a:t> % 36</a:t>
            </a:r>
          </a:p>
          <a:p>
            <a:endParaRPr lang="en-US" dirty="0" smtClean="0"/>
          </a:p>
          <a:p>
            <a:r>
              <a:rPr lang="en-US" dirty="0" smtClean="0"/>
              <a:t>% ---------- Paste all these in together, 20pt ----------%</a:t>
            </a:r>
          </a:p>
          <a:p>
            <a:r>
              <a:rPr lang="en-US" dirty="0" smtClean="0"/>
              <a:t>\</a:t>
            </a:r>
            <a:r>
              <a:rPr lang="en-US" dirty="0" err="1" smtClean="0"/>
              <a:t>noindent</a:t>
            </a:r>
            <a:endParaRPr lang="en-US" dirty="0" smtClean="0"/>
          </a:p>
          <a:p>
            <a:r>
              <a:rPr lang="en-US" dirty="0" smtClean="0"/>
              <a:t>where independently for $</a:t>
            </a:r>
            <a:r>
              <a:rPr lang="en-US" dirty="0" err="1" smtClean="0"/>
              <a:t>i</a:t>
            </a:r>
            <a:r>
              <a:rPr lang="en-US" dirty="0" smtClean="0"/>
              <a:t>=1, \</a:t>
            </a:r>
            <a:r>
              <a:rPr lang="en-US" dirty="0" err="1" smtClean="0"/>
              <a:t>ldots</a:t>
            </a:r>
            <a:r>
              <a:rPr lang="en-US" dirty="0" smtClean="0"/>
              <a:t>, n$, </a:t>
            </a:r>
          </a:p>
          <a:p>
            <a:r>
              <a:rPr lang="en-US" dirty="0" smtClean="0"/>
              <a:t>$E(X_{i,1})=\mu_1$, $E(X_{i,2})=\mu_2$,</a:t>
            </a:r>
          </a:p>
          <a:p>
            <a:endParaRPr lang="en-US" dirty="0" smtClean="0"/>
          </a:p>
          <a:p>
            <a:r>
              <a:rPr lang="en-US" dirty="0" smtClean="0"/>
              <a:t>\</a:t>
            </a:r>
            <a:r>
              <a:rPr lang="en-US" dirty="0" err="1" smtClean="0"/>
              <a:t>noindent</a:t>
            </a:r>
            <a:endParaRPr lang="en-US" dirty="0" smtClean="0"/>
          </a:p>
          <a:p>
            <a:r>
              <a:rPr lang="en-US" dirty="0" smtClean="0"/>
              <a:t>$E(\</a:t>
            </a:r>
            <a:r>
              <a:rPr lang="en-US" dirty="0" err="1" smtClean="0"/>
              <a:t>epsilon_i</a:t>
            </a:r>
            <a:r>
              <a:rPr lang="en-US" dirty="0" smtClean="0"/>
              <a:t>)=E(e_{i,1})=E(e_{i,2})=0$,</a:t>
            </a:r>
          </a:p>
          <a:p>
            <a:r>
              <a:rPr lang="en-US" dirty="0" smtClean="0"/>
              <a:t>$</a:t>
            </a:r>
            <a:r>
              <a:rPr lang="en-US" dirty="0" err="1" smtClean="0"/>
              <a:t>Var</a:t>
            </a:r>
            <a:r>
              <a:rPr lang="en-US" dirty="0" smtClean="0"/>
              <a:t>(\</a:t>
            </a:r>
            <a:r>
              <a:rPr lang="en-US" dirty="0" err="1" smtClean="0"/>
              <a:t>epsilon_i</a:t>
            </a:r>
            <a:r>
              <a:rPr lang="en-US" dirty="0" smtClean="0"/>
              <a:t>)=\sigma^2$, $</a:t>
            </a:r>
            <a:r>
              <a:rPr lang="en-US" dirty="0" err="1" smtClean="0"/>
              <a:t>Var</a:t>
            </a:r>
            <a:r>
              <a:rPr lang="en-US" dirty="0" smtClean="0"/>
              <a:t>(e_{i,1})=\omega_1$, </a:t>
            </a:r>
          </a:p>
          <a:p>
            <a:endParaRPr lang="en-US" dirty="0" smtClean="0"/>
          </a:p>
          <a:p>
            <a:r>
              <a:rPr lang="en-US" dirty="0" smtClean="0"/>
              <a:t>\</a:t>
            </a:r>
            <a:r>
              <a:rPr lang="en-US" dirty="0" err="1" smtClean="0"/>
              <a:t>noindent</a:t>
            </a:r>
            <a:endParaRPr lang="en-US" dirty="0" smtClean="0"/>
          </a:p>
          <a:p>
            <a:r>
              <a:rPr lang="en-US" dirty="0" smtClean="0"/>
              <a:t>$</a:t>
            </a:r>
            <a:r>
              <a:rPr lang="en-US" dirty="0" err="1" smtClean="0"/>
              <a:t>Var</a:t>
            </a:r>
            <a:r>
              <a:rPr lang="en-US" dirty="0" smtClean="0"/>
              <a:t>(e_{i,2})=\omega_2$, </a:t>
            </a:r>
          </a:p>
          <a:p>
            <a:r>
              <a:rPr lang="en-US" dirty="0" smtClean="0"/>
              <a:t>the errors $\</a:t>
            </a:r>
            <a:r>
              <a:rPr lang="en-US" dirty="0" err="1" smtClean="0"/>
              <a:t>epsilon_i</a:t>
            </a:r>
            <a:r>
              <a:rPr lang="en-US" dirty="0" smtClean="0"/>
              <a:t>, e_{i,1}$ and $e_{i,2}$ are all independent,</a:t>
            </a:r>
          </a:p>
          <a:p>
            <a:endParaRPr lang="en-US" dirty="0" smtClean="0"/>
          </a:p>
          <a:p>
            <a:r>
              <a:rPr lang="en-US" dirty="0" smtClean="0"/>
              <a:t>\</a:t>
            </a:r>
            <a:r>
              <a:rPr lang="en-US" dirty="0" err="1" smtClean="0"/>
              <a:t>noindent</a:t>
            </a:r>
            <a:endParaRPr lang="en-US" dirty="0" smtClean="0"/>
          </a:p>
          <a:p>
            <a:r>
              <a:rPr lang="en-US" dirty="0" smtClean="0"/>
              <a:t>$X_{i,1}$ is independent of $\</a:t>
            </a:r>
            <a:r>
              <a:rPr lang="en-US" dirty="0" err="1" smtClean="0"/>
              <a:t>epsilon_i</a:t>
            </a:r>
            <a:r>
              <a:rPr lang="en-US" dirty="0" smtClean="0"/>
              <a:t>, e_{i,1}$ and $e_{i,2}$,</a:t>
            </a:r>
          </a:p>
          <a:p>
            <a:endParaRPr lang="en-US" dirty="0" smtClean="0"/>
          </a:p>
          <a:p>
            <a:r>
              <a:rPr lang="en-US" dirty="0" smtClean="0"/>
              <a:t>\</a:t>
            </a:r>
            <a:r>
              <a:rPr lang="en-US" dirty="0" err="1" smtClean="0"/>
              <a:t>noindent</a:t>
            </a:r>
            <a:endParaRPr lang="en-US" dirty="0" smtClean="0"/>
          </a:p>
          <a:p>
            <a:r>
              <a:rPr lang="en-US" dirty="0" smtClean="0"/>
              <a:t>$X_{i,2}$ is independent of $\</a:t>
            </a:r>
            <a:r>
              <a:rPr lang="en-US" dirty="0" err="1" smtClean="0"/>
              <a:t>epsilon_i</a:t>
            </a:r>
            <a:r>
              <a:rPr lang="en-US" dirty="0" smtClean="0"/>
              <a:t>, e_{i,1}$ and $e_{i,2}$, ~and</a:t>
            </a:r>
          </a:p>
          <a:p>
            <a:r>
              <a:rPr lang="en-US" dirty="0" smtClean="0"/>
              <a:t>%----------------------------------------------------------------------%</a:t>
            </a:r>
          </a:p>
          <a:p>
            <a:endParaRPr lang="en-US" dirty="0" smtClean="0"/>
          </a:p>
          <a:p>
            <a:r>
              <a:rPr lang="en-US" dirty="0" smtClean="0"/>
              <a:t>\begin{</a:t>
            </a:r>
            <a:r>
              <a:rPr lang="en-US" dirty="0" err="1" smtClean="0"/>
              <a:t>displaymath</a:t>
            </a:r>
            <a:r>
              <a:rPr lang="en-US" dirty="0" smtClean="0"/>
              <a:t>}</a:t>
            </a:r>
          </a:p>
          <a:p>
            <a:r>
              <a:rPr lang="en-US" dirty="0" err="1" smtClean="0"/>
              <a:t>Var</a:t>
            </a:r>
            <a:r>
              <a:rPr lang="en-US" dirty="0" smtClean="0"/>
              <a:t>\left[</a:t>
            </a:r>
          </a:p>
          <a:p>
            <a:r>
              <a:rPr lang="en-US" dirty="0" smtClean="0"/>
              <a:t>\begin{array}{c} X_{i,1} \\ X_{i,1} \end{array}</a:t>
            </a:r>
          </a:p>
          <a:p>
            <a:r>
              <a:rPr lang="en-US" dirty="0" smtClean="0"/>
              <a:t> \right] = \left[</a:t>
            </a:r>
          </a:p>
          <a:p>
            <a:r>
              <a:rPr lang="en-US" dirty="0" smtClean="0"/>
              <a:t>\begin{array}{c c} </a:t>
            </a:r>
          </a:p>
          <a:p>
            <a:r>
              <a:rPr lang="en-US" dirty="0" smtClean="0"/>
              <a:t>\phi_{11} &amp; \phi_{12} \\</a:t>
            </a:r>
          </a:p>
          <a:p>
            <a:r>
              <a:rPr lang="en-US" dirty="0" smtClean="0"/>
              <a:t>\phi_{12} &amp; \phi_{22}</a:t>
            </a:r>
          </a:p>
          <a:p>
            <a:r>
              <a:rPr lang="en-US" dirty="0" smtClean="0"/>
              <a:t>\end{array} \right]</a:t>
            </a:r>
          </a:p>
          <a:p>
            <a:r>
              <a:rPr lang="en-US" dirty="0" smtClean="0"/>
              <a:t>\end{</a:t>
            </a:r>
            <a:r>
              <a:rPr lang="en-US" dirty="0" err="1" smtClean="0"/>
              <a:t>displaymath</a:t>
            </a:r>
            <a:r>
              <a:rPr lang="en-US" dirty="0" smtClean="0"/>
              <a:t>} % 30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8ABB87-4FBF-4969-A85B-33BBDC2BAB0F}" type="slidenum">
              <a:rPr lang="en-US" smtClean="0"/>
              <a:pPr/>
              <a:t>62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9170355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hu-HU" dirty="0" smtClean="0"/>
              <a:t>\widehat{\beta}_2 &amp;\stackrel{a.s.}{\rightarrow}&amp;</a:t>
            </a:r>
          </a:p>
          <a:p>
            <a:r>
              <a:rPr lang="hu-HU" dirty="0" smtClean="0"/>
              <a:t>    \frac{\beta_1 \phi_{1,2} \omega_1  } </a:t>
            </a:r>
          </a:p>
          <a:p>
            <a:r>
              <a:rPr lang="hu-HU" dirty="0" smtClean="0"/>
              <a:t>         {(\phi_{1,1} + \omega_1)(\phi_{2,2} + \omega_2)} \\ \\</a:t>
            </a:r>
          </a:p>
          <a:p>
            <a:r>
              <a:rPr lang="hu-HU" dirty="0" smtClean="0"/>
              <a:t>&amp;=&amp;</a:t>
            </a:r>
          </a:p>
          <a:p>
            <a:r>
              <a:rPr lang="hu-HU" dirty="0" smtClean="0"/>
              <a:t>\left(\frac{\omega_1}{\phi_{1,1} + \omega_1}\right)</a:t>
            </a:r>
          </a:p>
          <a:p>
            <a:r>
              <a:rPr lang="hu-HU" dirty="0" smtClean="0"/>
              <a:t>\left(\frac{\beta_1 \phi_{1,2}}{\phi_{2,2} + \omega_2}\right) % 36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8ABB87-4FBF-4969-A85B-33BBDC2BAB0F}" type="slidenum">
              <a:rPr lang="en-US" smtClean="0"/>
              <a:pPr/>
              <a:t>63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5477223"/>
      </p:ext>
    </p:extLst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\</a:t>
            </a:r>
            <a:r>
              <a:rPr lang="en-US" dirty="0" err="1" smtClean="0"/>
              <a:t>widehat</a:t>
            </a:r>
            <a:r>
              <a:rPr lang="en-US" dirty="0" smtClean="0"/>
              <a:t>{\beta}_2 \</a:t>
            </a:r>
            <a:r>
              <a:rPr lang="en-US" dirty="0" err="1" smtClean="0"/>
              <a:t>stackrel</a:t>
            </a:r>
            <a:r>
              <a:rPr lang="en-US" dirty="0" smtClean="0"/>
              <a:t>{</a:t>
            </a:r>
            <a:r>
              <a:rPr lang="en-US" dirty="0" err="1" smtClean="0"/>
              <a:t>a.s</a:t>
            </a:r>
            <a:r>
              <a:rPr lang="en-US" dirty="0" smtClean="0"/>
              <a:t>.}{\</a:t>
            </a:r>
            <a:r>
              <a:rPr lang="en-US" dirty="0" err="1" smtClean="0"/>
              <a:t>rightarrow</a:t>
            </a:r>
            <a:r>
              <a:rPr lang="en-US" dirty="0" smtClean="0"/>
              <a:t>}</a:t>
            </a:r>
          </a:p>
          <a:p>
            <a:r>
              <a:rPr lang="en-US" dirty="0" smtClean="0"/>
              <a:t>\left(\</a:t>
            </a:r>
            <a:r>
              <a:rPr lang="en-US" dirty="0" err="1" smtClean="0"/>
              <a:t>frac</a:t>
            </a:r>
            <a:r>
              <a:rPr lang="en-US" dirty="0" smtClean="0"/>
              <a:t>{\omega_1}{\phi_{1,1} + \omega_1}\right)</a:t>
            </a:r>
          </a:p>
          <a:p>
            <a:r>
              <a:rPr lang="en-US" dirty="0" smtClean="0"/>
              <a:t>\left(\</a:t>
            </a:r>
            <a:r>
              <a:rPr lang="en-US" dirty="0" err="1" smtClean="0"/>
              <a:t>frac</a:t>
            </a:r>
            <a:r>
              <a:rPr lang="en-US" dirty="0" smtClean="0"/>
              <a:t>{\beta_1 \phi_{1,2}}{\phi_{2,2} + \omega_2}\right) % 24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8ABB87-4FBF-4969-A85B-33BBDC2BAB0F}" type="slidenum">
              <a:rPr lang="en-US" smtClean="0"/>
              <a:pPr/>
              <a:t>64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320049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E\{\</a:t>
            </a:r>
            <a:r>
              <a:rPr lang="en-US" dirty="0" err="1" smtClean="0"/>
              <a:t>widehat</a:t>
            </a:r>
            <a:r>
              <a:rPr lang="en-US" dirty="0" smtClean="0"/>
              <a:t>{\</a:t>
            </a:r>
            <a:r>
              <a:rPr lang="en-US" dirty="0" err="1" smtClean="0"/>
              <a:t>boldsymbol</a:t>
            </a:r>
            <a:r>
              <a:rPr lang="en-US" dirty="0" smtClean="0"/>
              <a:t>{\beta}}|\</a:t>
            </a:r>
            <a:r>
              <a:rPr lang="en-US" dirty="0" err="1" smtClean="0"/>
              <a:t>mathbf</a:t>
            </a:r>
            <a:r>
              <a:rPr lang="en-US" dirty="0" smtClean="0"/>
              <a:t>{X}=\</a:t>
            </a:r>
            <a:r>
              <a:rPr lang="en-US" dirty="0" err="1" smtClean="0"/>
              <a:t>mathbf</a:t>
            </a:r>
            <a:r>
              <a:rPr lang="en-US" dirty="0" smtClean="0"/>
              <a:t>{x}\} = \</a:t>
            </a:r>
            <a:r>
              <a:rPr lang="en-US" dirty="0" err="1" smtClean="0"/>
              <a:t>boldsymbol</a:t>
            </a:r>
            <a:r>
              <a:rPr lang="en-US" dirty="0" smtClean="0"/>
              <a:t>{\beta} % 40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E\{\</a:t>
            </a:r>
            <a:r>
              <a:rPr lang="en-US" dirty="0" err="1" smtClean="0"/>
              <a:t>widehat</a:t>
            </a:r>
            <a:r>
              <a:rPr lang="en-US" dirty="0" smtClean="0"/>
              <a:t>{\</a:t>
            </a:r>
            <a:r>
              <a:rPr lang="en-US" dirty="0" err="1" smtClean="0"/>
              <a:t>boldsymbol</a:t>
            </a:r>
            <a:r>
              <a:rPr lang="en-US" dirty="0" smtClean="0"/>
              <a:t>{\beta}}\} = E\{E\{\</a:t>
            </a:r>
            <a:r>
              <a:rPr lang="en-US" dirty="0" err="1" smtClean="0"/>
              <a:t>widehat</a:t>
            </a:r>
            <a:r>
              <a:rPr lang="en-US" dirty="0" smtClean="0"/>
              <a:t>{\</a:t>
            </a:r>
            <a:r>
              <a:rPr lang="en-US" dirty="0" err="1" smtClean="0"/>
              <a:t>boldsymbol</a:t>
            </a:r>
            <a:r>
              <a:rPr lang="en-US" dirty="0" smtClean="0"/>
              <a:t>{\beta}}|\</a:t>
            </a:r>
            <a:r>
              <a:rPr lang="en-US" dirty="0" err="1" smtClean="0"/>
              <a:t>mathbf</a:t>
            </a:r>
            <a:r>
              <a:rPr lang="en-US" dirty="0" smtClean="0"/>
              <a:t>{X}=\</a:t>
            </a:r>
            <a:r>
              <a:rPr lang="en-US" dirty="0" err="1" smtClean="0"/>
              <a:t>mathbf</a:t>
            </a:r>
            <a:r>
              <a:rPr lang="en-US" dirty="0" smtClean="0"/>
              <a:t>{x}\}\}</a:t>
            </a:r>
          </a:p>
          <a:p>
            <a:r>
              <a:rPr lang="en-US" dirty="0" smtClean="0"/>
              <a:t>    = E\{\</a:t>
            </a:r>
            <a:r>
              <a:rPr lang="en-US" dirty="0" err="1" smtClean="0"/>
              <a:t>boldsymbol</a:t>
            </a:r>
            <a:r>
              <a:rPr lang="en-US" dirty="0" smtClean="0"/>
              <a:t>{\beta}] = \</a:t>
            </a:r>
            <a:r>
              <a:rPr lang="en-US" dirty="0" err="1" smtClean="0"/>
              <a:t>boldsymbol</a:t>
            </a:r>
            <a:r>
              <a:rPr lang="en-US" dirty="0" smtClean="0"/>
              <a:t>{\beta} % 36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8ABB87-4FBF-4969-A85B-33BBDC2BAB0F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103918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 E\{\</a:t>
            </a:r>
            <a:r>
              <a:rPr lang="en-US" dirty="0" err="1" smtClean="0"/>
              <a:t>widehat</a:t>
            </a:r>
            <a:r>
              <a:rPr lang="en-US" dirty="0" smtClean="0"/>
              <a:t>{\</a:t>
            </a:r>
            <a:r>
              <a:rPr lang="en-US" dirty="0" err="1" smtClean="0"/>
              <a:t>boldsymbol</a:t>
            </a:r>
            <a:r>
              <a:rPr lang="en-US" dirty="0" smtClean="0"/>
              <a:t>{\beta}}\} </a:t>
            </a:r>
          </a:p>
          <a:p>
            <a:r>
              <a:rPr lang="en-US" dirty="0" smtClean="0"/>
              <a:t>    &amp;=&amp;  E\{E\{\</a:t>
            </a:r>
            <a:r>
              <a:rPr lang="en-US" dirty="0" err="1" smtClean="0"/>
              <a:t>widehat</a:t>
            </a:r>
            <a:r>
              <a:rPr lang="en-US" dirty="0" smtClean="0"/>
              <a:t>{\</a:t>
            </a:r>
            <a:r>
              <a:rPr lang="en-US" dirty="0" err="1" smtClean="0"/>
              <a:t>boldsymbol</a:t>
            </a:r>
            <a:r>
              <a:rPr lang="en-US" dirty="0" smtClean="0"/>
              <a:t>{\beta}}|\</a:t>
            </a:r>
            <a:r>
              <a:rPr lang="en-US" dirty="0" err="1" smtClean="0"/>
              <a:t>mathbf</a:t>
            </a:r>
            <a:r>
              <a:rPr lang="en-US" dirty="0" smtClean="0"/>
              <a:t>{X}=\</a:t>
            </a:r>
            <a:r>
              <a:rPr lang="en-US" dirty="0" err="1" smtClean="0"/>
              <a:t>mathbf</a:t>
            </a:r>
            <a:r>
              <a:rPr lang="en-US" dirty="0" smtClean="0"/>
              <a:t>{x}\}\}</a:t>
            </a:r>
          </a:p>
          <a:p>
            <a:r>
              <a:rPr lang="en-US" dirty="0" smtClean="0"/>
              <a:t>        \</a:t>
            </a:r>
            <a:r>
              <a:rPr lang="en-US" dirty="0" err="1" smtClean="0"/>
              <a:t>nonumber</a:t>
            </a:r>
            <a:r>
              <a:rPr lang="en-US" dirty="0" smtClean="0"/>
              <a:t> \\</a:t>
            </a:r>
          </a:p>
          <a:p>
            <a:r>
              <a:rPr lang="en-US" dirty="0" smtClean="0"/>
              <a:t>    &amp;=&amp; \</a:t>
            </a:r>
            <a:r>
              <a:rPr lang="en-US" dirty="0" err="1" smtClean="0"/>
              <a:t>int</a:t>
            </a:r>
            <a:r>
              <a:rPr lang="en-US" dirty="0" smtClean="0"/>
              <a:t> \</a:t>
            </a:r>
            <a:r>
              <a:rPr lang="en-US" dirty="0" err="1" smtClean="0"/>
              <a:t>cdots</a:t>
            </a:r>
            <a:r>
              <a:rPr lang="en-US" dirty="0" smtClean="0"/>
              <a:t>  \</a:t>
            </a:r>
            <a:r>
              <a:rPr lang="en-US" dirty="0" err="1" smtClean="0"/>
              <a:t>int</a:t>
            </a:r>
            <a:r>
              <a:rPr lang="en-US" dirty="0" smtClean="0"/>
              <a:t> E\{\</a:t>
            </a:r>
            <a:r>
              <a:rPr lang="en-US" dirty="0" err="1" smtClean="0"/>
              <a:t>widehat</a:t>
            </a:r>
            <a:r>
              <a:rPr lang="en-US" dirty="0" smtClean="0"/>
              <a:t>{\</a:t>
            </a:r>
            <a:r>
              <a:rPr lang="en-US" dirty="0" err="1" smtClean="0"/>
              <a:t>boldsymbol</a:t>
            </a:r>
            <a:r>
              <a:rPr lang="en-US" dirty="0" smtClean="0"/>
              <a:t>{\beta}}|\</a:t>
            </a:r>
            <a:r>
              <a:rPr lang="en-US" dirty="0" err="1" smtClean="0"/>
              <a:t>mathbf</a:t>
            </a:r>
            <a:r>
              <a:rPr lang="en-US" dirty="0" smtClean="0"/>
              <a:t>{X}=\</a:t>
            </a:r>
            <a:r>
              <a:rPr lang="en-US" dirty="0" err="1" smtClean="0"/>
              <a:t>mathbf</a:t>
            </a:r>
            <a:r>
              <a:rPr lang="en-US" dirty="0" smtClean="0"/>
              <a:t>{x}\} \, </a:t>
            </a:r>
          </a:p>
          <a:p>
            <a:r>
              <a:rPr lang="en-US" dirty="0" smtClean="0"/>
              <a:t>         f(\</a:t>
            </a:r>
            <a:r>
              <a:rPr lang="en-US" dirty="0" err="1" smtClean="0"/>
              <a:t>mathbf</a:t>
            </a:r>
            <a:r>
              <a:rPr lang="en-US" dirty="0" smtClean="0"/>
              <a:t>{x}) \, d\</a:t>
            </a:r>
            <a:r>
              <a:rPr lang="en-US" dirty="0" err="1" smtClean="0"/>
              <a:t>mathbf</a:t>
            </a:r>
            <a:r>
              <a:rPr lang="en-US" dirty="0" smtClean="0"/>
              <a:t>{x} </a:t>
            </a:r>
          </a:p>
          <a:p>
            <a:r>
              <a:rPr lang="en-US" dirty="0" smtClean="0"/>
              <a:t>        \</a:t>
            </a:r>
            <a:r>
              <a:rPr lang="en-US" dirty="0" err="1" smtClean="0"/>
              <a:t>nonumber</a:t>
            </a:r>
            <a:r>
              <a:rPr lang="en-US" dirty="0" smtClean="0"/>
              <a:t> \\</a:t>
            </a:r>
          </a:p>
          <a:p>
            <a:r>
              <a:rPr lang="en-US" dirty="0" smtClean="0"/>
              <a:t>    &amp;=&amp; \</a:t>
            </a:r>
            <a:r>
              <a:rPr lang="en-US" dirty="0" err="1" smtClean="0"/>
              <a:t>int</a:t>
            </a:r>
            <a:r>
              <a:rPr lang="en-US" dirty="0" smtClean="0"/>
              <a:t> \</a:t>
            </a:r>
            <a:r>
              <a:rPr lang="en-US" dirty="0" err="1" smtClean="0"/>
              <a:t>cdots</a:t>
            </a:r>
            <a:r>
              <a:rPr lang="en-US" dirty="0" smtClean="0"/>
              <a:t>  \</a:t>
            </a:r>
            <a:r>
              <a:rPr lang="en-US" dirty="0" err="1" smtClean="0"/>
              <a:t>int</a:t>
            </a:r>
            <a:r>
              <a:rPr lang="en-US" dirty="0" smtClean="0"/>
              <a:t> \</a:t>
            </a:r>
            <a:r>
              <a:rPr lang="en-US" dirty="0" err="1" smtClean="0"/>
              <a:t>boldsymbol</a:t>
            </a:r>
            <a:r>
              <a:rPr lang="en-US" dirty="0" smtClean="0"/>
              <a:t>{\beta} \, f(\</a:t>
            </a:r>
            <a:r>
              <a:rPr lang="en-US" dirty="0" err="1" smtClean="0"/>
              <a:t>mathbf</a:t>
            </a:r>
            <a:r>
              <a:rPr lang="en-US" dirty="0" smtClean="0"/>
              <a:t>{x}) \, d\</a:t>
            </a:r>
            <a:r>
              <a:rPr lang="en-US" dirty="0" err="1" smtClean="0"/>
              <a:t>mathbf</a:t>
            </a:r>
            <a:r>
              <a:rPr lang="en-US" dirty="0" smtClean="0"/>
              <a:t>{x} </a:t>
            </a:r>
          </a:p>
          <a:p>
            <a:r>
              <a:rPr lang="en-US" dirty="0" smtClean="0"/>
              <a:t>        \</a:t>
            </a:r>
            <a:r>
              <a:rPr lang="en-US" dirty="0" err="1" smtClean="0"/>
              <a:t>nonumber</a:t>
            </a:r>
            <a:r>
              <a:rPr lang="en-US" dirty="0" smtClean="0"/>
              <a:t> \\</a:t>
            </a:r>
          </a:p>
          <a:p>
            <a:r>
              <a:rPr lang="en-US" dirty="0" smtClean="0"/>
              <a:t>    &amp;=&amp; \</a:t>
            </a:r>
            <a:r>
              <a:rPr lang="en-US" dirty="0" err="1" smtClean="0"/>
              <a:t>boldsymbol</a:t>
            </a:r>
            <a:r>
              <a:rPr lang="en-US" dirty="0" smtClean="0"/>
              <a:t>{\beta} \</a:t>
            </a:r>
            <a:r>
              <a:rPr lang="en-US" dirty="0" err="1" smtClean="0"/>
              <a:t>int</a:t>
            </a:r>
            <a:r>
              <a:rPr lang="en-US" dirty="0" smtClean="0"/>
              <a:t> \</a:t>
            </a:r>
            <a:r>
              <a:rPr lang="en-US" dirty="0" err="1" smtClean="0"/>
              <a:t>cdots</a:t>
            </a:r>
            <a:r>
              <a:rPr lang="en-US" dirty="0" smtClean="0"/>
              <a:t>  \</a:t>
            </a:r>
            <a:r>
              <a:rPr lang="en-US" dirty="0" err="1" smtClean="0"/>
              <a:t>int</a:t>
            </a:r>
            <a:r>
              <a:rPr lang="en-US" dirty="0" smtClean="0"/>
              <a:t> f(\</a:t>
            </a:r>
            <a:r>
              <a:rPr lang="en-US" dirty="0" err="1" smtClean="0"/>
              <a:t>mathbf</a:t>
            </a:r>
            <a:r>
              <a:rPr lang="en-US" dirty="0" smtClean="0"/>
              <a:t>{x})\, d\</a:t>
            </a:r>
            <a:r>
              <a:rPr lang="en-US" dirty="0" err="1" smtClean="0"/>
              <a:t>mathbf</a:t>
            </a:r>
            <a:r>
              <a:rPr lang="en-US" dirty="0" smtClean="0"/>
              <a:t>{x} </a:t>
            </a:r>
          </a:p>
          <a:p>
            <a:r>
              <a:rPr lang="en-US" dirty="0" smtClean="0"/>
              <a:t>        \</a:t>
            </a:r>
            <a:r>
              <a:rPr lang="en-US" dirty="0" err="1" smtClean="0"/>
              <a:t>nonumber</a:t>
            </a:r>
            <a:r>
              <a:rPr lang="en-US" dirty="0" smtClean="0"/>
              <a:t> \\</a:t>
            </a:r>
          </a:p>
          <a:p>
            <a:r>
              <a:rPr lang="en-US" dirty="0" smtClean="0"/>
              <a:t>    &amp;=&amp; \</a:t>
            </a:r>
            <a:r>
              <a:rPr lang="en-US" dirty="0" err="1" smtClean="0"/>
              <a:t>boldsymbol</a:t>
            </a:r>
            <a:r>
              <a:rPr lang="en-US" dirty="0" smtClean="0"/>
              <a:t>{\beta} \</a:t>
            </a:r>
            <a:r>
              <a:rPr lang="en-US" dirty="0" err="1" smtClean="0"/>
              <a:t>cdot</a:t>
            </a:r>
            <a:r>
              <a:rPr lang="en-US" dirty="0" smtClean="0"/>
              <a:t> 1 = \</a:t>
            </a:r>
            <a:r>
              <a:rPr lang="en-US" dirty="0" err="1" smtClean="0"/>
              <a:t>boldsymbol</a:t>
            </a:r>
            <a:r>
              <a:rPr lang="en-US" dirty="0" smtClean="0"/>
              <a:t>{\beta}. \</a:t>
            </a:r>
            <a:r>
              <a:rPr lang="en-US" dirty="0" err="1" smtClean="0"/>
              <a:t>nonumber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8ABB87-4FBF-4969-A85B-33BBDC2BAB0F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857684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Pr</a:t>
            </a:r>
            <a:r>
              <a:rPr lang="en-US" dirty="0" smtClean="0"/>
              <a:t>\{F \in A | \</a:t>
            </a:r>
            <a:r>
              <a:rPr lang="en-US" dirty="0" err="1" smtClean="0"/>
              <a:t>mathbf</a:t>
            </a:r>
            <a:r>
              <a:rPr lang="en-US" dirty="0" smtClean="0"/>
              <a:t>{X}=\</a:t>
            </a:r>
            <a:r>
              <a:rPr lang="en-US" dirty="0" err="1" smtClean="0"/>
              <a:t>mathbf</a:t>
            </a:r>
            <a:r>
              <a:rPr lang="en-US" dirty="0" smtClean="0"/>
              <a:t>{x} \} = \alpha % 36</a:t>
            </a:r>
          </a:p>
          <a:p>
            <a:endParaRPr lang="en-US" dirty="0" smtClean="0"/>
          </a:p>
          <a:p>
            <a:r>
              <a:rPr lang="en-US" dirty="0" smtClean="0"/>
              <a:t>    </a:t>
            </a:r>
            <a:r>
              <a:rPr lang="en-US" dirty="0" err="1" smtClean="0"/>
              <a:t>Pr</a:t>
            </a:r>
            <a:r>
              <a:rPr lang="en-US" dirty="0" smtClean="0"/>
              <a:t>\{F \in A \} &amp;=&amp; \</a:t>
            </a:r>
            <a:r>
              <a:rPr lang="en-US" dirty="0" err="1" smtClean="0"/>
              <a:t>int</a:t>
            </a:r>
            <a:r>
              <a:rPr lang="en-US" dirty="0" smtClean="0"/>
              <a:t> \</a:t>
            </a:r>
            <a:r>
              <a:rPr lang="en-US" dirty="0" err="1" smtClean="0"/>
              <a:t>cdots</a:t>
            </a:r>
            <a:r>
              <a:rPr lang="en-US" dirty="0" smtClean="0"/>
              <a:t>  \</a:t>
            </a:r>
            <a:r>
              <a:rPr lang="en-US" dirty="0" err="1" smtClean="0"/>
              <a:t>int</a:t>
            </a:r>
            <a:r>
              <a:rPr lang="en-US" dirty="0" smtClean="0"/>
              <a:t> \alpha </a:t>
            </a:r>
          </a:p>
          <a:p>
            <a:r>
              <a:rPr lang="en-US" dirty="0" smtClean="0"/>
              <a:t>                       f(\</a:t>
            </a:r>
            <a:r>
              <a:rPr lang="en-US" dirty="0" err="1" smtClean="0"/>
              <a:t>mathbf</a:t>
            </a:r>
            <a:r>
              <a:rPr lang="en-US" dirty="0" smtClean="0"/>
              <a:t>{x})\, d\</a:t>
            </a:r>
            <a:r>
              <a:rPr lang="en-US" dirty="0" err="1" smtClean="0"/>
              <a:t>mathbf</a:t>
            </a:r>
            <a:r>
              <a:rPr lang="en-US" dirty="0" smtClean="0"/>
              <a:t>{x} \</a:t>
            </a:r>
            <a:r>
              <a:rPr lang="en-US" dirty="0" err="1" smtClean="0"/>
              <a:t>nonumber</a:t>
            </a:r>
            <a:r>
              <a:rPr lang="en-US" dirty="0" smtClean="0"/>
              <a:t> \\</a:t>
            </a:r>
          </a:p>
          <a:p>
            <a:r>
              <a:rPr lang="en-US" dirty="0" smtClean="0"/>
              <a:t>                   &amp;=&amp;  \alpha \</a:t>
            </a:r>
            <a:r>
              <a:rPr lang="en-US" dirty="0" err="1" smtClean="0"/>
              <a:t>int</a:t>
            </a:r>
            <a:r>
              <a:rPr lang="en-US" dirty="0" smtClean="0"/>
              <a:t> \</a:t>
            </a:r>
            <a:r>
              <a:rPr lang="en-US" dirty="0" err="1" smtClean="0"/>
              <a:t>cdots</a:t>
            </a:r>
            <a:r>
              <a:rPr lang="en-US" dirty="0" smtClean="0"/>
              <a:t>  \</a:t>
            </a:r>
            <a:r>
              <a:rPr lang="en-US" dirty="0" err="1" smtClean="0"/>
              <a:t>int</a:t>
            </a:r>
            <a:r>
              <a:rPr lang="en-US" dirty="0" smtClean="0"/>
              <a:t>  </a:t>
            </a:r>
          </a:p>
          <a:p>
            <a:r>
              <a:rPr lang="en-US" dirty="0" smtClean="0"/>
              <a:t>                       f(\</a:t>
            </a:r>
            <a:r>
              <a:rPr lang="en-US" dirty="0" err="1" smtClean="0"/>
              <a:t>mathbf</a:t>
            </a:r>
            <a:r>
              <a:rPr lang="en-US" dirty="0" smtClean="0"/>
              <a:t>{x})\, d\</a:t>
            </a:r>
            <a:r>
              <a:rPr lang="en-US" dirty="0" err="1" smtClean="0"/>
              <a:t>mathbf</a:t>
            </a:r>
            <a:r>
              <a:rPr lang="en-US" dirty="0" smtClean="0"/>
              <a:t>{x}  \\</a:t>
            </a:r>
          </a:p>
          <a:p>
            <a:r>
              <a:rPr lang="en-US" dirty="0" smtClean="0"/>
              <a:t>                   &amp;=&amp; \alpha. \</a:t>
            </a:r>
            <a:r>
              <a:rPr lang="en-US" dirty="0" err="1" smtClean="0"/>
              <a:t>nonumber</a:t>
            </a:r>
            <a:r>
              <a:rPr lang="en-US" dirty="0" smtClean="0"/>
              <a:t> % 32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8ABB87-4FBF-4969-A85B-33BBDC2BAB0F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134096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 W = X + e % 42</a:t>
            </a:r>
          </a:p>
          <a:p>
            <a:r>
              <a:rPr lang="en-US" dirty="0" smtClean="0"/>
              <a:t> </a:t>
            </a:r>
          </a:p>
          <a:p>
            <a:r>
              <a:rPr lang="en-US" dirty="0" smtClean="0"/>
              <a:t>\</a:t>
            </a:r>
            <a:r>
              <a:rPr lang="en-US" dirty="0" err="1" smtClean="0"/>
              <a:t>noindent</a:t>
            </a:r>
            <a:endParaRPr lang="en-US" dirty="0" smtClean="0"/>
          </a:p>
          <a:p>
            <a:r>
              <a:rPr lang="en-US" dirty="0" smtClean="0"/>
              <a:t>Where $E(X)=\mu$, $E(e)= 0$, $</a:t>
            </a:r>
            <a:r>
              <a:rPr lang="en-US" dirty="0" err="1" smtClean="0"/>
              <a:t>Var</a:t>
            </a:r>
            <a:r>
              <a:rPr lang="en-US" dirty="0" smtClean="0"/>
              <a:t>(X)=\sigma^2_X$, $</a:t>
            </a:r>
            <a:r>
              <a:rPr lang="en-US" dirty="0" err="1" smtClean="0"/>
              <a:t>Var</a:t>
            </a:r>
            <a:r>
              <a:rPr lang="en-US" dirty="0" smtClean="0"/>
              <a:t>(e)=\sigma^2_e$, and $</a:t>
            </a:r>
            <a:r>
              <a:rPr lang="en-US" dirty="0" err="1" smtClean="0"/>
              <a:t>Cov</a:t>
            </a:r>
            <a:r>
              <a:rPr lang="en-US" dirty="0" smtClean="0"/>
              <a:t>(</a:t>
            </a:r>
            <a:r>
              <a:rPr lang="en-US" dirty="0" err="1" smtClean="0"/>
              <a:t>X,e</a:t>
            </a:r>
            <a:r>
              <a:rPr lang="en-US" dirty="0" smtClean="0"/>
              <a:t>)=0$. Because $X$ and $e$ are uncorrelated, % 20</a:t>
            </a:r>
          </a:p>
          <a:p>
            <a:endParaRPr lang="en-US" dirty="0" smtClean="0"/>
          </a:p>
          <a:p>
            <a:r>
              <a:rPr lang="en-US" dirty="0" smtClean="0"/>
              <a:t> </a:t>
            </a:r>
            <a:r>
              <a:rPr lang="en-US" dirty="0" err="1" smtClean="0"/>
              <a:t>Var</a:t>
            </a:r>
            <a:r>
              <a:rPr lang="en-US" dirty="0" smtClean="0"/>
              <a:t>(W) = </a:t>
            </a:r>
            <a:r>
              <a:rPr lang="en-US" dirty="0" err="1" smtClean="0"/>
              <a:t>Var</a:t>
            </a:r>
            <a:r>
              <a:rPr lang="en-US" dirty="0" smtClean="0"/>
              <a:t>(X) + </a:t>
            </a:r>
            <a:r>
              <a:rPr lang="en-US" dirty="0" err="1" smtClean="0"/>
              <a:t>Var</a:t>
            </a:r>
            <a:r>
              <a:rPr lang="en-US" dirty="0" smtClean="0"/>
              <a:t>(e) = \sigma^2_X + \sigma^2_e % 36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8ABB87-4FBF-4969-A85B-33BBDC2BAB0F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779548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Corr</a:t>
            </a:r>
            <a:r>
              <a:rPr lang="en-US" dirty="0" smtClean="0"/>
              <a:t>(X,Y) &amp;=&amp; \</a:t>
            </a:r>
            <a:r>
              <a:rPr lang="en-US" dirty="0" err="1" smtClean="0"/>
              <a:t>frac</a:t>
            </a:r>
            <a:r>
              <a:rPr lang="en-US" dirty="0" smtClean="0"/>
              <a:t>{</a:t>
            </a:r>
            <a:r>
              <a:rPr lang="en-US" dirty="0" err="1" smtClean="0"/>
              <a:t>Cov</a:t>
            </a:r>
            <a:r>
              <a:rPr lang="en-US" dirty="0" smtClean="0"/>
              <a:t>(X,Y)}{SD(X) SD(Y)} \\</a:t>
            </a:r>
          </a:p>
          <a:p>
            <a:r>
              <a:rPr lang="en-US" dirty="0" err="1" smtClean="0"/>
              <a:t>Var</a:t>
            </a:r>
            <a:r>
              <a:rPr lang="en-US" dirty="0" smtClean="0"/>
              <a:t>(</a:t>
            </a:r>
            <a:r>
              <a:rPr lang="en-US" dirty="0" err="1" smtClean="0"/>
              <a:t>X+a</a:t>
            </a:r>
            <a:r>
              <a:rPr lang="en-US" dirty="0" smtClean="0"/>
              <a:t>) &amp;=&amp; </a:t>
            </a:r>
            <a:r>
              <a:rPr lang="en-US" dirty="0" err="1" smtClean="0"/>
              <a:t>Var</a:t>
            </a:r>
            <a:r>
              <a:rPr lang="en-US" dirty="0" smtClean="0"/>
              <a:t>(X) \\</a:t>
            </a:r>
          </a:p>
          <a:p>
            <a:r>
              <a:rPr lang="en-US" dirty="0" err="1" smtClean="0"/>
              <a:t>Cov</a:t>
            </a:r>
            <a:r>
              <a:rPr lang="en-US" dirty="0" smtClean="0"/>
              <a:t>(</a:t>
            </a:r>
            <a:r>
              <a:rPr lang="en-US" dirty="0" err="1" smtClean="0"/>
              <a:t>X+a,Y+b</a:t>
            </a:r>
            <a:r>
              <a:rPr lang="en-US" dirty="0" smtClean="0"/>
              <a:t>) &amp;=&amp; </a:t>
            </a:r>
            <a:r>
              <a:rPr lang="en-US" dirty="0" err="1" smtClean="0"/>
              <a:t>Cov</a:t>
            </a:r>
            <a:r>
              <a:rPr lang="en-US" dirty="0" smtClean="0"/>
              <a:t>(X,Y)  % 36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8ABB87-4FBF-4969-A85B-33BBDC2BAB0F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86046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52B6-E9D7-415B-A1F7-C23CC0033AF0}" type="datetimeFigureOut">
              <a:rPr lang="en-US" smtClean="0"/>
              <a:pPr/>
              <a:t>13-01-25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103D18-5C01-4CDF-B8AE-763F07138AA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52B6-E9D7-415B-A1F7-C23CC0033AF0}" type="datetimeFigureOut">
              <a:rPr lang="en-US" smtClean="0"/>
              <a:pPr/>
              <a:t>13-01-25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103D18-5C01-4CDF-B8AE-763F07138AA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52B6-E9D7-415B-A1F7-C23CC0033AF0}" type="datetimeFigureOut">
              <a:rPr lang="en-US" smtClean="0"/>
              <a:pPr/>
              <a:t>13-01-25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103D18-5C01-4CDF-B8AE-763F07138AA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52B6-E9D7-415B-A1F7-C23CC0033AF0}" type="datetimeFigureOut">
              <a:rPr lang="en-US" smtClean="0"/>
              <a:pPr/>
              <a:t>13-01-25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103D18-5C01-4CDF-B8AE-763F07138AA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52B6-E9D7-415B-A1F7-C23CC0033AF0}" type="datetimeFigureOut">
              <a:rPr lang="en-US" smtClean="0"/>
              <a:pPr/>
              <a:t>13-01-25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103D18-5C01-4CDF-B8AE-763F07138AA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52B6-E9D7-415B-A1F7-C23CC0033AF0}" type="datetimeFigureOut">
              <a:rPr lang="en-US" smtClean="0"/>
              <a:pPr/>
              <a:t>13-01-25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103D18-5C01-4CDF-B8AE-763F07138AA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52B6-E9D7-415B-A1F7-C23CC0033AF0}" type="datetimeFigureOut">
              <a:rPr lang="en-US" smtClean="0"/>
              <a:pPr/>
              <a:t>13-01-25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103D18-5C01-4CDF-B8AE-763F07138AA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52B6-E9D7-415B-A1F7-C23CC0033AF0}" type="datetimeFigureOut">
              <a:rPr lang="en-US" smtClean="0"/>
              <a:pPr/>
              <a:t>13-01-25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103D18-5C01-4CDF-B8AE-763F07138AA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52B6-E9D7-415B-A1F7-C23CC0033AF0}" type="datetimeFigureOut">
              <a:rPr lang="en-US" smtClean="0"/>
              <a:pPr/>
              <a:t>13-01-25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103D18-5C01-4CDF-B8AE-763F07138AA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52B6-E9D7-415B-A1F7-C23CC0033AF0}" type="datetimeFigureOut">
              <a:rPr lang="en-US" smtClean="0"/>
              <a:pPr/>
              <a:t>13-01-25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103D18-5C01-4CDF-B8AE-763F07138AA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52B6-E9D7-415B-A1F7-C23CC0033AF0}" type="datetimeFigureOut">
              <a:rPr lang="en-US" smtClean="0"/>
              <a:pPr/>
              <a:t>13-01-25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103D18-5C01-4CDF-B8AE-763F07138AA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6A52B6-E9D7-415B-A1F7-C23CC0033AF0}" type="datetimeFigureOut">
              <a:rPr lang="en-US" smtClean="0"/>
              <a:pPr/>
              <a:t>13-01-25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103D18-5C01-4CDF-B8AE-763F07138AA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4" Type="http://schemas.openxmlformats.org/officeDocument/2006/relationships/image" Target="../media/image13.emf"/><Relationship Id="rId5" Type="http://schemas.openxmlformats.org/officeDocument/2006/relationships/image" Target="../media/image14.emf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5.em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6.emf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7.emf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4" Type="http://schemas.openxmlformats.org/officeDocument/2006/relationships/image" Target="../media/image19.emf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20.emf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21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4" Type="http://schemas.openxmlformats.org/officeDocument/2006/relationships/image" Target="../media/image2.emf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4" Type="http://schemas.openxmlformats.org/officeDocument/2006/relationships/image" Target="../media/image23.em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emf"/><Relationship Id="rId4" Type="http://schemas.openxmlformats.org/officeDocument/2006/relationships/image" Target="../media/image25.emf"/><Relationship Id="rId5" Type="http://schemas.openxmlformats.org/officeDocument/2006/relationships/image" Target="../media/image26.emf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4" Type="http://schemas.openxmlformats.org/officeDocument/2006/relationships/image" Target="../media/image28.em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emf"/><Relationship Id="rId4" Type="http://schemas.openxmlformats.org/officeDocument/2006/relationships/image" Target="../media/image30.emf"/><Relationship Id="rId5" Type="http://schemas.openxmlformats.org/officeDocument/2006/relationships/image" Target="../media/image31.emf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9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emf"/><Relationship Id="rId4" Type="http://schemas.openxmlformats.org/officeDocument/2006/relationships/image" Target="../media/image33.emf"/><Relationship Id="rId5" Type="http://schemas.openxmlformats.org/officeDocument/2006/relationships/image" Target="../media/image34.emf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20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35.emf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36.emf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3.xml"/><Relationship Id="rId3" Type="http://schemas.openxmlformats.org/officeDocument/2006/relationships/image" Target="../media/image37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4" Type="http://schemas.openxmlformats.org/officeDocument/2006/relationships/image" Target="../media/image4.emf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4.xml"/><Relationship Id="rId3" Type="http://schemas.openxmlformats.org/officeDocument/2006/relationships/image" Target="../media/image38.emf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5.xml"/><Relationship Id="rId3" Type="http://schemas.openxmlformats.org/officeDocument/2006/relationships/image" Target="../media/image39.emf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26.xml"/><Relationship Id="rId3" Type="http://schemas.openxmlformats.org/officeDocument/2006/relationships/image" Target="../media/image40.emf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7.xml"/><Relationship Id="rId3" Type="http://schemas.openxmlformats.org/officeDocument/2006/relationships/image" Target="../media/image41.emf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42.emf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4" Type="http://schemas.openxmlformats.org/officeDocument/2006/relationships/image" Target="../media/image6.emf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4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8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emf"/><Relationship Id="rId4" Type="http://schemas.openxmlformats.org/officeDocument/2006/relationships/image" Target="../media/image44.emf"/><Relationship Id="rId5" Type="http://schemas.openxmlformats.org/officeDocument/2006/relationships/image" Target="../media/image45.em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9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30.xml"/><Relationship Id="rId3" Type="http://schemas.openxmlformats.org/officeDocument/2006/relationships/image" Target="../media/image46.emf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emf"/><Relationship Id="rId4" Type="http://schemas.openxmlformats.org/officeDocument/2006/relationships/image" Target="../media/image48.emf"/><Relationship Id="rId5" Type="http://schemas.openxmlformats.org/officeDocument/2006/relationships/image" Target="../media/image49.emf"/><Relationship Id="rId6" Type="http://schemas.openxmlformats.org/officeDocument/2006/relationships/image" Target="../media/image50.emf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31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emf"/><Relationship Id="rId4" Type="http://schemas.openxmlformats.org/officeDocument/2006/relationships/image" Target="../media/image52.emf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3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33.xml"/><Relationship Id="rId3" Type="http://schemas.openxmlformats.org/officeDocument/2006/relationships/image" Target="../media/image5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4" Type="http://schemas.openxmlformats.org/officeDocument/2006/relationships/image" Target="../media/image8.emf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5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34.xml"/><Relationship Id="rId3" Type="http://schemas.openxmlformats.org/officeDocument/2006/relationships/image" Target="../media/image54.emf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emf"/><Relationship Id="rId4" Type="http://schemas.openxmlformats.org/officeDocument/2006/relationships/image" Target="../media/image56.emf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35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emf"/><Relationship Id="rId4" Type="http://schemas.openxmlformats.org/officeDocument/2006/relationships/image" Target="../media/image58.emf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36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emf"/><Relationship Id="rId4" Type="http://schemas.openxmlformats.org/officeDocument/2006/relationships/image" Target="../media/image60.emf"/><Relationship Id="rId5" Type="http://schemas.openxmlformats.org/officeDocument/2006/relationships/image" Target="../media/image61.emf"/><Relationship Id="rId6" Type="http://schemas.openxmlformats.org/officeDocument/2006/relationships/image" Target="../media/image62.emf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37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38.xml"/><Relationship Id="rId3" Type="http://schemas.openxmlformats.org/officeDocument/2006/relationships/image" Target="../media/image63.emf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emf"/><Relationship Id="rId4" Type="http://schemas.openxmlformats.org/officeDocument/2006/relationships/image" Target="../media/image65.emf"/><Relationship Id="rId5" Type="http://schemas.openxmlformats.org/officeDocument/2006/relationships/image" Target="../media/image66.emf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39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0.xml"/><Relationship Id="rId3" Type="http://schemas.openxmlformats.org/officeDocument/2006/relationships/image" Target="../media/image67.emf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emf"/><Relationship Id="rId4" Type="http://schemas.openxmlformats.org/officeDocument/2006/relationships/image" Target="../media/image69.emf"/><Relationship Id="rId5" Type="http://schemas.openxmlformats.org/officeDocument/2006/relationships/image" Target="../media/image70.emf"/><Relationship Id="rId6" Type="http://schemas.openxmlformats.org/officeDocument/2006/relationships/image" Target="../media/image71.emf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41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emf"/><Relationship Id="rId4" Type="http://schemas.openxmlformats.org/officeDocument/2006/relationships/image" Target="../media/image73.emf"/><Relationship Id="rId5" Type="http://schemas.openxmlformats.org/officeDocument/2006/relationships/image" Target="../media/image74.emf"/><Relationship Id="rId6" Type="http://schemas.openxmlformats.org/officeDocument/2006/relationships/image" Target="../media/image75.emf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42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emf"/><Relationship Id="rId4" Type="http://schemas.openxmlformats.org/officeDocument/2006/relationships/image" Target="../media/image77.emf"/><Relationship Id="rId5" Type="http://schemas.openxmlformats.org/officeDocument/2006/relationships/image" Target="../media/image78.em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9.emf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44.xml"/><Relationship Id="rId3" Type="http://schemas.openxmlformats.org/officeDocument/2006/relationships/image" Target="../media/image79.emf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5.xml"/><Relationship Id="rId3" Type="http://schemas.openxmlformats.org/officeDocument/2006/relationships/image" Target="../media/image80.emf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emf"/><Relationship Id="rId4" Type="http://schemas.openxmlformats.org/officeDocument/2006/relationships/image" Target="../media/image25.emf"/><Relationship Id="rId5" Type="http://schemas.openxmlformats.org/officeDocument/2006/relationships/image" Target="../media/image26.emf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46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47.xml"/><Relationship Id="rId3" Type="http://schemas.openxmlformats.org/officeDocument/2006/relationships/image" Target="../media/image81.emf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8.xml"/><Relationship Id="rId3" Type="http://schemas.openxmlformats.org/officeDocument/2006/relationships/image" Target="../media/image82.emf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hyperlink" Target="http://www.utstat.toronto.edu/~brunner/oldclass/431s13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4" Type="http://schemas.openxmlformats.org/officeDocument/2006/relationships/image" Target="../media/image11.emf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33400" y="1143000"/>
            <a:ext cx="7772400" cy="3048000"/>
          </a:xfrm>
        </p:spPr>
        <p:txBody>
          <a:bodyPr/>
          <a:lstStyle/>
          <a:p>
            <a:pPr eaLnBrk="1" hangingPunct="1"/>
            <a:r>
              <a:rPr lang="en-US" dirty="0" smtClean="0"/>
              <a:t>Introduction to Regression with Measurement Error</a:t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sz="2400" dirty="0" smtClean="0"/>
              <a:t>STA431:  Spring 2013</a:t>
            </a:r>
            <a:endParaRPr lang="en-US" sz="2400" dirty="0"/>
          </a:p>
        </p:txBody>
      </p:sp>
      <p:sp>
        <p:nvSpPr>
          <p:cNvPr id="4" name="TextBox 3"/>
          <p:cNvSpPr txBox="1"/>
          <p:nvPr/>
        </p:nvSpPr>
        <p:spPr>
          <a:xfrm>
            <a:off x="2372533" y="5499601"/>
            <a:ext cx="39477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See last slide for copyright information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Simple additive model for measurement error: Continuous case</a:t>
            </a:r>
            <a:endParaRPr lang="en-US" dirty="0"/>
          </a:p>
        </p:txBody>
      </p:sp>
      <p:pic>
        <p:nvPicPr>
          <p:cNvPr id="3" name="Picture 2" descr="latex-image-1.pd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20437" y="1573213"/>
            <a:ext cx="2616200" cy="444500"/>
          </a:xfrm>
          <a:prstGeom prst="rect">
            <a:avLst/>
          </a:prstGeom>
        </p:spPr>
      </p:pic>
      <p:pic>
        <p:nvPicPr>
          <p:cNvPr id="4" name="Picture 3" descr="latex-image-1.pd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1292" y="2673847"/>
            <a:ext cx="8712200" cy="571500"/>
          </a:xfrm>
          <a:prstGeom prst="rect">
            <a:avLst/>
          </a:prstGeom>
        </p:spPr>
      </p:pic>
      <p:pic>
        <p:nvPicPr>
          <p:cNvPr id="5" name="Picture 4" descr="latex-image-1.pdf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7200" y="4161175"/>
            <a:ext cx="8001000" cy="5461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57200" y="5182030"/>
            <a:ext cx="8166869" cy="1200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How much of the variation in the observed variable comes</a:t>
            </a:r>
          </a:p>
          <a:p>
            <a:r>
              <a:rPr lang="en-US" sz="2400" dirty="0" smtClean="0"/>
              <a:t> from variation in the quantity of interest, and how much comes </a:t>
            </a:r>
          </a:p>
          <a:p>
            <a:r>
              <a:rPr lang="en-US" sz="2400" dirty="0" smtClean="0"/>
              <a:t>from random noise?</a:t>
            </a:r>
            <a:endParaRPr lang="en-US" sz="24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855132"/>
            <a:ext cx="9144000" cy="1417638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Reliability</a:t>
            </a:r>
            <a:r>
              <a:rPr lang="en-US" dirty="0" smtClean="0"/>
              <a:t> is the squared correlation between the observed variable and the latent variable (true score). 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sz="3556" dirty="0" smtClean="0"/>
              <a:t>First, recall</a:t>
            </a:r>
            <a:endParaRPr lang="en-US" sz="3556" dirty="0"/>
          </a:p>
        </p:txBody>
      </p:sp>
      <p:pic>
        <p:nvPicPr>
          <p:cNvPr id="3" name="Picture 2" descr="latex-image-1.pd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1917" y="3406629"/>
            <a:ext cx="7886700" cy="2425700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r>
              <a:rPr lang="en-US" sz="3600" dirty="0" smtClean="0"/>
              <a:t>Reliability</a:t>
            </a:r>
            <a:endParaRPr lang="en-US" sz="3600" dirty="0"/>
          </a:p>
        </p:txBody>
      </p:sp>
      <p:pic>
        <p:nvPicPr>
          <p:cNvPr id="3" name="Picture 2" descr="latex-image-1.pd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7325" y="1143000"/>
            <a:ext cx="8382000" cy="5473700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17471" y="3009899"/>
            <a:ext cx="8521590" cy="3340487"/>
          </a:xfrm>
        </p:spPr>
        <p:txBody>
          <a:bodyPr>
            <a:normAutofit/>
          </a:bodyPr>
          <a:lstStyle/>
          <a:p>
            <a:pPr algn="l"/>
            <a:r>
              <a:rPr lang="en-US" sz="3600" dirty="0" smtClean="0"/>
              <a:t>Reliability is the proportion of the variance in the observed variable that comes from the latent variable of interest, and not from random error.</a:t>
            </a:r>
            <a:endParaRPr lang="en-US" sz="3600" dirty="0"/>
          </a:p>
        </p:txBody>
      </p:sp>
      <p:pic>
        <p:nvPicPr>
          <p:cNvPr id="5" name="Picture 4" descr="latex-image-1.pd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31925" y="579438"/>
            <a:ext cx="6159500" cy="1346200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Correlate usual measurement with “Gold Standard?”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Not very realistic, except maybe for some bio-markers</a:t>
            </a:r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Test-Retest</a:t>
            </a:r>
            <a:endParaRPr lang="en-US" dirty="0"/>
          </a:p>
        </p:txBody>
      </p:sp>
      <p:pic>
        <p:nvPicPr>
          <p:cNvPr id="3" name="Picture 2" descr="latex-image-1.pd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86046" y="2005013"/>
            <a:ext cx="3352800" cy="1104900"/>
          </a:xfrm>
          <a:prstGeom prst="rect">
            <a:avLst/>
          </a:prstGeom>
        </p:spPr>
      </p:pic>
      <p:pic>
        <p:nvPicPr>
          <p:cNvPr id="4" name="Picture 3" descr="latex-image-1.pd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3355" y="4025900"/>
            <a:ext cx="8712200" cy="5715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729879" y="5732060"/>
            <a:ext cx="4508967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Equivalent measurements</a:t>
            </a:r>
            <a:endParaRPr lang="en-US" sz="3200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78189"/>
          </a:xfrm>
        </p:spPr>
        <p:txBody>
          <a:bodyPr/>
          <a:lstStyle/>
          <a:p>
            <a:r>
              <a:rPr lang="en-US" dirty="0" smtClean="0"/>
              <a:t>Test-Retest Reliability</a:t>
            </a:r>
            <a:endParaRPr lang="en-US" dirty="0"/>
          </a:p>
        </p:txBody>
      </p:sp>
      <p:pic>
        <p:nvPicPr>
          <p:cNvPr id="8" name="Picture 7" descr="latex-image-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3047" y="863889"/>
            <a:ext cx="5765800" cy="5892800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0"/>
            <a:ext cx="7772400" cy="1470025"/>
          </a:xfrm>
        </p:spPr>
        <p:txBody>
          <a:bodyPr>
            <a:normAutofit/>
          </a:bodyPr>
          <a:lstStyle/>
          <a:p>
            <a:r>
              <a:rPr lang="en-US" sz="3600" dirty="0" smtClean="0"/>
              <a:t>Estimate the reliability: Measure twice for a sample of size </a:t>
            </a:r>
            <a:r>
              <a:rPr lang="en-US" sz="3600" i="1" dirty="0" err="1" smtClean="0"/>
              <a:t>n</a:t>
            </a:r>
            <a:endParaRPr lang="en-US" sz="3600" i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7217" y="1470025"/>
            <a:ext cx="8488172" cy="2156380"/>
          </a:xfrm>
        </p:spPr>
        <p:txBody>
          <a:bodyPr/>
          <a:lstStyle/>
          <a:p>
            <a:r>
              <a:rPr lang="en-US" dirty="0" smtClean="0"/>
              <a:t>Calculate the sample correlation between</a:t>
            </a:r>
          </a:p>
          <a:p>
            <a:r>
              <a:rPr lang="en-US" dirty="0" smtClean="0"/>
              <a:t>W</a:t>
            </a:r>
            <a:r>
              <a:rPr lang="en-US" baseline="-25000" dirty="0" smtClean="0"/>
              <a:t>1,1 </a:t>
            </a:r>
            <a:r>
              <a:rPr lang="en-US" dirty="0" smtClean="0"/>
              <a:t>, W</a:t>
            </a:r>
            <a:r>
              <a:rPr lang="en-US" baseline="-25000" dirty="0" smtClean="0"/>
              <a:t>2,1 </a:t>
            </a:r>
            <a:r>
              <a:rPr lang="en-US" dirty="0" smtClean="0"/>
              <a:t>, …, W</a:t>
            </a:r>
            <a:r>
              <a:rPr lang="en-US" baseline="-25000" dirty="0" smtClean="0"/>
              <a:t>n,1 </a:t>
            </a:r>
            <a:endParaRPr lang="en-US" dirty="0" smtClean="0"/>
          </a:p>
          <a:p>
            <a:r>
              <a:rPr lang="en-US" dirty="0" smtClean="0"/>
              <a:t>W</a:t>
            </a:r>
            <a:r>
              <a:rPr lang="en-US" baseline="-25000" dirty="0" smtClean="0"/>
              <a:t>1,2 </a:t>
            </a:r>
            <a:r>
              <a:rPr lang="en-US" dirty="0" smtClean="0"/>
              <a:t>, W</a:t>
            </a:r>
            <a:r>
              <a:rPr lang="en-US" baseline="-25000" dirty="0" smtClean="0"/>
              <a:t>2,2 </a:t>
            </a:r>
            <a:r>
              <a:rPr lang="en-US" dirty="0" smtClean="0"/>
              <a:t>, …, W</a:t>
            </a:r>
            <a:r>
              <a:rPr lang="en-US" baseline="-25000" dirty="0" smtClean="0"/>
              <a:t>n,2 </a:t>
            </a:r>
            <a:endParaRPr lang="en-US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457200" y="4073508"/>
            <a:ext cx="8229600" cy="200949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Test-retest reliability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Alternate forms reliability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Split-half reliability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86304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The consequences of ignoring measurement error in the explanatory (x) variables</a:t>
            </a:r>
            <a:endParaRPr lang="en-US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881"/>
            <a:ext cx="8229600" cy="1727313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Measurement error in the response variable is a less serious problem: </a:t>
            </a:r>
            <a:br>
              <a:rPr lang="en-US" dirty="0" smtClean="0"/>
            </a:br>
            <a:r>
              <a:rPr lang="en-US" dirty="0" smtClean="0"/>
              <a:t>Re-parameterize</a:t>
            </a:r>
            <a:endParaRPr lang="en-US" dirty="0"/>
          </a:p>
        </p:txBody>
      </p:sp>
      <p:pic>
        <p:nvPicPr>
          <p:cNvPr id="3" name="Picture 2" descr="latex-image-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3837" y="2501587"/>
            <a:ext cx="6883400" cy="32004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415778" y="6095667"/>
            <a:ext cx="56968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Can’t know everything, but all we care about is β</a:t>
            </a:r>
            <a:r>
              <a:rPr lang="en-US" baseline="-25000" dirty="0" smtClean="0"/>
              <a:t>1</a:t>
            </a:r>
            <a:r>
              <a:rPr lang="en-US" dirty="0" smtClean="0"/>
              <a:t> anyway.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Linear Regression</a:t>
            </a:r>
            <a:endParaRPr lang="en-US" dirty="0"/>
          </a:p>
        </p:txBody>
      </p:sp>
      <p:pic>
        <p:nvPicPr>
          <p:cNvPr id="5" name="Picture 4" descr="latex-image-1.pd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" y="1770063"/>
            <a:ext cx="8458200" cy="419100"/>
          </a:xfrm>
          <a:prstGeom prst="rect">
            <a:avLst/>
          </a:prstGeom>
        </p:spPr>
      </p:pic>
      <p:pic>
        <p:nvPicPr>
          <p:cNvPr id="6" name="Picture 5" descr="latex-image-1.pd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2575" y="3189288"/>
            <a:ext cx="8724900" cy="571500"/>
          </a:xfrm>
          <a:prstGeom prst="rect">
            <a:avLst/>
          </a:prstGeom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02693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Measurement error in the explanatory variables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336924"/>
            <a:ext cx="8229600" cy="4525963"/>
          </a:xfrm>
        </p:spPr>
        <p:txBody>
          <a:bodyPr/>
          <a:lstStyle/>
          <a:p>
            <a:r>
              <a:rPr lang="en-US" dirty="0" smtClean="0"/>
              <a:t>True model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Naïve model</a:t>
            </a:r>
            <a:endParaRPr lang="en-US" dirty="0"/>
          </a:p>
        </p:txBody>
      </p:sp>
      <p:pic>
        <p:nvPicPr>
          <p:cNvPr id="5" name="Picture 4" descr="latex-image-1.pd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6175" y="2271713"/>
            <a:ext cx="7099300" cy="1841500"/>
          </a:xfrm>
          <a:prstGeom prst="rect">
            <a:avLst/>
          </a:prstGeom>
        </p:spPr>
      </p:pic>
      <p:pic>
        <p:nvPicPr>
          <p:cNvPr id="6" name="Picture 5" descr="latex-image-1.pd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76375" y="5862887"/>
            <a:ext cx="6769100" cy="482600"/>
          </a:xfrm>
          <a:prstGeom prst="rect">
            <a:avLst/>
          </a:prstGeom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9463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True Model (More detail)</a:t>
            </a:r>
            <a:endParaRPr lang="en-US" dirty="0"/>
          </a:p>
        </p:txBody>
      </p:sp>
      <p:pic>
        <p:nvPicPr>
          <p:cNvPr id="3" name="Picture 2" descr="latex-image-1.pd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12825" y="916634"/>
            <a:ext cx="7099300" cy="1841500"/>
          </a:xfrm>
          <a:prstGeom prst="rect">
            <a:avLst/>
          </a:prstGeom>
        </p:spPr>
      </p:pic>
      <p:pic>
        <p:nvPicPr>
          <p:cNvPr id="5" name="Picture 4" descr="latex-image-1.pd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12825" y="3133725"/>
            <a:ext cx="7289800" cy="1485900"/>
          </a:xfrm>
          <a:prstGeom prst="rect">
            <a:avLst/>
          </a:prstGeom>
        </p:spPr>
      </p:pic>
      <p:pic>
        <p:nvPicPr>
          <p:cNvPr id="6" name="Picture 5" descr="latex-image-1.pdf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795463" y="5318125"/>
            <a:ext cx="4864100" cy="927100"/>
          </a:xfrm>
          <a:prstGeom prst="rect">
            <a:avLst/>
          </a:prstGeom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Reliabilities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Reliability of </a:t>
            </a:r>
            <a:r>
              <a:rPr lang="en-US" i="1" dirty="0" smtClean="0"/>
              <a:t>W</a:t>
            </a:r>
            <a:r>
              <a:rPr lang="en-US" i="1" baseline="-25000" dirty="0" smtClean="0"/>
              <a:t>1</a:t>
            </a:r>
            <a:r>
              <a:rPr lang="en-US" dirty="0" smtClean="0"/>
              <a:t> is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Reliability of </a:t>
            </a:r>
            <a:r>
              <a:rPr lang="en-US" i="1" dirty="0" smtClean="0"/>
              <a:t>W</a:t>
            </a:r>
            <a:r>
              <a:rPr lang="en-US" i="1" baseline="-25000" dirty="0" smtClean="0"/>
              <a:t>2</a:t>
            </a:r>
            <a:r>
              <a:rPr lang="en-US" dirty="0" smtClean="0"/>
              <a:t> is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4" name="Picture 3" descr="latex-image-1.pd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95821" y="2012950"/>
            <a:ext cx="1701800" cy="1054100"/>
          </a:xfrm>
          <a:prstGeom prst="rect">
            <a:avLst/>
          </a:prstGeom>
        </p:spPr>
      </p:pic>
      <p:pic>
        <p:nvPicPr>
          <p:cNvPr id="5" name="Picture 4" descr="latex-image-1.pd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95821" y="4335463"/>
            <a:ext cx="1701800" cy="1054100"/>
          </a:xfrm>
          <a:prstGeom prst="rect">
            <a:avLst/>
          </a:prstGeom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28593"/>
          </a:xfrm>
        </p:spPr>
        <p:txBody>
          <a:bodyPr>
            <a:normAutofit/>
          </a:bodyPr>
          <a:lstStyle/>
          <a:p>
            <a:r>
              <a:rPr lang="en-US" sz="3600" dirty="0" smtClean="0"/>
              <a:t>Test X</a:t>
            </a:r>
            <a:r>
              <a:rPr lang="en-US" sz="3600" baseline="-25000" dirty="0" smtClean="0"/>
              <a:t>2</a:t>
            </a:r>
            <a:r>
              <a:rPr lang="en-US" sz="3600" dirty="0" smtClean="0"/>
              <a:t> controlling for (holding constant) X</a:t>
            </a:r>
            <a:r>
              <a:rPr lang="en-US" sz="3600" baseline="-25000" dirty="0" smtClean="0"/>
              <a:t>1</a:t>
            </a:r>
            <a:endParaRPr lang="en-US" sz="3600" baseline="-25000" dirty="0"/>
          </a:p>
        </p:txBody>
      </p:sp>
      <p:pic>
        <p:nvPicPr>
          <p:cNvPr id="3" name="Picture 2" descr="latex-image-1.pd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38375" y="1257300"/>
            <a:ext cx="4546600" cy="393700"/>
          </a:xfrm>
          <a:prstGeom prst="rect">
            <a:avLst/>
          </a:prstGeom>
        </p:spPr>
      </p:pic>
      <p:pic>
        <p:nvPicPr>
          <p:cNvPr id="4" name="Picture 3" descr="latex-image-1.pd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63763" y="2239963"/>
            <a:ext cx="4495800" cy="431800"/>
          </a:xfrm>
          <a:prstGeom prst="rect">
            <a:avLst/>
          </a:prstGeom>
        </p:spPr>
      </p:pic>
      <p:pic>
        <p:nvPicPr>
          <p:cNvPr id="5" name="Picture 4" descr="latex-image-1.pdf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797175" y="3355975"/>
            <a:ext cx="2895600" cy="10414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408550" y="5297688"/>
            <a:ext cx="5916804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That's the usual conditional model</a:t>
            </a:r>
            <a:endParaRPr lang="en-US" sz="3200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rmAutofit/>
          </a:bodyPr>
          <a:lstStyle/>
          <a:p>
            <a:r>
              <a:rPr lang="en-US" sz="3600" dirty="0" smtClean="0"/>
              <a:t>Unconditional:  Test </a:t>
            </a:r>
            <a:r>
              <a:rPr lang="en-US" sz="3600" i="1" dirty="0" smtClean="0"/>
              <a:t>X</a:t>
            </a:r>
            <a:r>
              <a:rPr lang="en-US" sz="3600" i="1" baseline="-25000" dirty="0" smtClean="0"/>
              <a:t>2</a:t>
            </a:r>
            <a:r>
              <a:rPr lang="en-US" sz="3600" dirty="0" smtClean="0"/>
              <a:t> controlling for </a:t>
            </a:r>
            <a:r>
              <a:rPr lang="en-US" sz="3600" i="1" dirty="0" smtClean="0"/>
              <a:t>X</a:t>
            </a:r>
            <a:r>
              <a:rPr lang="en-US" sz="3600" i="1" baseline="-25000" dirty="0" smtClean="0"/>
              <a:t>1</a:t>
            </a:r>
            <a:endParaRPr lang="en-US" sz="3600" i="1" baseline="-25000" dirty="0"/>
          </a:p>
        </p:txBody>
      </p:sp>
      <p:pic>
        <p:nvPicPr>
          <p:cNvPr id="5" name="Picture 4" descr="latex-image-1.pd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89113" y="1273175"/>
            <a:ext cx="5346700" cy="3937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389387" y="3636857"/>
            <a:ext cx="36014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Hold X</a:t>
            </a:r>
            <a:r>
              <a:rPr lang="en-US" sz="2400" baseline="-25000" dirty="0" smtClean="0"/>
              <a:t>1</a:t>
            </a:r>
            <a:r>
              <a:rPr lang="en-US" sz="2400" dirty="0" smtClean="0"/>
              <a:t> constant at fixed x</a:t>
            </a:r>
            <a:r>
              <a:rPr lang="en-US" sz="2400" baseline="-25000" dirty="0" smtClean="0"/>
              <a:t>1</a:t>
            </a:r>
            <a:endParaRPr lang="en-US" sz="2400" baseline="-25000" dirty="0"/>
          </a:p>
        </p:txBody>
      </p:sp>
      <p:pic>
        <p:nvPicPr>
          <p:cNvPr id="10" name="Picture 9" descr="latex-image-1.pd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1175" y="2098675"/>
            <a:ext cx="8267700" cy="1016000"/>
          </a:xfrm>
          <a:prstGeom prst="rect">
            <a:avLst/>
          </a:prstGeom>
        </p:spPr>
      </p:pic>
      <p:pic>
        <p:nvPicPr>
          <p:cNvPr id="11" name="Picture 10" descr="latex-image-1.pdf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1175" y="4929188"/>
            <a:ext cx="7645400" cy="431800"/>
          </a:xfrm>
          <a:prstGeom prst="rect">
            <a:avLst/>
          </a:prstGeom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Controlling Type I Error Rate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Type I error is to reject H</a:t>
            </a:r>
            <a:r>
              <a:rPr lang="en-US" baseline="-25000" dirty="0" smtClean="0"/>
              <a:t>0</a:t>
            </a:r>
            <a:r>
              <a:rPr lang="en-US" dirty="0" smtClean="0"/>
              <a:t> when it is true, and there is actually no effect or no relationship</a:t>
            </a:r>
          </a:p>
          <a:p>
            <a:r>
              <a:rPr lang="en-US" dirty="0" smtClean="0"/>
              <a:t>Type I error is very bad. That’s why Fisher called it an “error of the first kind.”</a:t>
            </a:r>
          </a:p>
          <a:p>
            <a:r>
              <a:rPr lang="en-US" dirty="0" smtClean="0"/>
              <a:t>False knowledge is worse than ignorance.</a:t>
            </a:r>
            <a:endParaRPr lang="en-US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2248805"/>
          </a:xfrm>
        </p:spPr>
        <p:txBody>
          <a:bodyPr>
            <a:normAutofit/>
          </a:bodyPr>
          <a:lstStyle/>
          <a:p>
            <a:r>
              <a:rPr lang="en-US" dirty="0" smtClean="0"/>
              <a:t>Simulation study: Use pseudo-random number generation to create data sets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221220"/>
            <a:ext cx="8229600" cy="2677955"/>
          </a:xfrm>
        </p:spPr>
        <p:txBody>
          <a:bodyPr/>
          <a:lstStyle/>
          <a:p>
            <a:r>
              <a:rPr lang="en-US" dirty="0" smtClean="0"/>
              <a:t>Simulate data from the true model with β</a:t>
            </a:r>
            <a:r>
              <a:rPr lang="en-US" baseline="-25000" dirty="0" smtClean="0"/>
              <a:t>2</a:t>
            </a:r>
            <a:r>
              <a:rPr lang="en-US" dirty="0" smtClean="0"/>
              <a:t>=0</a:t>
            </a:r>
          </a:p>
          <a:p>
            <a:r>
              <a:rPr lang="en-US" dirty="0" smtClean="0"/>
              <a:t>Fit naïve model</a:t>
            </a:r>
          </a:p>
          <a:p>
            <a:r>
              <a:rPr lang="en-US" dirty="0" smtClean="0"/>
              <a:t>Test H</a:t>
            </a:r>
            <a:r>
              <a:rPr lang="en-US" baseline="-25000" dirty="0" smtClean="0"/>
              <a:t>0</a:t>
            </a:r>
            <a:r>
              <a:rPr lang="en-US" dirty="0" smtClean="0"/>
              <a:t>: β</a:t>
            </a:r>
            <a:r>
              <a:rPr lang="en-US" baseline="-25000" dirty="0" smtClean="0"/>
              <a:t>2</a:t>
            </a:r>
            <a:r>
              <a:rPr lang="en-US" dirty="0" smtClean="0"/>
              <a:t>=0 at </a:t>
            </a:r>
            <a:r>
              <a:rPr lang="en-US" dirty="0" err="1" smtClean="0"/>
              <a:t>α</a:t>
            </a:r>
            <a:r>
              <a:rPr lang="en-US" dirty="0" smtClean="0"/>
              <a:t> = 0.05 using naïve model</a:t>
            </a:r>
          </a:p>
          <a:p>
            <a:r>
              <a:rPr lang="en-US" dirty="0" smtClean="0"/>
              <a:t>Is H</a:t>
            </a:r>
            <a:r>
              <a:rPr lang="en-US" baseline="-25000" dirty="0" smtClean="0"/>
              <a:t>0</a:t>
            </a:r>
            <a:r>
              <a:rPr lang="en-US" dirty="0" smtClean="0"/>
              <a:t> rejected five percent of the time?</a:t>
            </a:r>
            <a:endParaRPr lang="en-US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atex-image-1.pd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4942" y="1351780"/>
            <a:ext cx="8204200" cy="3746500"/>
          </a:xfrm>
          <a:prstGeom prst="rect">
            <a:avLst/>
          </a:prstGeom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latex-image-1.pd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2775" y="0"/>
            <a:ext cx="7966075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atex-image-1.pd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2988" y="425450"/>
            <a:ext cx="7874000" cy="623570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Matrix Form</a:t>
            </a:r>
            <a:endParaRPr lang="en-US" dirty="0"/>
          </a:p>
        </p:txBody>
      </p:sp>
      <p:pic>
        <p:nvPicPr>
          <p:cNvPr id="3" name="Picture 2" descr="latex-image-1.pd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68613" y="2320925"/>
            <a:ext cx="3086100" cy="431800"/>
          </a:xfrm>
          <a:prstGeom prst="rect">
            <a:avLst/>
          </a:prstGeom>
        </p:spPr>
      </p:pic>
      <p:pic>
        <p:nvPicPr>
          <p:cNvPr id="4" name="Picture 3" descr="latex-image-1.pd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1883" y="3776663"/>
            <a:ext cx="8724900" cy="8382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943049" y="5677458"/>
            <a:ext cx="581639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Are </a:t>
            </a:r>
            <a:r>
              <a:rPr lang="en-US" sz="3600" i="1" dirty="0" smtClean="0"/>
              <a:t>X</a:t>
            </a:r>
            <a:r>
              <a:rPr lang="en-US" sz="3600" dirty="0" smtClean="0"/>
              <a:t>  values really constants?</a:t>
            </a:r>
            <a:endParaRPr lang="en-US" sz="3600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atex-image-1.pd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46200" y="800100"/>
            <a:ext cx="6565900" cy="5384800"/>
          </a:xfrm>
          <a:prstGeom prst="rect">
            <a:avLst/>
          </a:prstGeom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latex-image-1.pd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60513" y="-1"/>
            <a:ext cx="5032375" cy="6858001"/>
          </a:xfrm>
          <a:prstGeom prst="rect">
            <a:avLst/>
          </a:prstGeom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27785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Try it with measurement error</a:t>
            </a:r>
            <a:endParaRPr lang="en-US" dirty="0"/>
          </a:p>
        </p:txBody>
      </p:sp>
      <p:pic>
        <p:nvPicPr>
          <p:cNvPr id="3" name="Picture 2" descr="latex-image-1.pd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90688" y="885712"/>
            <a:ext cx="5473700" cy="53848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7482098" y="6366259"/>
            <a:ext cx="12047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9 out of 10</a:t>
            </a:r>
            <a:endParaRPr lang="en-US" dirty="0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95170"/>
          </a:xfrm>
        </p:spPr>
        <p:txBody>
          <a:bodyPr/>
          <a:lstStyle/>
          <a:p>
            <a:r>
              <a:rPr lang="en-US" dirty="0" smtClean="0"/>
              <a:t>A </a:t>
            </a:r>
            <a:r>
              <a:rPr lang="en-US" b="1" dirty="0" smtClean="0"/>
              <a:t>Big </a:t>
            </a:r>
            <a:r>
              <a:rPr lang="en-US" dirty="0" smtClean="0"/>
              <a:t>Simulation Study (6 Factors)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86788"/>
            <a:ext cx="8229600" cy="5571211"/>
          </a:xfrm>
        </p:spPr>
        <p:txBody>
          <a:bodyPr/>
          <a:lstStyle/>
          <a:p>
            <a:r>
              <a:rPr lang="en-US" dirty="0" smtClean="0"/>
              <a:t>Sample size: </a:t>
            </a:r>
            <a:r>
              <a:rPr lang="en-US" dirty="0" err="1" smtClean="0"/>
              <a:t>n</a:t>
            </a:r>
            <a:r>
              <a:rPr lang="en-US" dirty="0" smtClean="0"/>
              <a:t> = 50, 100, 250, 500, 1000</a:t>
            </a:r>
          </a:p>
          <a:p>
            <a:r>
              <a:rPr lang="en-US" dirty="0" smtClean="0"/>
              <a:t>Corr(X</a:t>
            </a:r>
            <a:r>
              <a:rPr lang="en-US" baseline="-25000" dirty="0" smtClean="0"/>
              <a:t>1</a:t>
            </a:r>
            <a:r>
              <a:rPr lang="en-US" dirty="0" smtClean="0"/>
              <a:t>,X</a:t>
            </a:r>
            <a:r>
              <a:rPr lang="en-US" baseline="-25000" dirty="0" smtClean="0"/>
              <a:t>2</a:t>
            </a:r>
            <a:r>
              <a:rPr lang="en-US" dirty="0" smtClean="0"/>
              <a:t>): </a:t>
            </a:r>
            <a:r>
              <a:rPr lang="en-US" dirty="0" smtClean="0">
                <a:latin typeface="Lucida Grande"/>
                <a:ea typeface="Lucida Grande"/>
                <a:cs typeface="Lucida Grande"/>
              </a:rPr>
              <a:t>ϕ</a:t>
            </a:r>
            <a:r>
              <a:rPr lang="en-US" baseline="-25000" dirty="0" smtClean="0"/>
              <a:t>12</a:t>
            </a:r>
            <a:r>
              <a:rPr lang="en-US" dirty="0" smtClean="0"/>
              <a:t> = 0.00, 0.25, 0.75, 0.80, 0.90</a:t>
            </a:r>
          </a:p>
          <a:p>
            <a:r>
              <a:rPr lang="en-US" dirty="0" smtClean="0"/>
              <a:t>Variance in Y explained by X</a:t>
            </a:r>
            <a:r>
              <a:rPr lang="en-US" baseline="-25000" dirty="0" smtClean="0"/>
              <a:t>1</a:t>
            </a:r>
            <a:r>
              <a:rPr lang="en-US" dirty="0" smtClean="0"/>
              <a:t>: 0.25, 0.50, 0.75</a:t>
            </a:r>
          </a:p>
          <a:p>
            <a:r>
              <a:rPr lang="en-US" dirty="0" smtClean="0"/>
              <a:t>Reliability of W</a:t>
            </a:r>
            <a:r>
              <a:rPr lang="en-US" baseline="-25000" dirty="0" smtClean="0"/>
              <a:t>1</a:t>
            </a:r>
            <a:r>
              <a:rPr lang="en-US" dirty="0" smtClean="0"/>
              <a:t>: 0.50, 0.75, 0.80, 0.90, 0.95</a:t>
            </a:r>
          </a:p>
          <a:p>
            <a:r>
              <a:rPr lang="en-US" dirty="0" smtClean="0"/>
              <a:t>Reliability of W</a:t>
            </a:r>
            <a:r>
              <a:rPr lang="en-US" baseline="-25000" dirty="0" smtClean="0"/>
              <a:t>2</a:t>
            </a:r>
            <a:r>
              <a:rPr lang="en-US" dirty="0" smtClean="0"/>
              <a:t>: 0.50, 0.75, 0.80, 0.90, 0.95</a:t>
            </a:r>
          </a:p>
          <a:p>
            <a:r>
              <a:rPr lang="en-US" dirty="0" smtClean="0"/>
              <a:t>Distribution  of latent variables and error terms: Normal, Uniform, t, Pareto</a:t>
            </a:r>
          </a:p>
          <a:p>
            <a:endParaRPr lang="en-US" dirty="0" smtClean="0"/>
          </a:p>
          <a:p>
            <a:r>
              <a:rPr lang="en-US" dirty="0" smtClean="0"/>
              <a:t>5x5x3x5x5x4 = 7,500 treatment combinations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61747"/>
          </a:xfrm>
        </p:spPr>
        <p:txBody>
          <a:bodyPr/>
          <a:lstStyle/>
          <a:p>
            <a:r>
              <a:rPr lang="en-US" dirty="0" smtClean="0"/>
              <a:t>Within each of the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69808"/>
            <a:ext cx="8229600" cy="5481387"/>
          </a:xfrm>
        </p:spPr>
        <p:txBody>
          <a:bodyPr/>
          <a:lstStyle/>
          <a:p>
            <a:r>
              <a:rPr lang="en-US" dirty="0" smtClean="0"/>
              <a:t>5x5x3x5x5x4 = 7,500 treatment combinations</a:t>
            </a:r>
          </a:p>
          <a:p>
            <a:r>
              <a:rPr lang="en-US" dirty="0" smtClean="0"/>
              <a:t>10,000 random data sets were generated</a:t>
            </a:r>
          </a:p>
          <a:p>
            <a:r>
              <a:rPr lang="en-US" dirty="0" smtClean="0"/>
              <a:t>For a total of 75 million data sets</a:t>
            </a:r>
          </a:p>
          <a:p>
            <a:r>
              <a:rPr lang="en-US" dirty="0" smtClean="0"/>
              <a:t>All generated according to the true model, with β</a:t>
            </a:r>
            <a:r>
              <a:rPr lang="en-US" baseline="-25000" dirty="0" smtClean="0"/>
              <a:t>2</a:t>
            </a:r>
            <a:r>
              <a:rPr lang="en-US" dirty="0" smtClean="0"/>
              <a:t>=0</a:t>
            </a:r>
          </a:p>
          <a:p>
            <a:endParaRPr lang="en-US" dirty="0" smtClean="0"/>
          </a:p>
          <a:p>
            <a:r>
              <a:rPr lang="en-US" dirty="0" smtClean="0"/>
              <a:t>Fit naïve model, test H</a:t>
            </a:r>
            <a:r>
              <a:rPr lang="en-US" baseline="-25000" dirty="0" smtClean="0"/>
              <a:t>0</a:t>
            </a:r>
            <a:r>
              <a:rPr lang="en-US" dirty="0" smtClean="0"/>
              <a:t>: β</a:t>
            </a:r>
            <a:r>
              <a:rPr lang="en-US" baseline="-25000" dirty="0" smtClean="0"/>
              <a:t>2</a:t>
            </a:r>
            <a:r>
              <a:rPr lang="en-US" dirty="0" smtClean="0"/>
              <a:t>=0 at </a:t>
            </a:r>
            <a:r>
              <a:rPr lang="en-US" dirty="0" err="1" smtClean="0"/>
              <a:t>α</a:t>
            </a:r>
            <a:r>
              <a:rPr lang="en-US" dirty="0" smtClean="0"/>
              <a:t> = 0.05</a:t>
            </a:r>
          </a:p>
          <a:p>
            <a:r>
              <a:rPr lang="en-US" dirty="0" smtClean="0"/>
              <a:t>Proportion of times H</a:t>
            </a:r>
            <a:r>
              <a:rPr lang="en-US" baseline="-25000" dirty="0" smtClean="0"/>
              <a:t>0</a:t>
            </a:r>
            <a:r>
              <a:rPr lang="en-US" dirty="0" smtClean="0"/>
              <a:t> is rejected is a Monte Carlo estimate of the Type I Error Rate</a:t>
            </a:r>
            <a:endParaRPr lang="en-US" dirty="0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Look at a small part of the results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51950"/>
            <a:ext cx="8229600" cy="3112455"/>
          </a:xfrm>
        </p:spPr>
        <p:txBody>
          <a:bodyPr/>
          <a:lstStyle/>
          <a:p>
            <a:r>
              <a:rPr lang="en-US" dirty="0" smtClean="0"/>
              <a:t>Both reliabilities = 0.90</a:t>
            </a:r>
          </a:p>
          <a:p>
            <a:r>
              <a:rPr lang="en-US" dirty="0" smtClean="0"/>
              <a:t>Everything is normally distributed</a:t>
            </a:r>
          </a:p>
          <a:p>
            <a:r>
              <a:rPr lang="en-US" dirty="0" smtClean="0"/>
              <a:t>β</a:t>
            </a:r>
            <a:r>
              <a:rPr lang="en-US" baseline="-25000" dirty="0" smtClean="0"/>
              <a:t>0</a:t>
            </a:r>
            <a:r>
              <a:rPr lang="en-US" dirty="0" smtClean="0"/>
              <a:t> = 1, β</a:t>
            </a:r>
            <a:r>
              <a:rPr lang="en-US" baseline="-25000" dirty="0" smtClean="0"/>
              <a:t>1</a:t>
            </a:r>
            <a:r>
              <a:rPr lang="en-US" dirty="0" smtClean="0"/>
              <a:t>=1, β</a:t>
            </a:r>
            <a:r>
              <a:rPr lang="en-US" baseline="-25000" dirty="0" smtClean="0"/>
              <a:t>2</a:t>
            </a:r>
            <a:r>
              <a:rPr lang="en-US" dirty="0" smtClean="0"/>
              <a:t>=0 (H</a:t>
            </a:r>
            <a:r>
              <a:rPr lang="en-US" baseline="-25000" dirty="0" smtClean="0"/>
              <a:t>0</a:t>
            </a:r>
            <a:r>
              <a:rPr lang="en-US" dirty="0" smtClean="0"/>
              <a:t> is true)</a:t>
            </a:r>
            <a:endParaRPr lang="en-US" dirty="0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Type1.pd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14500" y="57150"/>
            <a:ext cx="5715000" cy="6743700"/>
          </a:xfrm>
          <a:prstGeom prst="rect">
            <a:avLst/>
          </a:prstGeom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11343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Marginal Mean Type I Error Rates</a:t>
            </a:r>
            <a:endParaRPr lang="en-US" dirty="0"/>
          </a:p>
        </p:txBody>
      </p:sp>
      <p:pic>
        <p:nvPicPr>
          <p:cNvPr id="3" name="Picture 2" descr="Marginal.pd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3000" y="711343"/>
            <a:ext cx="6858000" cy="5829300"/>
          </a:xfrm>
          <a:prstGeom prst="rect">
            <a:avLst/>
          </a:prstGeom>
        </p:spPr>
      </p:pic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7792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69270"/>
            <a:ext cx="8229600" cy="5888730"/>
          </a:xfrm>
        </p:spPr>
        <p:txBody>
          <a:bodyPr/>
          <a:lstStyle/>
          <a:p>
            <a:r>
              <a:rPr lang="en-US" dirty="0" smtClean="0"/>
              <a:t>Ignoring measurement error in the independent variables can seriously inflate Type I error rates.</a:t>
            </a:r>
          </a:p>
          <a:p>
            <a:r>
              <a:rPr lang="en-US" dirty="0" smtClean="0"/>
              <a:t>The poison combination is measurement error in the variable for which you are “controlling,” and correlation between latent independent variables.  If either is zero, there is no problem.</a:t>
            </a:r>
          </a:p>
          <a:p>
            <a:r>
              <a:rPr lang="en-US" dirty="0" smtClean="0"/>
              <a:t>Factors affecting severity of the problem are (next slide)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6120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Factors affecting severity of the problem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69000"/>
            <a:ext cx="8686800" cy="6196792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As the correlation between </a:t>
            </a:r>
            <a:r>
              <a:rPr lang="en-US" i="1" dirty="0" smtClean="0"/>
              <a:t>X</a:t>
            </a:r>
            <a:r>
              <a:rPr lang="en-US" i="1" baseline="-25000" dirty="0" smtClean="0"/>
              <a:t>1</a:t>
            </a:r>
            <a:r>
              <a:rPr lang="en-US" dirty="0" smtClean="0"/>
              <a:t> and </a:t>
            </a:r>
            <a:r>
              <a:rPr lang="en-US" i="1" dirty="0" smtClean="0"/>
              <a:t>X</a:t>
            </a:r>
            <a:r>
              <a:rPr lang="en-US" i="1" baseline="-25000" dirty="0" smtClean="0"/>
              <a:t>2</a:t>
            </a:r>
            <a:r>
              <a:rPr lang="en-US" dirty="0" smtClean="0"/>
              <a:t> increases, the problem gets worse.</a:t>
            </a:r>
          </a:p>
          <a:p>
            <a:r>
              <a:rPr lang="en-US" dirty="0" smtClean="0"/>
              <a:t>As the correlation between </a:t>
            </a:r>
            <a:r>
              <a:rPr lang="en-US" i="1" dirty="0" smtClean="0"/>
              <a:t>X</a:t>
            </a:r>
            <a:r>
              <a:rPr lang="en-US" i="1" baseline="-25000" dirty="0" smtClean="0"/>
              <a:t>1</a:t>
            </a:r>
            <a:r>
              <a:rPr lang="en-US" dirty="0" smtClean="0"/>
              <a:t> and </a:t>
            </a:r>
            <a:r>
              <a:rPr lang="en-US" i="1" dirty="0" smtClean="0"/>
              <a:t>Y</a:t>
            </a:r>
            <a:r>
              <a:rPr lang="en-US" dirty="0" smtClean="0"/>
              <a:t> increases, the problem gets worse.</a:t>
            </a:r>
          </a:p>
          <a:p>
            <a:r>
              <a:rPr lang="en-US" dirty="0" smtClean="0"/>
              <a:t>As the amount of measurement error in </a:t>
            </a:r>
            <a:r>
              <a:rPr lang="en-US" i="1" dirty="0" smtClean="0"/>
              <a:t>X</a:t>
            </a:r>
            <a:r>
              <a:rPr lang="en-US" i="1" baseline="-25000" dirty="0" smtClean="0"/>
              <a:t>1</a:t>
            </a:r>
            <a:r>
              <a:rPr lang="en-US" dirty="0" smtClean="0"/>
              <a:t> increases, the problem gets worse.</a:t>
            </a:r>
          </a:p>
          <a:p>
            <a:r>
              <a:rPr lang="en-US" dirty="0" smtClean="0"/>
              <a:t>As the amount of measurement error in </a:t>
            </a:r>
            <a:r>
              <a:rPr lang="en-US" i="1" dirty="0" smtClean="0"/>
              <a:t>X</a:t>
            </a:r>
            <a:r>
              <a:rPr lang="en-US" i="1" baseline="-25000" dirty="0" smtClean="0"/>
              <a:t>2</a:t>
            </a:r>
            <a:r>
              <a:rPr lang="en-US" dirty="0" smtClean="0"/>
              <a:t> increases, the problem gets </a:t>
            </a:r>
            <a:r>
              <a:rPr lang="en-US" i="1" dirty="0" smtClean="0"/>
              <a:t>less </a:t>
            </a:r>
            <a:r>
              <a:rPr lang="en-US" dirty="0" smtClean="0"/>
              <a:t>severe.</a:t>
            </a:r>
          </a:p>
          <a:p>
            <a:r>
              <a:rPr lang="en-US" b="1" dirty="0" smtClean="0"/>
              <a:t>As the sample size increases, the problem gets worse</a:t>
            </a:r>
            <a:r>
              <a:rPr lang="en-US" dirty="0" smtClean="0"/>
              <a:t>.   </a:t>
            </a:r>
          </a:p>
          <a:p>
            <a:r>
              <a:rPr lang="en-US" dirty="0" smtClean="0"/>
              <a:t>Distribution of the variables does not matter much.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Double Expectation</a:t>
            </a:r>
            <a:endParaRPr lang="en-US" dirty="0"/>
          </a:p>
        </p:txBody>
      </p:sp>
      <p:pic>
        <p:nvPicPr>
          <p:cNvPr id="7" name="Picture 6" descr="latex-image-1.pd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47900" y="2006600"/>
            <a:ext cx="4292600" cy="4826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57200" y="3238500"/>
            <a:ext cx="787637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E{Y} is a constant. E{Y|X} is a random variable, a function of X.</a:t>
            </a:r>
            <a:endParaRPr lang="en-US" sz="2400" dirty="0"/>
          </a:p>
        </p:txBody>
      </p:sp>
      <p:pic>
        <p:nvPicPr>
          <p:cNvPr id="10" name="Picture 9" descr="latex-image-1.pd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5900" y="4464050"/>
            <a:ext cx="8636000" cy="1155700"/>
          </a:xfrm>
          <a:prstGeom prst="rect">
            <a:avLst/>
          </a:prstGeom>
        </p:spPr>
      </p:pic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60400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As the sample size increases, the problem gets worse</a:t>
            </a:r>
            <a:r>
              <a:rPr lang="en-US" dirty="0" smtClean="0"/>
              <a:t>.   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009899"/>
            <a:ext cx="7772400" cy="2170679"/>
          </a:xfrm>
        </p:spPr>
        <p:txBody>
          <a:bodyPr>
            <a:normAutofit/>
          </a:bodyPr>
          <a:lstStyle/>
          <a:p>
            <a:r>
              <a:rPr lang="en-US" dirty="0" smtClean="0"/>
              <a:t>For a large enough sample size, no amount of measurement error in the independent variables is safe, assuming that the latent independent variables are correlated.</a:t>
            </a:r>
            <a:endParaRPr lang="en-US" dirty="0"/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87327"/>
          </a:xfrm>
        </p:spPr>
        <p:txBody>
          <a:bodyPr>
            <a:normAutofit/>
          </a:bodyPr>
          <a:lstStyle/>
          <a:p>
            <a:r>
              <a:rPr lang="en-US" sz="3200" dirty="0" smtClean="0"/>
              <a:t>The problem applies to other kinds of regression, and various kinds of measurement error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87326"/>
            <a:ext cx="8229600" cy="5046887"/>
          </a:xfrm>
        </p:spPr>
        <p:txBody>
          <a:bodyPr/>
          <a:lstStyle/>
          <a:p>
            <a:r>
              <a:rPr lang="en-US" dirty="0" smtClean="0"/>
              <a:t>Logistic regression</a:t>
            </a:r>
          </a:p>
          <a:p>
            <a:r>
              <a:rPr lang="en-US" dirty="0" smtClean="0"/>
              <a:t>Proportional hazards regression in survival analysis</a:t>
            </a:r>
          </a:p>
          <a:p>
            <a:r>
              <a:rPr lang="en-US" dirty="0" smtClean="0"/>
              <a:t>Log-linear models:  Test of conditional independence in the presence of classification error</a:t>
            </a:r>
          </a:p>
          <a:p>
            <a:r>
              <a:rPr lang="en-US" dirty="0" smtClean="0"/>
              <a:t>Median splits</a:t>
            </a:r>
          </a:p>
          <a:p>
            <a:r>
              <a:rPr lang="en-US" dirty="0" smtClean="0"/>
              <a:t>Even converting </a:t>
            </a:r>
            <a:r>
              <a:rPr lang="en-US" i="1" dirty="0" smtClean="0"/>
              <a:t>X</a:t>
            </a:r>
            <a:r>
              <a:rPr lang="en-US" i="1" baseline="-25000" dirty="0" smtClean="0"/>
              <a:t>1</a:t>
            </a:r>
            <a:r>
              <a:rPr lang="en-US" dirty="0" smtClean="0"/>
              <a:t> to ranks inflates Type I Error rate</a:t>
            </a:r>
            <a:endParaRPr lang="en-US" dirty="0"/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If </a:t>
            </a:r>
            <a:r>
              <a:rPr lang="en-US" i="1" dirty="0" smtClean="0"/>
              <a:t>X</a:t>
            </a:r>
            <a:r>
              <a:rPr lang="en-US" i="1" baseline="-25000" dirty="0" smtClean="0"/>
              <a:t>1</a:t>
            </a:r>
            <a:r>
              <a:rPr lang="en-US" dirty="0" smtClean="0"/>
              <a:t> is randomly assigned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57150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Then it is independent of </a:t>
            </a:r>
            <a:r>
              <a:rPr lang="en-US" i="1" dirty="0" smtClean="0"/>
              <a:t>X</a:t>
            </a:r>
            <a:r>
              <a:rPr lang="en-US" i="1" baseline="-25000" dirty="0" smtClean="0"/>
              <a:t>2</a:t>
            </a:r>
            <a:r>
              <a:rPr lang="en-US" dirty="0" smtClean="0"/>
              <a:t>:  Zero correlation.</a:t>
            </a:r>
          </a:p>
          <a:p>
            <a:r>
              <a:rPr lang="en-US" dirty="0" smtClean="0"/>
              <a:t>So even if an experimentally manipulated variable is measured (implemented) with error, there will be no inflation of Type I error rate.</a:t>
            </a:r>
          </a:p>
          <a:p>
            <a:r>
              <a:rPr lang="en-US" dirty="0" smtClean="0"/>
              <a:t>If </a:t>
            </a:r>
            <a:r>
              <a:rPr lang="en-US" i="1" dirty="0" smtClean="0"/>
              <a:t>X</a:t>
            </a:r>
            <a:r>
              <a:rPr lang="en-US" i="1" baseline="-25000" dirty="0" smtClean="0"/>
              <a:t>2</a:t>
            </a:r>
            <a:r>
              <a:rPr lang="en-US" dirty="0" smtClean="0"/>
              <a:t> is randomly assigned and </a:t>
            </a:r>
            <a:r>
              <a:rPr lang="en-US" i="1" dirty="0" smtClean="0"/>
              <a:t>X</a:t>
            </a:r>
            <a:r>
              <a:rPr lang="en-US" i="1" baseline="-25000" dirty="0" smtClean="0"/>
              <a:t>1</a:t>
            </a:r>
            <a:r>
              <a:rPr lang="en-US" dirty="0" smtClean="0"/>
              <a:t> is a covariate observed with error (very common), then again there is no correlation between </a:t>
            </a:r>
            <a:r>
              <a:rPr lang="en-US" i="1" dirty="0" smtClean="0"/>
              <a:t>X</a:t>
            </a:r>
            <a:r>
              <a:rPr lang="en-US" i="1" baseline="-25000" dirty="0" smtClean="0"/>
              <a:t>1</a:t>
            </a:r>
            <a:r>
              <a:rPr lang="en-US" dirty="0" smtClean="0"/>
              <a:t> and </a:t>
            </a:r>
            <a:r>
              <a:rPr lang="en-US" i="1" dirty="0" smtClean="0"/>
              <a:t>X</a:t>
            </a:r>
            <a:r>
              <a:rPr lang="en-US" i="1" baseline="-25000" dirty="0" smtClean="0"/>
              <a:t>2</a:t>
            </a:r>
            <a:r>
              <a:rPr lang="en-US" dirty="0" smtClean="0"/>
              <a:t>, and so no inflation of Type I error rate.</a:t>
            </a:r>
          </a:p>
          <a:p>
            <a:r>
              <a:rPr lang="en-US" dirty="0" smtClean="0"/>
              <a:t>Measurement error may decrease the precision of experimental studies, but in terms of Type I error it creates no problems.</a:t>
            </a:r>
          </a:p>
          <a:p>
            <a:r>
              <a:rPr lang="en-US" dirty="0" smtClean="0"/>
              <a:t>This is good news!</a:t>
            </a:r>
            <a:endParaRPr lang="en-US" dirty="0"/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60400"/>
            <a:ext cx="7772400" cy="1470025"/>
          </a:xfrm>
        </p:spPr>
        <p:txBody>
          <a:bodyPr/>
          <a:lstStyle/>
          <a:p>
            <a:r>
              <a:rPr lang="en-US" dirty="0" smtClean="0"/>
              <a:t>What is going on theoretically?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First, need to look at some large-sample tools</a:t>
            </a:r>
            <a:endParaRPr lang="en-US" dirty="0"/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13618"/>
            <a:ext cx="8229600" cy="5487173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Observing whether a single individual is male or female:</a:t>
            </a:r>
          </a:p>
          <a:p>
            <a:endParaRPr lang="en-US" dirty="0" smtClean="0"/>
          </a:p>
          <a:p>
            <a:r>
              <a:rPr lang="en-US" dirty="0" smtClean="0"/>
              <a:t>Pair of individuals and observed their genders in order:  </a:t>
            </a:r>
          </a:p>
          <a:p>
            <a:endParaRPr lang="en-US" dirty="0" smtClean="0"/>
          </a:p>
          <a:p>
            <a:r>
              <a:rPr lang="en-US" dirty="0" smtClean="0"/>
              <a:t>Select </a:t>
            </a:r>
            <a:r>
              <a:rPr lang="en-US" i="1" dirty="0" err="1" smtClean="0"/>
              <a:t>n</a:t>
            </a:r>
            <a:r>
              <a:rPr lang="en-US" dirty="0" smtClean="0"/>
              <a:t> people and count the number of females:</a:t>
            </a:r>
          </a:p>
          <a:p>
            <a:endParaRPr lang="en-US" dirty="0" smtClean="0"/>
          </a:p>
          <a:p>
            <a:r>
              <a:rPr lang="en-US" dirty="0" smtClean="0"/>
              <a:t>For limits problems, the points in </a:t>
            </a:r>
            <a:r>
              <a:rPr lang="en-US" dirty="0" err="1" smtClean="0"/>
              <a:t>Ω</a:t>
            </a:r>
            <a:r>
              <a:rPr lang="en-US" dirty="0" smtClean="0"/>
              <a:t> are infinite sequences 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9517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Sample Space </a:t>
            </a:r>
            <a:r>
              <a:rPr lang="en-US" dirty="0" err="1" smtClean="0"/>
              <a:t>Ω</a:t>
            </a:r>
            <a:r>
              <a:rPr lang="en-US" dirty="0" smtClean="0"/>
              <a:t>, </a:t>
            </a:r>
            <a:r>
              <a:rPr lang="en-US" dirty="0" err="1" smtClean="0"/>
              <a:t>ω</a:t>
            </a:r>
            <a:r>
              <a:rPr lang="en-US" dirty="0" smtClean="0"/>
              <a:t> an element of </a:t>
            </a:r>
            <a:r>
              <a:rPr lang="en-US" dirty="0" err="1" smtClean="0"/>
              <a:t>Ω</a:t>
            </a:r>
            <a:endParaRPr lang="en-US" dirty="0"/>
          </a:p>
        </p:txBody>
      </p:sp>
      <p:pic>
        <p:nvPicPr>
          <p:cNvPr id="6" name="Picture 5" descr="latex-image-1.pd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57400" y="2024063"/>
            <a:ext cx="2120900" cy="431800"/>
          </a:xfrm>
          <a:prstGeom prst="rect">
            <a:avLst/>
          </a:prstGeom>
        </p:spPr>
      </p:pic>
      <p:pic>
        <p:nvPicPr>
          <p:cNvPr id="7" name="Picture 6" descr="latex-image-1.pd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57400" y="3292174"/>
            <a:ext cx="6629400" cy="431800"/>
          </a:xfrm>
          <a:prstGeom prst="rect">
            <a:avLst/>
          </a:prstGeom>
        </p:spPr>
      </p:pic>
      <p:pic>
        <p:nvPicPr>
          <p:cNvPr id="8" name="Picture 7" descr="latex-image-1.pdf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057400" y="4779502"/>
            <a:ext cx="2578100" cy="431800"/>
          </a:xfrm>
          <a:prstGeom prst="rect">
            <a:avLst/>
          </a:prstGeom>
        </p:spPr>
      </p:pic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99813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Random variables are functions from </a:t>
            </a:r>
            <a:r>
              <a:rPr lang="en-US" dirty="0" err="1" smtClean="0"/>
              <a:t>Ω</a:t>
            </a:r>
            <a:r>
              <a:rPr lang="en-US" dirty="0" smtClean="0"/>
              <a:t> into the set of real numbers</a:t>
            </a:r>
            <a:endParaRPr lang="en-US" dirty="0"/>
          </a:p>
        </p:txBody>
      </p:sp>
      <p:pic>
        <p:nvPicPr>
          <p:cNvPr id="3" name="Picture 2" descr="latex-image-1.pd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" y="3579813"/>
            <a:ext cx="7734300" cy="495300"/>
          </a:xfrm>
          <a:prstGeom prst="rect">
            <a:avLst/>
          </a:prstGeom>
        </p:spPr>
      </p:pic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4638"/>
            <a:ext cx="4522082" cy="1143000"/>
          </a:xfrm>
        </p:spPr>
        <p:txBody>
          <a:bodyPr/>
          <a:lstStyle/>
          <a:p>
            <a:r>
              <a:rPr lang="en-US" dirty="0" smtClean="0"/>
              <a:t>Random sample</a:t>
            </a:r>
            <a:endParaRPr lang="en-US" dirty="0"/>
          </a:p>
        </p:txBody>
      </p:sp>
      <p:pic>
        <p:nvPicPr>
          <p:cNvPr id="4" name="Picture 3" descr="latex-image-1.pd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68889" y="707931"/>
            <a:ext cx="3530600" cy="495300"/>
          </a:xfrm>
          <a:prstGeom prst="rect">
            <a:avLst/>
          </a:prstGeom>
        </p:spPr>
      </p:pic>
      <p:pic>
        <p:nvPicPr>
          <p:cNvPr id="5" name="Picture 4" descr="latex-image-1.pd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58988" y="1924050"/>
            <a:ext cx="3835400" cy="495300"/>
          </a:xfrm>
          <a:prstGeom prst="rect">
            <a:avLst/>
          </a:prstGeom>
        </p:spPr>
      </p:pic>
      <p:pic>
        <p:nvPicPr>
          <p:cNvPr id="6" name="Picture 5" descr="latex-image-1.pdf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058988" y="3208338"/>
            <a:ext cx="2108200" cy="495300"/>
          </a:xfrm>
          <a:prstGeom prst="rect">
            <a:avLst/>
          </a:prstGeom>
        </p:spPr>
      </p:pic>
      <p:pic>
        <p:nvPicPr>
          <p:cNvPr id="7" name="Picture 6" descr="latex-image-1.pdf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058988" y="4365625"/>
            <a:ext cx="2222500" cy="3429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779466" y="5785323"/>
            <a:ext cx="50040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To see what happens for large samples</a:t>
            </a:r>
            <a:endParaRPr lang="en-US" sz="2400" dirty="0"/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Modes of Convergence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306193"/>
            <a:ext cx="8229600" cy="2978763"/>
          </a:xfrm>
        </p:spPr>
        <p:txBody>
          <a:bodyPr/>
          <a:lstStyle/>
          <a:p>
            <a:r>
              <a:rPr lang="en-US" dirty="0" smtClean="0"/>
              <a:t>Almost Sure Convergence</a:t>
            </a:r>
          </a:p>
          <a:p>
            <a:r>
              <a:rPr lang="en-US" dirty="0" smtClean="0"/>
              <a:t>Convergence in Probability</a:t>
            </a:r>
          </a:p>
          <a:p>
            <a:r>
              <a:rPr lang="en-US" dirty="0" smtClean="0"/>
              <a:t>Convergence in Distribution</a:t>
            </a:r>
            <a:endParaRPr lang="en-US" dirty="0"/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Almost Sure Convergence</a:t>
            </a:r>
            <a:endParaRPr lang="en-US" dirty="0"/>
          </a:p>
        </p:txBody>
      </p:sp>
      <p:pic>
        <p:nvPicPr>
          <p:cNvPr id="4" name="Picture 3" descr="latex-image-1.pd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" y="2268538"/>
            <a:ext cx="8623300" cy="342900"/>
          </a:xfrm>
          <a:prstGeom prst="rect">
            <a:avLst/>
          </a:prstGeom>
        </p:spPr>
      </p:pic>
      <p:pic>
        <p:nvPicPr>
          <p:cNvPr id="5" name="Picture 4" descr="latex-image-1.pd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14450" y="3430588"/>
            <a:ext cx="6527800" cy="6985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314450" y="4959134"/>
            <a:ext cx="66406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Acts like an ordinary limit, except possibly on a set of probability zero.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3408636" y="6047901"/>
            <a:ext cx="24562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All the usual rules apply.</a:t>
            </a:r>
            <a:endParaRPr lang="en-US" dirty="0"/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Strong Law of Large Numbers</a:t>
            </a:r>
            <a:endParaRPr lang="en-US" dirty="0"/>
          </a:p>
        </p:txBody>
      </p:sp>
      <p:pic>
        <p:nvPicPr>
          <p:cNvPr id="4" name="Picture 3" descr="latex-image-1.pd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46425" y="2847975"/>
            <a:ext cx="2463800" cy="7874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835450" y="5598367"/>
            <a:ext cx="78282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The only condition required for this to hold is the existence of the expected value.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Beta-hat is (conditionally) unbiased</a:t>
            </a:r>
            <a:endParaRPr lang="en-US" dirty="0"/>
          </a:p>
        </p:txBody>
      </p:sp>
      <p:pic>
        <p:nvPicPr>
          <p:cNvPr id="3" name="Picture 2" descr="latex-image-1.pd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33650" y="1949450"/>
            <a:ext cx="3822700" cy="673100"/>
          </a:xfrm>
          <a:prstGeom prst="rect">
            <a:avLst/>
          </a:prstGeom>
        </p:spPr>
      </p:pic>
      <p:pic>
        <p:nvPicPr>
          <p:cNvPr id="4" name="Picture 3" descr="latex-image-1.pd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0550" y="4845050"/>
            <a:ext cx="7632700" cy="5969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917700" y="3670012"/>
            <a:ext cx="5152572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Unbiased unconditionally, too</a:t>
            </a:r>
            <a:endParaRPr lang="en-US" sz="3200" dirty="0"/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432632"/>
          </a:xfrm>
        </p:spPr>
        <p:txBody>
          <a:bodyPr>
            <a:normAutofit/>
          </a:bodyPr>
          <a:lstStyle/>
          <a:p>
            <a:pPr algn="l"/>
            <a:r>
              <a:rPr lang="en-US" sz="3200" dirty="0" smtClean="0"/>
              <a:t>Let </a:t>
            </a:r>
            <a:r>
              <a:rPr lang="en-US" sz="3200" i="1" dirty="0" smtClean="0"/>
              <a:t>X</a:t>
            </a:r>
            <a:r>
              <a:rPr lang="en-US" sz="3200" i="1" baseline="-25000" dirty="0" smtClean="0"/>
              <a:t>1</a:t>
            </a:r>
            <a:r>
              <a:rPr lang="en-US" sz="3200" i="1" dirty="0" smtClean="0"/>
              <a:t>, …, </a:t>
            </a:r>
            <a:r>
              <a:rPr lang="en-US" sz="3200" i="1" dirty="0" err="1" smtClean="0"/>
              <a:t>X</a:t>
            </a:r>
            <a:r>
              <a:rPr lang="en-US" sz="3200" baseline="-25000" dirty="0" err="1" smtClean="0"/>
              <a:t>n</a:t>
            </a:r>
            <a:r>
              <a:rPr lang="en-US" sz="3200" dirty="0" smtClean="0"/>
              <a:t> be independent and identically distributed random variables; let </a:t>
            </a:r>
            <a:r>
              <a:rPr lang="en-US" sz="3200" i="1" dirty="0" smtClean="0"/>
              <a:t>X</a:t>
            </a:r>
            <a:r>
              <a:rPr lang="en-US" sz="3200" dirty="0" smtClean="0"/>
              <a:t> be a general random variable from this same distribution, and </a:t>
            </a:r>
            <a:r>
              <a:rPr lang="en-US" sz="3200" i="1" dirty="0" smtClean="0"/>
              <a:t>Y=</a:t>
            </a:r>
            <a:r>
              <a:rPr lang="en-US" sz="3200" i="1" dirty="0" err="1" smtClean="0"/>
              <a:t>g(X</a:t>
            </a:r>
            <a:r>
              <a:rPr lang="en-US" sz="3200" i="1" dirty="0" smtClean="0"/>
              <a:t>)</a:t>
            </a:r>
            <a:endParaRPr lang="en-US" sz="3200" i="1" dirty="0"/>
          </a:p>
        </p:txBody>
      </p:sp>
      <p:pic>
        <p:nvPicPr>
          <p:cNvPr id="7" name="Picture 6" descr="latex-image-1.pd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0700" y="3270250"/>
            <a:ext cx="8166100" cy="2679700"/>
          </a:xfrm>
          <a:prstGeom prst="rect">
            <a:avLst/>
          </a:prstGeom>
        </p:spPr>
      </p:pic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 for example</a:t>
            </a:r>
            <a:endParaRPr lang="en-US" dirty="0"/>
          </a:p>
        </p:txBody>
      </p:sp>
      <p:pic>
        <p:nvPicPr>
          <p:cNvPr id="3" name="Picture 2" descr="latex-image-1.pd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30388" y="1965325"/>
            <a:ext cx="3924300" cy="1282700"/>
          </a:xfrm>
          <a:prstGeom prst="rect">
            <a:avLst/>
          </a:prstGeom>
        </p:spPr>
      </p:pic>
      <p:pic>
        <p:nvPicPr>
          <p:cNvPr id="4" name="Picture 3" descr="latex-image-1.pd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30388" y="4070350"/>
            <a:ext cx="5956300" cy="12827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802032" y="6266829"/>
            <a:ext cx="70551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That is, sample moments converge almost surely to population moments.</a:t>
            </a:r>
            <a:endParaRPr lang="en-US" dirty="0"/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Convergence in Probability</a:t>
            </a:r>
            <a:endParaRPr lang="en-US" dirty="0"/>
          </a:p>
        </p:txBody>
      </p:sp>
      <p:pic>
        <p:nvPicPr>
          <p:cNvPr id="4" name="Picture 3" descr="latex-image-1.pd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3563" y="1990725"/>
            <a:ext cx="8331200" cy="330200"/>
          </a:xfrm>
          <a:prstGeom prst="rect">
            <a:avLst/>
          </a:prstGeom>
        </p:spPr>
      </p:pic>
      <p:pic>
        <p:nvPicPr>
          <p:cNvPr id="5" name="Picture 4" descr="latex-image-1.pd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60513" y="3603625"/>
            <a:ext cx="5969000" cy="8128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560513" y="5364406"/>
            <a:ext cx="54168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Almost Sure Convergence =&gt; Convergence in Probability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343296" y="6133137"/>
            <a:ext cx="59302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Strong Law of Large Numbers =&gt; Weak Law of Large Numbers</a:t>
            </a:r>
            <a:endParaRPr lang="en-US" dirty="0"/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7792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Convergence in Distribution</a:t>
            </a:r>
            <a:endParaRPr lang="en-US" dirty="0"/>
          </a:p>
        </p:txBody>
      </p:sp>
      <p:pic>
        <p:nvPicPr>
          <p:cNvPr id="4" name="Picture 3" descr="latex-image-1.pd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5908" y="1989138"/>
            <a:ext cx="8724900" cy="635000"/>
          </a:xfrm>
          <a:prstGeom prst="rect">
            <a:avLst/>
          </a:prstGeom>
        </p:spPr>
      </p:pic>
      <p:pic>
        <p:nvPicPr>
          <p:cNvPr id="5" name="Picture 4" descr="latex-image-1.pd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5908" y="1101725"/>
            <a:ext cx="8699500" cy="571500"/>
          </a:xfrm>
          <a:prstGeom prst="rect">
            <a:avLst/>
          </a:prstGeom>
        </p:spPr>
      </p:pic>
      <p:pic>
        <p:nvPicPr>
          <p:cNvPr id="6" name="Picture 5" descr="latex-image-1.pdf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3175" y="3176588"/>
            <a:ext cx="3568700" cy="6985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552337" y="4562252"/>
            <a:ext cx="35595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Central Limit Theorem says</a:t>
            </a:r>
            <a:endParaRPr lang="en-US" sz="2400" dirty="0"/>
          </a:p>
        </p:txBody>
      </p:sp>
      <p:pic>
        <p:nvPicPr>
          <p:cNvPr id="8" name="Picture 7" descr="latex-image-1.pdf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49350" y="5487988"/>
            <a:ext cx="6858000" cy="1054100"/>
          </a:xfrm>
          <a:prstGeom prst="rect">
            <a:avLst/>
          </a:prstGeom>
        </p:spPr>
      </p:pic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Connections among the Modes of Convergence</a:t>
            </a:r>
            <a:endParaRPr lang="en-US" dirty="0"/>
          </a:p>
        </p:txBody>
      </p:sp>
      <p:pic>
        <p:nvPicPr>
          <p:cNvPr id="5" name="Picture 4" descr="latex-image-1.pd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6275" y="2443163"/>
            <a:ext cx="7797800" cy="1600200"/>
          </a:xfrm>
          <a:prstGeom prst="rect">
            <a:avLst/>
          </a:prstGeom>
        </p:spPr>
      </p:pic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44766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Consistency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751915" y="1320212"/>
            <a:ext cx="817415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i="1" dirty="0" err="1" smtClean="0"/>
              <a:t>T</a:t>
            </a:r>
            <a:r>
              <a:rPr lang="en-US" sz="2800" i="1" baseline="-25000" dirty="0" err="1" smtClean="0"/>
              <a:t>n</a:t>
            </a:r>
            <a:r>
              <a:rPr lang="en-US" sz="2800" i="1" dirty="0" smtClean="0"/>
              <a:t> = T</a:t>
            </a:r>
            <a:r>
              <a:rPr lang="en-US" sz="2800" i="1" baseline="-25000" dirty="0" smtClean="0"/>
              <a:t>n</a:t>
            </a:r>
            <a:r>
              <a:rPr lang="en-US" sz="2800" i="1" dirty="0" smtClean="0"/>
              <a:t>(X</a:t>
            </a:r>
            <a:r>
              <a:rPr lang="en-US" sz="2800" i="1" baseline="-25000" dirty="0" smtClean="0"/>
              <a:t>1</a:t>
            </a:r>
            <a:r>
              <a:rPr lang="en-US" sz="2800" i="1" dirty="0" smtClean="0"/>
              <a:t>, …, </a:t>
            </a:r>
            <a:r>
              <a:rPr lang="en-US" sz="2800" i="1" dirty="0" err="1" smtClean="0"/>
              <a:t>X</a:t>
            </a:r>
            <a:r>
              <a:rPr lang="en-US" sz="2800" i="1" baseline="-25000" dirty="0" err="1" smtClean="0"/>
              <a:t>n</a:t>
            </a:r>
            <a:r>
              <a:rPr lang="en-US" sz="2800" i="1" dirty="0" smtClean="0"/>
              <a:t>) </a:t>
            </a:r>
            <a:r>
              <a:rPr lang="en-US" sz="2800" dirty="0" smtClean="0"/>
              <a:t>is a statistic estimating a parameter </a:t>
            </a:r>
            <a:r>
              <a:rPr lang="en-US" sz="2800" dirty="0" err="1" smtClean="0"/>
              <a:t>θ</a:t>
            </a:r>
            <a:endParaRPr lang="en-US" sz="2800" dirty="0"/>
          </a:p>
        </p:txBody>
      </p:sp>
      <p:pic>
        <p:nvPicPr>
          <p:cNvPr id="5" name="Picture 4" descr="latex-image-1.pd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9800" y="2332038"/>
            <a:ext cx="7378700" cy="381000"/>
          </a:xfrm>
          <a:prstGeom prst="rect">
            <a:avLst/>
          </a:prstGeom>
        </p:spPr>
      </p:pic>
      <p:pic>
        <p:nvPicPr>
          <p:cNvPr id="6" name="Picture 5" descr="latex-image-1.pd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03425" y="3409950"/>
            <a:ext cx="5016500" cy="698500"/>
          </a:xfrm>
          <a:prstGeom prst="rect">
            <a:avLst/>
          </a:prstGeom>
        </p:spPr>
      </p:pic>
      <p:pic>
        <p:nvPicPr>
          <p:cNvPr id="7" name="Picture 6" descr="latex-image-1.pdf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19213" y="5672138"/>
            <a:ext cx="6451600" cy="25400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2003425" y="6283541"/>
            <a:ext cx="46746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Strong consistency implies ordinary consistency. </a:t>
            </a:r>
            <a:endParaRPr lang="en-US" dirty="0"/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70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Consistency is great but it's not enough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2911917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It means that as the sample size becomes indefinitely large, you (probably) get as close as you like to the truth.</a:t>
            </a:r>
          </a:p>
          <a:p>
            <a:r>
              <a:rPr lang="en-US" dirty="0" smtClean="0"/>
              <a:t>It's the least we can ask. Estimators that are not consistent are completely unacceptable for most purposes.</a:t>
            </a:r>
            <a:endParaRPr lang="en-US" dirty="0"/>
          </a:p>
        </p:txBody>
      </p:sp>
      <p:pic>
        <p:nvPicPr>
          <p:cNvPr id="4" name="Picture 3" descr="latex-image-1.pd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" y="4972050"/>
            <a:ext cx="8153400" cy="952500"/>
          </a:xfrm>
          <a:prstGeom prst="rect">
            <a:avLst/>
          </a:prstGeom>
        </p:spPr>
      </p:pic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60997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Consistency of the Sample Variance </a:t>
            </a:r>
            <a:endParaRPr lang="en-US" dirty="0"/>
          </a:p>
        </p:txBody>
      </p:sp>
      <p:pic>
        <p:nvPicPr>
          <p:cNvPr id="3" name="Picture 2" descr="latex-image-1.pd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66358" y="1060293"/>
            <a:ext cx="4889500" cy="2971800"/>
          </a:xfrm>
          <a:prstGeom prst="rect">
            <a:avLst/>
          </a:prstGeom>
        </p:spPr>
      </p:pic>
      <p:pic>
        <p:nvPicPr>
          <p:cNvPr id="5" name="Picture 4" descr="latex-image-1.pd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7200" y="4352925"/>
            <a:ext cx="7607300" cy="393700"/>
          </a:xfrm>
          <a:prstGeom prst="rect">
            <a:avLst/>
          </a:prstGeom>
        </p:spPr>
      </p:pic>
      <p:pic>
        <p:nvPicPr>
          <p:cNvPr id="6" name="Picture 5" descr="latex-image-1.pdf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7200" y="4846638"/>
            <a:ext cx="6858000" cy="342900"/>
          </a:xfrm>
          <a:prstGeom prst="rect">
            <a:avLst/>
          </a:prstGeom>
        </p:spPr>
      </p:pic>
      <p:pic>
        <p:nvPicPr>
          <p:cNvPr id="11" name="Picture 10" descr="latex-image-1.pdf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61975" y="5715000"/>
            <a:ext cx="8001000" cy="850900"/>
          </a:xfrm>
          <a:prstGeom prst="rect">
            <a:avLst/>
          </a:prstGeom>
        </p:spPr>
      </p:pic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4866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Consistency of the Sample Covariance</a:t>
            </a:r>
            <a:endParaRPr lang="en-US" dirty="0"/>
          </a:p>
        </p:txBody>
      </p:sp>
      <p:pic>
        <p:nvPicPr>
          <p:cNvPr id="4" name="Picture 3" descr="latex-image-1.pd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8838" y="893763"/>
            <a:ext cx="7086600" cy="850900"/>
          </a:xfrm>
          <a:prstGeom prst="rect">
            <a:avLst/>
          </a:prstGeom>
        </p:spPr>
      </p:pic>
      <p:pic>
        <p:nvPicPr>
          <p:cNvPr id="5" name="Picture 4" descr="latex-image-1.pd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088" y="2146300"/>
            <a:ext cx="9042400" cy="393700"/>
          </a:xfrm>
          <a:prstGeom prst="rect">
            <a:avLst/>
          </a:prstGeom>
        </p:spPr>
      </p:pic>
      <p:pic>
        <p:nvPicPr>
          <p:cNvPr id="6" name="Picture 5" descr="latex-image-1.pdf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1188" y="3108325"/>
            <a:ext cx="7162800" cy="317500"/>
          </a:xfrm>
          <a:prstGeom prst="rect">
            <a:avLst/>
          </a:prstGeom>
        </p:spPr>
      </p:pic>
      <p:pic>
        <p:nvPicPr>
          <p:cNvPr id="9" name="Picture 8" descr="latex-image-1.pdf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60363" y="4090988"/>
            <a:ext cx="8280400" cy="1828800"/>
          </a:xfrm>
          <a:prstGeom prst="rect">
            <a:avLst/>
          </a:prstGeom>
        </p:spPr>
      </p:pic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95170"/>
          </a:xfrm>
        </p:spPr>
        <p:txBody>
          <a:bodyPr>
            <a:normAutofit/>
          </a:bodyPr>
          <a:lstStyle/>
          <a:p>
            <a:r>
              <a:rPr lang="en-US" dirty="0" smtClean="0"/>
              <a:t>Single Independent Variable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02962"/>
            <a:ext cx="8229600" cy="4525963"/>
          </a:xfrm>
        </p:spPr>
        <p:txBody>
          <a:bodyPr/>
          <a:lstStyle/>
          <a:p>
            <a:r>
              <a:rPr lang="en-US" dirty="0" smtClean="0"/>
              <a:t>True model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Naive model</a:t>
            </a:r>
            <a:endParaRPr lang="en-US" dirty="0"/>
          </a:p>
        </p:txBody>
      </p:sp>
      <p:pic>
        <p:nvPicPr>
          <p:cNvPr id="4" name="Picture 3" descr="latex-image-1.pd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00500" y="1385888"/>
            <a:ext cx="4686300" cy="1104900"/>
          </a:xfrm>
          <a:prstGeom prst="rect">
            <a:avLst/>
          </a:prstGeom>
        </p:spPr>
      </p:pic>
      <p:pic>
        <p:nvPicPr>
          <p:cNvPr id="6" name="Picture 5" descr="latex-image-1.pd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00500" y="3476625"/>
            <a:ext cx="4584700" cy="431800"/>
          </a:xfrm>
          <a:prstGeom prst="rect">
            <a:avLst/>
          </a:prstGeom>
        </p:spPr>
      </p:pic>
      <p:pic>
        <p:nvPicPr>
          <p:cNvPr id="9" name="Picture 8" descr="latex-image-1.pdf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0050" y="4612386"/>
            <a:ext cx="8724900" cy="57150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atex-image-1.pd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6600" y="1727200"/>
            <a:ext cx="8153400" cy="4775200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Perhaps Clearer</a:t>
            </a:r>
            <a:endParaRPr lang="en-US" dirty="0"/>
          </a:p>
        </p:txBody>
      </p:sp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35577"/>
          </a:xfrm>
        </p:spPr>
        <p:txBody>
          <a:bodyPr>
            <a:normAutofit/>
          </a:bodyPr>
          <a:lstStyle/>
          <a:p>
            <a:r>
              <a:rPr lang="en-US" sz="3200" dirty="0" smtClean="0"/>
              <a:t>Least squares estimate of β</a:t>
            </a:r>
            <a:r>
              <a:rPr lang="en-US" sz="3200" baseline="-25000" dirty="0" smtClean="0"/>
              <a:t>1 </a:t>
            </a:r>
            <a:r>
              <a:rPr lang="en-US" sz="3200" dirty="0" smtClean="0"/>
              <a:t>for the Naïve Model</a:t>
            </a:r>
            <a:endParaRPr lang="en-US" sz="3200" baseline="-25000" dirty="0"/>
          </a:p>
        </p:txBody>
      </p:sp>
      <p:pic>
        <p:nvPicPr>
          <p:cNvPr id="4" name="Picture 3" descr="latex-image-1.pd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84300" y="1379927"/>
            <a:ext cx="6019800" cy="5092700"/>
          </a:xfrm>
          <a:prstGeom prst="rect">
            <a:avLst/>
          </a:prstGeom>
        </p:spPr>
      </p:pic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atex-image-1.pd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51063" y="317519"/>
            <a:ext cx="4152900" cy="1155700"/>
          </a:xfrm>
          <a:prstGeom prst="rect">
            <a:avLst/>
          </a:prstGeom>
        </p:spPr>
      </p:pic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2024962"/>
            <a:ext cx="8229600" cy="4833038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Goes to the true parameter times reliability</a:t>
            </a:r>
          </a:p>
          <a:p>
            <a:pPr>
              <a:buNone/>
            </a:pPr>
            <a:r>
              <a:rPr lang="en-US" dirty="0" smtClean="0"/>
              <a:t>   of </a:t>
            </a:r>
            <a:r>
              <a:rPr lang="en-US" i="1" dirty="0" smtClean="0"/>
              <a:t>W</a:t>
            </a:r>
            <a:r>
              <a:rPr lang="en-US" dirty="0" smtClean="0"/>
              <a:t>.</a:t>
            </a:r>
          </a:p>
          <a:p>
            <a:r>
              <a:rPr lang="en-US" dirty="0" smtClean="0"/>
              <a:t>Asymptotically biased toward zero, because reliability is between zero and one. </a:t>
            </a:r>
          </a:p>
          <a:p>
            <a:r>
              <a:rPr lang="en-US" dirty="0" smtClean="0"/>
              <a:t>No asymptotic bias when β</a:t>
            </a:r>
            <a:r>
              <a:rPr lang="en-US" baseline="-25000" dirty="0" smtClean="0"/>
              <a:t>1</a:t>
            </a:r>
            <a:r>
              <a:rPr lang="en-US" dirty="0" smtClean="0"/>
              <a:t>=0.</a:t>
            </a:r>
          </a:p>
          <a:p>
            <a:r>
              <a:rPr lang="en-US" dirty="0" smtClean="0"/>
              <a:t>No inflation of Type I error rate</a:t>
            </a:r>
          </a:p>
          <a:p>
            <a:r>
              <a:rPr lang="en-US" dirty="0" smtClean="0"/>
              <a:t>Loss of power when β</a:t>
            </a:r>
            <a:r>
              <a:rPr lang="en-US" baseline="-25000" dirty="0" smtClean="0"/>
              <a:t>1</a:t>
            </a:r>
            <a:r>
              <a:rPr lang="en-US" dirty="0" smtClean="0"/>
              <a:t> ≠ 0</a:t>
            </a:r>
          </a:p>
          <a:p>
            <a:r>
              <a:rPr lang="en-US" dirty="0" smtClean="0"/>
              <a:t>Measurement error just makes relationship seem weaker than it is.  Reassuring, but watch out!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9463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Two Independent variables, β</a:t>
            </a:r>
            <a:r>
              <a:rPr lang="en-US" baseline="-25000" dirty="0" smtClean="0"/>
              <a:t>2</a:t>
            </a:r>
            <a:r>
              <a:rPr lang="en-US" dirty="0" smtClean="0"/>
              <a:t>=0</a:t>
            </a:r>
            <a:endParaRPr lang="en-US" dirty="0"/>
          </a:p>
        </p:txBody>
      </p:sp>
      <p:pic>
        <p:nvPicPr>
          <p:cNvPr id="3" name="Picture 2" descr="latex-image-1.pd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12825" y="916634"/>
            <a:ext cx="7099300" cy="1841500"/>
          </a:xfrm>
          <a:prstGeom prst="rect">
            <a:avLst/>
          </a:prstGeom>
        </p:spPr>
      </p:pic>
      <p:pic>
        <p:nvPicPr>
          <p:cNvPr id="5" name="Picture 4" descr="latex-image-1.pd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12825" y="3133725"/>
            <a:ext cx="7289800" cy="1485900"/>
          </a:xfrm>
          <a:prstGeom prst="rect">
            <a:avLst/>
          </a:prstGeom>
        </p:spPr>
      </p:pic>
      <p:pic>
        <p:nvPicPr>
          <p:cNvPr id="6" name="Picture 5" descr="latex-image-1.pdf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795463" y="5318125"/>
            <a:ext cx="4864100" cy="927100"/>
          </a:xfrm>
          <a:prstGeom prst="rect">
            <a:avLst/>
          </a:prstGeom>
        </p:spPr>
      </p:pic>
    </p:spTree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79266"/>
          </a:xfrm>
        </p:spPr>
        <p:txBody>
          <a:bodyPr>
            <a:noAutofit/>
          </a:bodyPr>
          <a:lstStyle/>
          <a:p>
            <a:r>
              <a:rPr lang="en-US" sz="3200" dirty="0" smtClean="0"/>
              <a:t>Least squares estimate of β</a:t>
            </a:r>
            <a:r>
              <a:rPr lang="en-US" sz="3200" baseline="-25000" dirty="0" smtClean="0"/>
              <a:t>2 </a:t>
            </a:r>
            <a:r>
              <a:rPr lang="en-US" sz="3200" dirty="0" smtClean="0"/>
              <a:t>for the Naïve Model</a:t>
            </a:r>
            <a:br>
              <a:rPr lang="en-US" sz="3200" dirty="0" smtClean="0"/>
            </a:br>
            <a:r>
              <a:rPr lang="en-US" sz="3200" dirty="0" smtClean="0"/>
              <a:t>when true β</a:t>
            </a:r>
            <a:r>
              <a:rPr lang="en-US" sz="3200" baseline="-25000" dirty="0" smtClean="0"/>
              <a:t>2 </a:t>
            </a:r>
            <a:r>
              <a:rPr lang="en-US" sz="3200" dirty="0" smtClean="0"/>
              <a:t>= 0 </a:t>
            </a:r>
            <a:endParaRPr lang="en-US" sz="3200" dirty="0"/>
          </a:p>
        </p:txBody>
      </p:sp>
      <p:pic>
        <p:nvPicPr>
          <p:cNvPr id="4" name="Picture 3" descr="latex-image-1.pd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2350" y="1878013"/>
            <a:ext cx="7112000" cy="26289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84307" y="5481387"/>
            <a:ext cx="8771001" cy="1200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Combined with estimated standard error going almost surely to zero,</a:t>
            </a:r>
          </a:p>
          <a:p>
            <a:r>
              <a:rPr lang="en-US" sz="2400" dirty="0" smtClean="0"/>
              <a:t>Get </a:t>
            </a:r>
            <a:r>
              <a:rPr lang="en-US" sz="2400" i="1" dirty="0" smtClean="0"/>
              <a:t>t</a:t>
            </a:r>
            <a:r>
              <a:rPr lang="en-US" sz="2400" dirty="0" smtClean="0"/>
              <a:t> statistic for H</a:t>
            </a:r>
            <a:r>
              <a:rPr lang="en-US" sz="2400" baseline="-25000" dirty="0" smtClean="0"/>
              <a:t>0</a:t>
            </a:r>
            <a:r>
              <a:rPr lang="en-US" sz="2400" dirty="0" smtClean="0"/>
              <a:t>:  β</a:t>
            </a:r>
            <a:r>
              <a:rPr lang="en-US" sz="2400" baseline="-25000" dirty="0" smtClean="0"/>
              <a:t>2 </a:t>
            </a:r>
            <a:r>
              <a:rPr lang="en-US" sz="2400" dirty="0" smtClean="0"/>
              <a:t>= 0 going to ±∞, and p-value going almost</a:t>
            </a:r>
          </a:p>
          <a:p>
            <a:r>
              <a:rPr lang="en-US" sz="2400" dirty="0" smtClean="0"/>
              <a:t>Surely to zero, unless ....   </a:t>
            </a:r>
            <a:endParaRPr lang="en-US" sz="2400" dirty="0"/>
          </a:p>
        </p:txBody>
      </p:sp>
    </p:spTree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0808"/>
            <a:ext cx="8229600" cy="2272770"/>
          </a:xfrm>
        </p:spPr>
        <p:txBody>
          <a:bodyPr>
            <a:normAutofit fontScale="90000"/>
          </a:bodyPr>
          <a:lstStyle/>
          <a:p>
            <a:pPr algn="l"/>
            <a:r>
              <a:rPr lang="en-US" sz="3556" dirty="0" smtClean="0"/>
              <a:t>Combined with estimated standard error going almost surely to zero, get </a:t>
            </a:r>
            <a:r>
              <a:rPr lang="en-US" sz="3556" i="1" dirty="0" smtClean="0"/>
              <a:t>t</a:t>
            </a:r>
            <a:r>
              <a:rPr lang="en-US" sz="3556" dirty="0" smtClean="0"/>
              <a:t> statistic for H</a:t>
            </a:r>
            <a:r>
              <a:rPr lang="en-US" sz="3556" baseline="-25000" dirty="0" smtClean="0"/>
              <a:t>0</a:t>
            </a:r>
            <a:r>
              <a:rPr lang="en-US" sz="3556" dirty="0" smtClean="0"/>
              <a:t>:  β</a:t>
            </a:r>
            <a:r>
              <a:rPr lang="en-US" sz="3556" baseline="-25000" dirty="0" smtClean="0"/>
              <a:t>2 </a:t>
            </a:r>
            <a:r>
              <a:rPr lang="en-US" sz="3556" dirty="0" smtClean="0"/>
              <a:t>= 0 going to ±∞, and p-value going almost surely to zero, unless ....   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573578"/>
            <a:ext cx="8229600" cy="1921827"/>
          </a:xfrm>
        </p:spPr>
        <p:txBody>
          <a:bodyPr/>
          <a:lstStyle/>
          <a:p>
            <a:r>
              <a:rPr lang="en-US" dirty="0" smtClean="0"/>
              <a:t>There is no measurement error in </a:t>
            </a:r>
            <a:r>
              <a:rPr lang="en-US" i="1" dirty="0" smtClean="0"/>
              <a:t>W</a:t>
            </a:r>
            <a:r>
              <a:rPr lang="en-US" i="1" baseline="-25000" dirty="0" smtClean="0"/>
              <a:t>1</a:t>
            </a:r>
            <a:r>
              <a:rPr lang="en-US" dirty="0" smtClean="0"/>
              <a:t>, or</a:t>
            </a:r>
          </a:p>
          <a:p>
            <a:r>
              <a:rPr lang="en-US" dirty="0" smtClean="0"/>
              <a:t>There is no relationship between </a:t>
            </a:r>
            <a:r>
              <a:rPr lang="en-US" i="1" dirty="0" smtClean="0"/>
              <a:t>X</a:t>
            </a:r>
            <a:r>
              <a:rPr lang="en-US" i="1" baseline="-25000" dirty="0" smtClean="0"/>
              <a:t>1</a:t>
            </a:r>
            <a:r>
              <a:rPr lang="en-US" dirty="0" smtClean="0"/>
              <a:t> and </a:t>
            </a:r>
            <a:r>
              <a:rPr lang="en-US" i="1" dirty="0" smtClean="0"/>
              <a:t>Y</a:t>
            </a:r>
            <a:r>
              <a:rPr lang="en-US" dirty="0" smtClean="0"/>
              <a:t>, or</a:t>
            </a:r>
          </a:p>
          <a:p>
            <a:r>
              <a:rPr lang="en-US" dirty="0" smtClean="0"/>
              <a:t>There is no correlation between </a:t>
            </a:r>
            <a:r>
              <a:rPr lang="en-US" i="1" dirty="0" smtClean="0"/>
              <a:t>X</a:t>
            </a:r>
            <a:r>
              <a:rPr lang="en-US" i="1" baseline="-25000" dirty="0" smtClean="0"/>
              <a:t>1</a:t>
            </a:r>
            <a:r>
              <a:rPr lang="en-US" dirty="0" smtClean="0"/>
              <a:t> and </a:t>
            </a:r>
            <a:r>
              <a:rPr lang="en-US" i="1" dirty="0" smtClean="0"/>
              <a:t>X</a:t>
            </a:r>
            <a:r>
              <a:rPr lang="en-US" i="1" baseline="-25000" dirty="0" smtClean="0"/>
              <a:t>2</a:t>
            </a:r>
            <a:r>
              <a:rPr lang="en-US" dirty="0" smtClean="0"/>
              <a:t>.</a:t>
            </a:r>
            <a:endParaRPr lang="en-US" dirty="0"/>
          </a:p>
        </p:txBody>
      </p:sp>
      <p:pic>
        <p:nvPicPr>
          <p:cNvPr id="4" name="Picture 3" descr="latex-image-1.pd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92350" y="4999038"/>
            <a:ext cx="4305300" cy="7493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804572" y="6149009"/>
            <a:ext cx="57890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And, anything that increases </a:t>
            </a:r>
            <a:r>
              <a:rPr lang="en-US" i="1" dirty="0" smtClean="0"/>
              <a:t>Var(W</a:t>
            </a:r>
            <a:r>
              <a:rPr lang="en-US" i="1" baseline="-25000" dirty="0" smtClean="0"/>
              <a:t>2</a:t>
            </a:r>
            <a:r>
              <a:rPr lang="en-US" dirty="0" smtClean="0"/>
              <a:t>) will decrease the bias.</a:t>
            </a:r>
            <a:endParaRPr lang="en-US" dirty="0"/>
          </a:p>
        </p:txBody>
      </p:sp>
    </p:spTree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60400"/>
            <a:ext cx="7772400" cy="1470025"/>
          </a:xfrm>
        </p:spPr>
        <p:txBody>
          <a:bodyPr/>
          <a:lstStyle/>
          <a:p>
            <a:r>
              <a:rPr lang="en-US" dirty="0" smtClean="0"/>
              <a:t>Need a statistical model that includes measurement error</a:t>
            </a:r>
            <a:endParaRPr lang="en-US" dirty="0"/>
          </a:p>
        </p:txBody>
      </p:sp>
    </p:spTree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Copyright Information</a:t>
            </a:r>
            <a:endParaRPr lang="en-US" dirty="0"/>
          </a:p>
        </p:txBody>
      </p:sp>
      <p:sp>
        <p:nvSpPr>
          <p:cNvPr id="3" name="Content Placeholder 2"/>
          <p:cNvSpPr txBox="1">
            <a:spLocks/>
          </p:cNvSpPr>
          <p:nvPr/>
        </p:nvSpPr>
        <p:spPr bwMode="auto">
          <a:xfrm>
            <a:off x="685800" y="2667000"/>
            <a:ext cx="7770813" cy="2743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457200" rtl="0" eaLnBrk="0" fontAlgn="base" latinLnBrk="0" hangingPunct="0">
              <a:lnSpc>
                <a:spcPct val="100000"/>
              </a:lnSpc>
              <a:spcBef>
                <a:spcPts val="8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/>
              <a:defRPr/>
            </a:pP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This slide show was prepared by Jerry Brunner, Department of</a:t>
            </a:r>
          </a:p>
          <a:p>
            <a:pPr marL="342900" marR="0" lvl="0" indent="-342900" algn="l" defTabSz="457200" rtl="0" eaLnBrk="0" fontAlgn="base" latinLnBrk="0" hangingPunct="0">
              <a:lnSpc>
                <a:spcPct val="100000"/>
              </a:lnSpc>
              <a:spcBef>
                <a:spcPts val="8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/>
              <a:defRPr/>
            </a:pP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Statistics, University of Toronto. It is licensed under a Creative</a:t>
            </a:r>
          </a:p>
          <a:p>
            <a:pPr marL="342900" marR="0" lvl="0" indent="-342900" algn="l" defTabSz="457200" rtl="0" eaLnBrk="0" fontAlgn="base" latinLnBrk="0" hangingPunct="0">
              <a:lnSpc>
                <a:spcPct val="100000"/>
              </a:lnSpc>
              <a:spcBef>
                <a:spcPts val="8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/>
              <a:defRPr/>
            </a:pP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Commons Attribution - </a:t>
            </a:r>
            <a:r>
              <a:rPr kumimoji="0" lang="en-US" sz="20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ShareAlike</a:t>
            </a: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3.0 </a:t>
            </a:r>
            <a:r>
              <a:rPr kumimoji="0" lang="en-US" sz="20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Unported</a:t>
            </a: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License. Use</a:t>
            </a:r>
          </a:p>
          <a:p>
            <a:pPr marL="342900" marR="0" lvl="0" indent="-342900" algn="l" defTabSz="457200" rtl="0" eaLnBrk="0" fontAlgn="base" latinLnBrk="0" hangingPunct="0">
              <a:lnSpc>
                <a:spcPct val="100000"/>
              </a:lnSpc>
              <a:spcBef>
                <a:spcPts val="8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/>
              <a:defRPr/>
            </a:pP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any part of it as you like and share the result freely. These</a:t>
            </a:r>
          </a:p>
          <a:p>
            <a:pPr marL="342900" marR="0" lvl="0" indent="-342900" algn="l" defTabSz="457200" rtl="0" eaLnBrk="0" fontAlgn="base" latinLnBrk="0" hangingPunct="0">
              <a:lnSpc>
                <a:spcPct val="100000"/>
              </a:lnSpc>
              <a:spcBef>
                <a:spcPts val="8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/>
              <a:defRPr/>
            </a:pPr>
            <a:r>
              <a:rPr kumimoji="0" lang="en-US" sz="20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Powerpoint</a:t>
            </a: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slides are available from the course website:</a:t>
            </a:r>
          </a:p>
          <a:p>
            <a:pPr marL="342900" marR="0" lvl="0" indent="-342900" algn="l" defTabSz="457200" rtl="0" eaLnBrk="0" fontAlgn="base" latinLnBrk="0" hangingPunct="0">
              <a:lnSpc>
                <a:spcPct val="100000"/>
              </a:lnSpc>
              <a:spcBef>
                <a:spcPts val="8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/>
              <a:defRPr/>
            </a:pPr>
            <a:endParaRPr kumimoji="0" lang="en-US" sz="20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defTabSz="457200" rtl="0" eaLnBrk="0" fontAlgn="base" latinLnBrk="0" hangingPunct="0">
              <a:lnSpc>
                <a:spcPct val="100000"/>
              </a:lnSpc>
              <a:spcBef>
                <a:spcPts val="8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/>
              <a:defRPr/>
            </a:pP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  <a:hlinkClick r:id="rId2"/>
              </a:rPr>
              <a:t>http://</a:t>
            </a:r>
            <a:r>
              <a:rPr kumimoji="0" lang="en-US" sz="20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  <a:hlinkClick r:id="rId2"/>
              </a:rPr>
              <a:t>www.utstat.toronto.edu</a:t>
            </a: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  <a:hlinkClick r:id="rId2"/>
              </a:rPr>
              <a:t>/~</a:t>
            </a:r>
            <a:r>
              <a:rPr kumimoji="0" lang="en-US" sz="20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  <a:hlinkClick r:id="rId2"/>
              </a:rPr>
              <a:t>brunner</a:t>
            </a: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  <a:hlinkClick r:id="rId2"/>
              </a:rPr>
              <a:t>/</a:t>
            </a:r>
            <a:r>
              <a:rPr kumimoji="0" lang="en-US" sz="20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  <a:hlinkClick r:id="rId2"/>
              </a:rPr>
              <a:t>oldclass</a:t>
            </a: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  <a:hlinkClick r:id="rId2"/>
              </a:rPr>
              <a:t>/</a:t>
            </a:r>
            <a:r>
              <a:rPr lang="en-US" sz="2000" kern="0" dirty="0" smtClean="0">
                <a:solidFill>
                  <a:srgbClr val="000000"/>
                </a:solidFill>
                <a:latin typeface="+mn-lt"/>
                <a:ea typeface="+mn-ea"/>
                <a:cs typeface="+mn-cs"/>
                <a:hlinkClick r:id="rId2"/>
              </a:rPr>
              <a:t>431s13</a:t>
            </a: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379" y="274638"/>
            <a:ext cx="8978627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Conditional size α test, Critical region </a:t>
            </a:r>
            <a:r>
              <a:rPr lang="en-US" i="1" dirty="0" smtClean="0"/>
              <a:t>A</a:t>
            </a:r>
            <a:endParaRPr lang="en-US" i="1" dirty="0"/>
          </a:p>
        </p:txBody>
      </p:sp>
      <p:pic>
        <p:nvPicPr>
          <p:cNvPr id="3" name="Picture 2" descr="latex-image-1.pd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65350" y="2400300"/>
            <a:ext cx="4559300" cy="482600"/>
          </a:xfrm>
          <a:prstGeom prst="rect">
            <a:avLst/>
          </a:prstGeom>
        </p:spPr>
      </p:pic>
      <p:pic>
        <p:nvPicPr>
          <p:cNvPr id="4" name="Picture 3" descr="latex-image-1.pd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55700" y="3460750"/>
            <a:ext cx="6273800" cy="232410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Measurement Error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Snack food consumption</a:t>
            </a:r>
          </a:p>
          <a:p>
            <a:r>
              <a:rPr lang="en-US" dirty="0" smtClean="0"/>
              <a:t>Exercise</a:t>
            </a:r>
          </a:p>
          <a:p>
            <a:r>
              <a:rPr lang="en-US" dirty="0" smtClean="0"/>
              <a:t>Income</a:t>
            </a:r>
          </a:p>
          <a:p>
            <a:r>
              <a:rPr lang="en-US" dirty="0" smtClean="0"/>
              <a:t>Cause of death</a:t>
            </a:r>
          </a:p>
          <a:p>
            <a:r>
              <a:rPr lang="en-US" dirty="0" smtClean="0"/>
              <a:t>Even amount of drug that reaches animal’s blood stream in an experimental study</a:t>
            </a:r>
          </a:p>
          <a:p>
            <a:r>
              <a:rPr lang="en-US" dirty="0" smtClean="0"/>
              <a:t>Is there anything that is </a:t>
            </a:r>
            <a:r>
              <a:rPr lang="en-US" i="1" dirty="0" smtClean="0"/>
              <a:t>not </a:t>
            </a:r>
            <a:r>
              <a:rPr lang="en-US" dirty="0" smtClean="0"/>
              <a:t>measured with error?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For categorical variables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Classification error is common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1312</TotalTime>
  <Words>8299</Words>
  <Application>Microsoft Macintosh PowerPoint</Application>
  <PresentationFormat>On-screen Show (4:3)</PresentationFormat>
  <Paragraphs>712</Paragraphs>
  <Slides>66</Slides>
  <Notes>48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66</vt:i4>
      </vt:variant>
    </vt:vector>
  </HeadingPairs>
  <TitlesOfParts>
    <vt:vector size="67" baseType="lpstr">
      <vt:lpstr>Office Theme</vt:lpstr>
      <vt:lpstr>Introduction to Regression with Measurement Error  STA431:  Spring 2013</vt:lpstr>
      <vt:lpstr>Linear Regression</vt:lpstr>
      <vt:lpstr>Matrix Form</vt:lpstr>
      <vt:lpstr>Double Expectation</vt:lpstr>
      <vt:lpstr>Beta-hat is (conditionally) unbiased</vt:lpstr>
      <vt:lpstr>Perhaps Clearer</vt:lpstr>
      <vt:lpstr>Conditional size α test, Critical region A</vt:lpstr>
      <vt:lpstr>Measurement Error</vt:lpstr>
      <vt:lpstr>For categorical variables</vt:lpstr>
      <vt:lpstr>Simple additive model for measurement error: Continuous case</vt:lpstr>
      <vt:lpstr>Reliability is the squared correlation between the observed variable and the latent variable (true score).   First, recall</vt:lpstr>
      <vt:lpstr>Reliability</vt:lpstr>
      <vt:lpstr>PowerPoint Presentation</vt:lpstr>
      <vt:lpstr>Correlate usual measurement with “Gold Standard?”</vt:lpstr>
      <vt:lpstr>Test-Retest</vt:lpstr>
      <vt:lpstr>Test-Retest Reliability</vt:lpstr>
      <vt:lpstr>Estimate the reliability: Measure twice for a sample of size n</vt:lpstr>
      <vt:lpstr>The consequences of ignoring measurement error in the explanatory (x) variables</vt:lpstr>
      <vt:lpstr>Measurement error in the response variable is a less serious problem:  Re-parameterize</vt:lpstr>
      <vt:lpstr>Measurement error in the explanatory variables</vt:lpstr>
      <vt:lpstr>True Model (More detail)</vt:lpstr>
      <vt:lpstr>Reliabilities</vt:lpstr>
      <vt:lpstr>Test X2 controlling for (holding constant) X1</vt:lpstr>
      <vt:lpstr>Unconditional:  Test X2 controlling for X1</vt:lpstr>
      <vt:lpstr>Controlling Type I Error Rate</vt:lpstr>
      <vt:lpstr>Simulation study: Use pseudo-random number generation to create data sets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Try it with measurement error</vt:lpstr>
      <vt:lpstr>A Big Simulation Study (6 Factors)</vt:lpstr>
      <vt:lpstr>Within each of the </vt:lpstr>
      <vt:lpstr>Look at a small part of the results</vt:lpstr>
      <vt:lpstr>PowerPoint Presentation</vt:lpstr>
      <vt:lpstr>Marginal Mean Type I Error Rates</vt:lpstr>
      <vt:lpstr>Summary</vt:lpstr>
      <vt:lpstr>Factors affecting severity of the problem</vt:lpstr>
      <vt:lpstr>As the sample size increases, the problem gets worse.    </vt:lpstr>
      <vt:lpstr>The problem applies to other kinds of regression, and various kinds of measurement error</vt:lpstr>
      <vt:lpstr>If X1 is randomly assigned</vt:lpstr>
      <vt:lpstr>What is going on theoretically?</vt:lpstr>
      <vt:lpstr>Sample Space Ω, ω an element of Ω</vt:lpstr>
      <vt:lpstr>Random variables are functions from Ω into the set of real numbers</vt:lpstr>
      <vt:lpstr>Random sample</vt:lpstr>
      <vt:lpstr>Modes of Convergence</vt:lpstr>
      <vt:lpstr>Almost Sure Convergence</vt:lpstr>
      <vt:lpstr>Strong Law of Large Numbers</vt:lpstr>
      <vt:lpstr>Let X1, …, Xn be independent and identically distributed random variables; let X be a general random variable from this same distribution, and Y=g(X)</vt:lpstr>
      <vt:lpstr>So for example</vt:lpstr>
      <vt:lpstr>Convergence in Probability</vt:lpstr>
      <vt:lpstr>Convergence in Distribution</vt:lpstr>
      <vt:lpstr>Connections among the Modes of Convergence</vt:lpstr>
      <vt:lpstr>Consistency</vt:lpstr>
      <vt:lpstr>Consistency is great but it's not enough</vt:lpstr>
      <vt:lpstr>Consistency of the Sample Variance </vt:lpstr>
      <vt:lpstr>Consistency of the Sample Covariance</vt:lpstr>
      <vt:lpstr>Single Independent Variable</vt:lpstr>
      <vt:lpstr>Least squares estimate of β1 for the Naïve Model</vt:lpstr>
      <vt:lpstr>PowerPoint Presentation</vt:lpstr>
      <vt:lpstr>Two Independent variables, β2=0</vt:lpstr>
      <vt:lpstr>Least squares estimate of β2 for the Naïve Model when true β2 = 0 </vt:lpstr>
      <vt:lpstr>Combined with estimated standard error going almost surely to zero, get t statistic for H0:  β2 = 0 going to ±∞, and p-value going almost surely to zero, unless ....    </vt:lpstr>
      <vt:lpstr>Need a statistical model that includes measurement error</vt:lpstr>
      <vt:lpstr>Copyright Information</vt:lpstr>
    </vt:vector>
  </TitlesOfParts>
  <Company>University of Toronto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Earl Monroe</dc:creator>
  <cp:lastModifiedBy>Jerry Brunner</cp:lastModifiedBy>
  <cp:revision>191</cp:revision>
  <cp:lastPrinted>2013-01-08T03:09:38Z</cp:lastPrinted>
  <dcterms:created xsi:type="dcterms:W3CDTF">2011-03-31T20:51:27Z</dcterms:created>
  <dcterms:modified xsi:type="dcterms:W3CDTF">2013-01-25T15:05:22Z</dcterms:modified>
</cp:coreProperties>
</file>