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7" r:id="rId4"/>
    <p:sldId id="268" r:id="rId5"/>
    <p:sldId id="260" r:id="rId6"/>
    <p:sldId id="258" r:id="rId7"/>
    <p:sldId id="261" r:id="rId8"/>
    <p:sldId id="262" r:id="rId9"/>
    <p:sldId id="263" r:id="rId10"/>
    <p:sldId id="283" r:id="rId11"/>
    <p:sldId id="266" r:id="rId12"/>
    <p:sldId id="265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43" autoAdjust="0"/>
  </p:normalViewPr>
  <p:slideViewPr>
    <p:cSldViewPr snapToGrid="0" snapToObjects="1">
      <p:cViewPr varScale="1">
        <p:scale>
          <a:sx n="102" d="100"/>
          <a:sy n="102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80369-A44E-4F6A-96B4-8E07E9E24E6C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65E72-9D5F-456F-B6D7-5D23B7F6F8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0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7A75D-8748-4722-B0B4-1A214DD4CE8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 observable, F latent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{D}_</a:t>
            </a:r>
            <a:r>
              <a:rPr lang="en-US" dirty="0" err="1" smtClean="0"/>
              <a:t>i</a:t>
            </a:r>
            <a:r>
              <a:rPr lang="en-US" dirty="0" smtClean="0"/>
              <a:t>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{F}_</a:t>
            </a:r>
            <a:r>
              <a:rPr lang="en-US" dirty="0" err="1" smtClean="0"/>
              <a:t>i</a:t>
            </a:r>
            <a:r>
              <a:rPr lang="en-US" dirty="0" smtClean="0"/>
              <a:t>+\</a:t>
            </a:r>
            <a:r>
              <a:rPr lang="en-US" dirty="0" err="1" smtClean="0"/>
              <a:t>mathbf</a:t>
            </a:r>
            <a:r>
              <a:rPr lang="en-US" dirty="0" smtClean="0"/>
              <a:t>{e}_</a:t>
            </a:r>
            <a:r>
              <a:rPr lang="en-US" dirty="0" err="1" smtClean="0"/>
              <a:t>i</a:t>
            </a:r>
            <a:r>
              <a:rPr lang="en-US" dirty="0" smtClean="0"/>
              <a:t> % 42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{Z}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{F}+\</a:t>
            </a:r>
            <a:r>
              <a:rPr lang="en-US" dirty="0" err="1" smtClean="0"/>
              <a:t>mathbf</a:t>
            </a:r>
            <a:r>
              <a:rPr lang="en-US" dirty="0" smtClean="0"/>
              <a:t>{e} % 52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{F}) &amp;=&amp; \</a:t>
            </a:r>
            <a:r>
              <a:rPr lang="en-US" dirty="0" err="1" smtClean="0"/>
              <a:t>mathbf</a:t>
            </a:r>
            <a:r>
              <a:rPr lang="en-US" dirty="0" smtClean="0"/>
              <a:t>{I} \\</a:t>
            </a:r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{e}) &amp;=&amp; \</a:t>
            </a:r>
            <a:r>
              <a:rPr lang="en-US" dirty="0" err="1" smtClean="0"/>
              <a:t>boldsymbol</a:t>
            </a:r>
            <a:r>
              <a:rPr lang="en-US" dirty="0" smtClean="0"/>
              <a:t>{\Omega} \</a:t>
            </a:r>
            <a:r>
              <a:rPr lang="en-US" dirty="0" err="1" smtClean="0"/>
              <a:t>mbox</a:t>
            </a:r>
            <a:r>
              <a:rPr lang="en-US" dirty="0" smtClean="0"/>
              <a:t>{ (usually diagonal)}% 36</a:t>
            </a:r>
          </a:p>
          <a:p>
            <a:endParaRPr lang="en-US" dirty="0" smtClean="0"/>
          </a:p>
          <a:p>
            <a:r>
              <a:rPr lang="en-US" dirty="0" smtClean="0"/>
              <a:t>$\</a:t>
            </a:r>
            <a:r>
              <a:rPr lang="en-US" dirty="0" err="1" smtClean="0"/>
              <a:t>mathbf</a:t>
            </a:r>
            <a:r>
              <a:rPr lang="en-US" dirty="0" smtClean="0"/>
              <a:t>{F}$ and $\</a:t>
            </a:r>
            <a:r>
              <a:rPr lang="en-US" dirty="0" err="1" smtClean="0"/>
              <a:t>mathbf</a:t>
            </a:r>
            <a:r>
              <a:rPr lang="en-US" dirty="0" smtClean="0"/>
              <a:t>{e}$ independent (multivariate normal) % 36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{D}) = 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{\Sigma}$ is a correlation matrix. % 36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0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(D_6,F_2) &amp;=&amp;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(D_6,F_2) = E(D_6F_2)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E\left((\lambda_{61}F_1+\lambda_{62}F_2)F_2 \right)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\lambda_{61}E(F_1F_2) + \lambda_{62}E(F_2^2)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\lambda_{61}E(F_1)E(F_2) + \lambda_{62}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(F_2)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\lambda_{62} % 24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know, it’s p+q, but </a:t>
            </a:r>
            <a:r>
              <a:rPr lang="en-US" baseline="0" dirty="0" smtClean="0"/>
              <a:t> please bear with me.</a:t>
            </a:r>
          </a:p>
          <a:p>
            <a:r>
              <a:rPr lang="en-US" baseline="0" dirty="0" smtClean="0"/>
              <a:t>Uniqueness = 1 – communality</a:t>
            </a:r>
          </a:p>
          <a:p>
            <a:endParaRPr lang="hu-HU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&amp;=&amp;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\left(\sum_{j=1}^p \lambda_{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\right)\\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\sum_{j=1}^p \lambda_{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\sum_{j=1}^p \lambda_{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omega_i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   % 24</a:t>
            </a:r>
          </a:p>
          <a:p>
            <a:endParaRPr lang="en-US" dirty="0" smtClean="0"/>
          </a:p>
          <a:p>
            <a:r>
              <a:rPr lang="hu-HU" dirty="0" smtClean="0"/>
              <a:t>$\omega_i = 1-\sum_{j=1}^p \lambda_{ij}^2$ 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\item Have a co-ordinate system in terms of $\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rightarrow</a:t>
            </a:r>
            <a:r>
              <a:rPr lang="en-US" dirty="0" smtClean="0"/>
              <a:t>}{</a:t>
            </a:r>
            <a:r>
              <a:rPr lang="en-US" dirty="0" err="1" smtClean="0"/>
              <a:t>i</a:t>
            </a:r>
            <a:r>
              <a:rPr lang="en-US" dirty="0" smtClean="0"/>
              <a:t>}$, $\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rightarrow</a:t>
            </a:r>
            <a:r>
              <a:rPr lang="en-US" dirty="0" smtClean="0"/>
              <a:t>}{j}$ orthonormal vectors</a:t>
            </a:r>
          </a:p>
          <a:p>
            <a:r>
              <a:rPr lang="en-US" dirty="0" smtClean="0"/>
              <a:t>    \item </a:t>
            </a:r>
            <a:r>
              <a:rPr lang="en-US" dirty="0" err="1" smtClean="0"/>
              <a:t>Roatate</a:t>
            </a:r>
            <a:r>
              <a:rPr lang="en-US" dirty="0" smtClean="0"/>
              <a:t> the </a:t>
            </a:r>
            <a:r>
              <a:rPr lang="en-US" dirty="0" err="1" smtClean="0"/>
              <a:t>axies</a:t>
            </a:r>
            <a:r>
              <a:rPr lang="en-US" dirty="0" smtClean="0"/>
              <a:t> through an angle $\theta$. </a:t>
            </a:r>
          </a:p>
          <a:p>
            <a:r>
              <a:rPr lang="en-US" dirty="0" smtClean="0"/>
              <a:t>\end{itemize} % 36</a:t>
            </a:r>
          </a:p>
          <a:p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^\prime &amp;=&amp; ~~</a:t>
            </a:r>
            <a:r>
              <a:rPr lang="en-US" dirty="0" err="1" smtClean="0"/>
              <a:t>i</a:t>
            </a:r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+ j\sin\theta \\</a:t>
            </a:r>
          </a:p>
          <a:p>
            <a:r>
              <a:rPr lang="en-US" dirty="0" smtClean="0"/>
              <a:t>j^\prime &amp;=&amp; -</a:t>
            </a:r>
            <a:r>
              <a:rPr lang="en-US" dirty="0" err="1" smtClean="0"/>
              <a:t>i</a:t>
            </a:r>
            <a:r>
              <a:rPr lang="en-US" dirty="0" smtClean="0"/>
              <a:t>\sin\theta + j\</a:t>
            </a:r>
            <a:r>
              <a:rPr lang="en-US" dirty="0" err="1" smtClean="0"/>
              <a:t>cos</a:t>
            </a:r>
            <a:r>
              <a:rPr lang="en-US" dirty="0" smtClean="0"/>
              <a:t>\theta \\ % 24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99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^\prime &amp;=&amp; (\</a:t>
            </a:r>
            <a:r>
              <a:rPr lang="en-US" dirty="0" err="1" smtClean="0"/>
              <a:t>cos</a:t>
            </a:r>
            <a:r>
              <a:rPr lang="en-US" dirty="0" smtClean="0"/>
              <a:t>\theta)</a:t>
            </a:r>
            <a:r>
              <a:rPr lang="en-US" dirty="0" err="1" smtClean="0"/>
              <a:t>i</a:t>
            </a:r>
            <a:r>
              <a:rPr lang="en-US" dirty="0" smtClean="0"/>
              <a:t> + (\sin\theta)j \\</a:t>
            </a:r>
          </a:p>
          <a:p>
            <a:r>
              <a:rPr lang="en-US" dirty="0" smtClean="0"/>
              <a:t>j^\prime &amp;=&amp; (-\sin\theta)</a:t>
            </a:r>
            <a:r>
              <a:rPr lang="en-US" dirty="0" err="1" smtClean="0"/>
              <a:t>i</a:t>
            </a:r>
            <a:r>
              <a:rPr lang="en-US" dirty="0" smtClean="0"/>
              <a:t> + (\</a:t>
            </a:r>
            <a:r>
              <a:rPr lang="en-US" dirty="0" err="1" smtClean="0"/>
              <a:t>cos</a:t>
            </a:r>
            <a:r>
              <a:rPr lang="en-US" dirty="0" smtClean="0"/>
              <a:t>\theta)j \\ % 24</a:t>
            </a:r>
          </a:p>
          <a:p>
            <a:endParaRPr lang="en-US" dirty="0" smtClean="0"/>
          </a:p>
          <a:p>
            <a:r>
              <a:rPr lang="en-US" dirty="0" smtClean="0"/>
              <a:t>\left[</a:t>
            </a:r>
          </a:p>
          <a:p>
            <a:r>
              <a:rPr lang="en-US" dirty="0" smtClean="0"/>
              <a:t>\begin{array}{c} </a:t>
            </a:r>
            <a:r>
              <a:rPr lang="en-US" dirty="0" err="1" smtClean="0"/>
              <a:t>i</a:t>
            </a:r>
            <a:r>
              <a:rPr lang="en-US" dirty="0" smtClean="0"/>
              <a:t>^\prime \\ j^\prime \end{array} \right]</a:t>
            </a:r>
          </a:p>
          <a:p>
            <a:r>
              <a:rPr lang="en-US" dirty="0" smtClean="0"/>
              <a:t> = 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&amp; \sin\theta \\</a:t>
            </a:r>
          </a:p>
          <a:p>
            <a:r>
              <a:rPr lang="en-US" dirty="0" smtClean="0"/>
              <a:t>-\sin\theta &amp; \</a:t>
            </a:r>
            <a:r>
              <a:rPr lang="en-US" dirty="0" err="1" smtClean="0"/>
              <a:t>cos</a:t>
            </a:r>
            <a:r>
              <a:rPr lang="en-US" dirty="0" smtClean="0"/>
              <a:t>\theta  </a:t>
            </a:r>
          </a:p>
          <a:p>
            <a:r>
              <a:rPr lang="en-US" dirty="0" smtClean="0"/>
              <a:t>\end{array} \right]</a:t>
            </a:r>
          </a:p>
          <a:p>
            <a:r>
              <a:rPr lang="en-US" dirty="0" smtClean="0"/>
              <a:t>\left[</a:t>
            </a:r>
          </a:p>
          <a:p>
            <a:r>
              <a:rPr lang="en-US" dirty="0" smtClean="0"/>
              <a:t>\begin{array}{c} </a:t>
            </a:r>
            <a:r>
              <a:rPr lang="en-US" dirty="0" err="1" smtClean="0"/>
              <a:t>i</a:t>
            </a:r>
            <a:r>
              <a:rPr lang="en-US" dirty="0" smtClean="0"/>
              <a:t> \\ j \end{array} \right] </a:t>
            </a:r>
          </a:p>
          <a:p>
            <a:r>
              <a:rPr lang="en-US" dirty="0" smtClean="0"/>
              <a:t>= \</a:t>
            </a:r>
            <a:r>
              <a:rPr lang="en-US" dirty="0" err="1" smtClean="0"/>
              <a:t>mathbf</a:t>
            </a:r>
            <a:r>
              <a:rPr lang="en-US" dirty="0" smtClean="0"/>
              <a:t>{R}\left[</a:t>
            </a:r>
          </a:p>
          <a:p>
            <a:r>
              <a:rPr lang="en-US" dirty="0" smtClean="0"/>
              <a:t>\begin{array}{c} </a:t>
            </a:r>
            <a:r>
              <a:rPr lang="en-US" dirty="0" err="1" smtClean="0"/>
              <a:t>i</a:t>
            </a:r>
            <a:r>
              <a:rPr lang="en-US" dirty="0" smtClean="0"/>
              <a:t> \\ j \end{array} \right]%  30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{R}\</a:t>
            </a:r>
            <a:r>
              <a:rPr lang="en-US" dirty="0" err="1" smtClean="0"/>
              <a:t>mathbf</a:t>
            </a:r>
            <a:r>
              <a:rPr lang="en-US" dirty="0" smtClean="0"/>
              <a:t>{R}^\prime </a:t>
            </a:r>
          </a:p>
          <a:p>
            <a:r>
              <a:rPr lang="en-US" dirty="0" smtClean="0"/>
              <a:t> &amp;=&amp;\left[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&amp; \sin\theta \\</a:t>
            </a:r>
          </a:p>
          <a:p>
            <a:r>
              <a:rPr lang="en-US" dirty="0" smtClean="0"/>
              <a:t>-\sin\theta &amp; \</a:t>
            </a:r>
            <a:r>
              <a:rPr lang="en-US" dirty="0" err="1" smtClean="0"/>
              <a:t>cos</a:t>
            </a:r>
            <a:r>
              <a:rPr lang="en-US" dirty="0" smtClean="0"/>
              <a:t>\theta  </a:t>
            </a:r>
          </a:p>
          <a:p>
            <a:r>
              <a:rPr lang="en-US" dirty="0" smtClean="0"/>
              <a:t>\end{array} \right]</a:t>
            </a:r>
          </a:p>
          <a:p>
            <a:r>
              <a:rPr lang="en-US" dirty="0" smtClean="0"/>
              <a:t>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&amp; -\sin\theta \\</a:t>
            </a:r>
          </a:p>
          <a:p>
            <a:r>
              <a:rPr lang="en-US" dirty="0" smtClean="0"/>
              <a:t>\sin\theta &amp; \</a:t>
            </a:r>
            <a:r>
              <a:rPr lang="en-US" dirty="0" err="1" smtClean="0"/>
              <a:t>cos</a:t>
            </a:r>
            <a:r>
              <a:rPr lang="en-US" dirty="0" smtClean="0"/>
              <a:t>\theta  </a:t>
            </a:r>
          </a:p>
          <a:p>
            <a:r>
              <a:rPr lang="en-US" dirty="0" smtClean="0"/>
              <a:t>\end{array} \right] \\</a:t>
            </a:r>
          </a:p>
          <a:p>
            <a:r>
              <a:rPr lang="en-US" dirty="0" smtClean="0"/>
              <a:t> &amp;=&amp; 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\cos^2\theta+\sin^2\theta &amp; -\</a:t>
            </a:r>
            <a:r>
              <a:rPr lang="en-US" dirty="0" err="1" smtClean="0"/>
              <a:t>cos</a:t>
            </a:r>
            <a:r>
              <a:rPr lang="en-US" dirty="0" smtClean="0"/>
              <a:t>\theta\sin\theta + \sin\theta\</a:t>
            </a:r>
            <a:r>
              <a:rPr lang="en-US" dirty="0" err="1" smtClean="0"/>
              <a:t>cos</a:t>
            </a:r>
            <a:r>
              <a:rPr lang="en-US" dirty="0" smtClean="0"/>
              <a:t>\theta \\</a:t>
            </a:r>
          </a:p>
          <a:p>
            <a:r>
              <a:rPr lang="en-US" dirty="0" smtClean="0"/>
              <a:t>-\sin\theta\</a:t>
            </a:r>
            <a:r>
              <a:rPr lang="en-US" dirty="0" err="1" smtClean="0"/>
              <a:t>cos</a:t>
            </a:r>
            <a:r>
              <a:rPr lang="en-US" dirty="0" smtClean="0"/>
              <a:t>\theta\ + \</a:t>
            </a:r>
            <a:r>
              <a:rPr lang="en-US" dirty="0" err="1" smtClean="0"/>
              <a:t>cos</a:t>
            </a:r>
            <a:r>
              <a:rPr lang="en-US" dirty="0" smtClean="0"/>
              <a:t>\theta\sin\theta &amp; \sin^2\theta+\cos^2\theta  </a:t>
            </a:r>
          </a:p>
          <a:p>
            <a:r>
              <a:rPr lang="en-US" dirty="0" smtClean="0"/>
              <a:t>\end{array} \right] \\</a:t>
            </a:r>
          </a:p>
          <a:p>
            <a:r>
              <a:rPr lang="en-US" dirty="0" smtClean="0"/>
              <a:t> &amp;=&amp; 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1 &amp; 0 \\</a:t>
            </a:r>
          </a:p>
          <a:p>
            <a:r>
              <a:rPr lang="en-US" dirty="0" smtClean="0"/>
              <a:t>0 &amp; 1  </a:t>
            </a:r>
          </a:p>
          <a:p>
            <a:r>
              <a:rPr lang="en-US" dirty="0" smtClean="0"/>
              <a:t>\end{array} \right] = \</a:t>
            </a:r>
            <a:r>
              <a:rPr lang="en-US" dirty="0" err="1" smtClean="0"/>
              <a:t>mathbf</a:t>
            </a:r>
            <a:r>
              <a:rPr lang="en-US" dirty="0" smtClean="0"/>
              <a:t>{I}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3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{\Sigma}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boldsymbol</a:t>
            </a:r>
            <a:r>
              <a:rPr lang="en-US" dirty="0" smtClean="0"/>
              <a:t>{\Lambda}^\top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\\</a:t>
            </a:r>
          </a:p>
          <a:p>
            <a:r>
              <a:rPr lang="en-US" dirty="0" smtClean="0"/>
              <a:t>    &amp;=&amp; 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{RR}^\top\</a:t>
            </a:r>
            <a:r>
              <a:rPr lang="en-US" dirty="0" err="1" smtClean="0"/>
              <a:t>boldsymbol</a:t>
            </a:r>
            <a:r>
              <a:rPr lang="en-US" dirty="0" smtClean="0"/>
              <a:t>{\Lambda}^\top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\\</a:t>
            </a:r>
          </a:p>
          <a:p>
            <a:r>
              <a:rPr lang="en-US" dirty="0" smtClean="0"/>
              <a:t>   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{R}) </a:t>
            </a:r>
          </a:p>
          <a:p>
            <a:r>
              <a:rPr lang="en-US" dirty="0" smtClean="0"/>
              <a:t>(\</a:t>
            </a:r>
            <a:r>
              <a:rPr lang="en-US" dirty="0" err="1" smtClean="0"/>
              <a:t>mathbf</a:t>
            </a:r>
            <a:r>
              <a:rPr lang="en-US" dirty="0" smtClean="0"/>
              <a:t>{R}^\top\</a:t>
            </a:r>
            <a:r>
              <a:rPr lang="en-US" dirty="0" err="1" smtClean="0"/>
              <a:t>boldsymbol</a:t>
            </a:r>
            <a:r>
              <a:rPr lang="en-US" dirty="0" smtClean="0"/>
              <a:t>{\Lambda}^\top) + \</a:t>
            </a:r>
            <a:r>
              <a:rPr lang="en-US" dirty="0" err="1" smtClean="0"/>
              <a:t>boldsymbol</a:t>
            </a:r>
            <a:r>
              <a:rPr lang="en-US" dirty="0" smtClean="0"/>
              <a:t>{\Omega} \\</a:t>
            </a:r>
          </a:p>
          <a:p>
            <a:r>
              <a:rPr lang="en-US" dirty="0" smtClean="0"/>
              <a:t> 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{R})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{R})^\top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\\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{\Lambda}_2\</a:t>
            </a:r>
            <a:r>
              <a:rPr lang="en-US" dirty="0" err="1" smtClean="0"/>
              <a:t>boldsymbol</a:t>
            </a:r>
            <a:r>
              <a:rPr lang="en-US" dirty="0" smtClean="0"/>
              <a:t>{\Lambda}_2^\top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96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{Z}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{\Lambda}_2\</a:t>
            </a:r>
            <a:r>
              <a:rPr lang="en-US" dirty="0" err="1" smtClean="0"/>
              <a:t>mathbf</a:t>
            </a:r>
            <a:r>
              <a:rPr lang="en-US" dirty="0" smtClean="0"/>
              <a:t>{F}+\</a:t>
            </a:r>
            <a:r>
              <a:rPr lang="en-US" dirty="0" err="1" smtClean="0"/>
              <a:t>mathbf</a:t>
            </a:r>
            <a:r>
              <a:rPr lang="en-US" dirty="0" smtClean="0"/>
              <a:t>{e} \\</a:t>
            </a:r>
          </a:p>
          <a:p>
            <a:r>
              <a:rPr lang="en-US" dirty="0" smtClean="0"/>
              <a:t>    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{R})\</a:t>
            </a:r>
            <a:r>
              <a:rPr lang="en-US" dirty="0" err="1" smtClean="0"/>
              <a:t>mathbf</a:t>
            </a:r>
            <a:r>
              <a:rPr lang="en-US" dirty="0" smtClean="0"/>
              <a:t>{F}+\</a:t>
            </a:r>
            <a:r>
              <a:rPr lang="en-US" dirty="0" err="1" smtClean="0"/>
              <a:t>mathbf</a:t>
            </a:r>
            <a:r>
              <a:rPr lang="en-US" dirty="0" smtClean="0"/>
              <a:t>{e} \\</a:t>
            </a:r>
          </a:p>
          <a:p>
            <a:r>
              <a:rPr lang="en-US" dirty="0" smtClean="0"/>
              <a:t>    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{\Lambda}(\</a:t>
            </a:r>
            <a:r>
              <a:rPr lang="en-US" dirty="0" err="1" smtClean="0"/>
              <a:t>mathbf</a:t>
            </a:r>
            <a:r>
              <a:rPr lang="en-US" dirty="0" smtClean="0"/>
              <a:t>{R}\</a:t>
            </a:r>
            <a:r>
              <a:rPr lang="en-US" dirty="0" err="1" smtClean="0"/>
              <a:t>mathbf</a:t>
            </a:r>
            <a:r>
              <a:rPr lang="en-US" dirty="0" smtClean="0"/>
              <a:t>{F})+\</a:t>
            </a:r>
            <a:r>
              <a:rPr lang="en-US" dirty="0" err="1" smtClean="0"/>
              <a:t>mathbf</a:t>
            </a:r>
            <a:r>
              <a:rPr lang="en-US" dirty="0" smtClean="0"/>
              <a:t>{e} \\</a:t>
            </a:r>
          </a:p>
          <a:p>
            <a:r>
              <a:rPr lang="en-US" dirty="0" smtClean="0"/>
              <a:t>    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{F}^\prime+\</a:t>
            </a:r>
            <a:r>
              <a:rPr lang="en-US" dirty="0" err="1" smtClean="0"/>
              <a:t>mathbf</a:t>
            </a:r>
            <a:r>
              <a:rPr lang="en-US" dirty="0" smtClean="0"/>
              <a:t>{e} % 42</a:t>
            </a:r>
          </a:p>
          <a:p>
            <a:endParaRPr lang="en-US" dirty="0" smtClean="0"/>
          </a:p>
          <a:p>
            <a:r>
              <a:rPr lang="en-US" dirty="0" smtClean="0"/>
              <a:t>$\</a:t>
            </a:r>
            <a:r>
              <a:rPr lang="en-US" dirty="0" err="1" smtClean="0"/>
              <a:t>mathbf</a:t>
            </a:r>
            <a:r>
              <a:rPr lang="en-US" dirty="0" smtClean="0"/>
              <a:t>{F}^\prime$ is a set of \</a:t>
            </a:r>
            <a:r>
              <a:rPr lang="en-US" dirty="0" err="1" smtClean="0"/>
              <a:t>emph</a:t>
            </a:r>
            <a:r>
              <a:rPr lang="en-US" dirty="0" smtClean="0"/>
              <a:t>{rotated} factors. % 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6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{D}_</a:t>
            </a:r>
            <a:r>
              <a:rPr lang="en-US" dirty="0" err="1" smtClean="0"/>
              <a:t>i</a:t>
            </a:r>
            <a:r>
              <a:rPr lang="en-US" dirty="0" smtClean="0"/>
              <a:t>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{F}_</a:t>
            </a:r>
            <a:r>
              <a:rPr lang="en-US" dirty="0" err="1" smtClean="0"/>
              <a:t>i</a:t>
            </a:r>
            <a:r>
              <a:rPr lang="en-US" dirty="0" smtClean="0"/>
              <a:t>+\</a:t>
            </a:r>
            <a:r>
              <a:rPr lang="en-US" dirty="0" err="1" smtClean="0"/>
              <a:t>mathbf</a:t>
            </a:r>
            <a:r>
              <a:rPr lang="en-US" dirty="0" smtClean="0"/>
              <a:t>{e}_</a:t>
            </a:r>
            <a:r>
              <a:rPr lang="en-US" dirty="0" err="1" smtClean="0"/>
              <a:t>i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\begin{array}{c} D_{i,1} \\ D_{i,2}  \\ D_{i,3} \\ D_{i,4} \\ D_{i,5} \\ D_{i,6} \\ D_{i,7} \\ D_{i,8} \end{array} \right)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 c}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\lambda_{11} &amp; \lambda_{12}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\lambda_{21} &amp; \lambda_{22}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\lambda_{31} &amp; \lambda_{32}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\lambda_{41} &amp; \lambda_{42}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\lambda_{51} &amp; \lambda_{52}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\lambda_{61} &amp; \lambda_{62}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\lambda_{71} &amp; \lambda_{27}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\lambda_{81} &amp; \lambda_{82}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 \right)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\left(\begin{array}{c} F_{i,1} \\ F_{i,2}  \end{array}\right) +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\left(\begin{array}{c} e_{i,1} \\ e_{i,2}  \\ e_{i,3} \\ e_{i,4} \\ e_{i,5} \\ e_{i,6} \\ e_{i,7} \\ e_{i,8} \end{array}\right)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6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D_{i,1} &amp;=&amp; \lambda_{11} F_{i,1} +  \lambda_{12} F_{i,2} + e_{i,1} \\</a:t>
            </a:r>
          </a:p>
          <a:p>
            <a:r>
              <a:rPr lang="en-US" dirty="0" smtClean="0"/>
              <a:t>D_{i,2} &amp;=&amp; \lambda_{21} F_{i,1} +  \lambda_{22} F_{i,2} + e_{i,2}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mbox</a:t>
            </a:r>
            <a:r>
              <a:rPr lang="en-US" dirty="0" smtClean="0"/>
              <a:t>{ ~etc.}</a:t>
            </a:r>
          </a:p>
          <a:p>
            <a:r>
              <a:rPr lang="en-US" dirty="0" smtClean="0"/>
              <a:t>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1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82971-833B-4483-83C9-D1CAD7E686B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Arrows from all factors to all observed variables</a:t>
            </a:r>
          </a:p>
          <a:p>
            <a:endParaRPr lang="en-US" dirty="0"/>
          </a:p>
          <a:p>
            <a:r>
              <a:rPr lang="en-US" dirty="0"/>
              <a:t>Of course can have lots of factors: 16 pf </a:t>
            </a:r>
          </a:p>
          <a:p>
            <a:endParaRPr lang="en-US" dirty="0"/>
          </a:p>
          <a:p>
            <a:r>
              <a:rPr lang="en-US" dirty="0"/>
              <a:t>Even when factors are uncorrelated, it’s massively unidentified.</a:t>
            </a:r>
          </a:p>
          <a:p>
            <a:endParaRPr lang="en-US" dirty="0"/>
          </a:p>
          <a:p>
            <a:r>
              <a:rPr lang="en-US" dirty="0"/>
              <a:t>Infinitely many VERY different sets of parameter values can yield the same covariance matrix for the observed variables, same distribution of data if normal.</a:t>
            </a:r>
          </a:p>
          <a:p>
            <a:endParaRPr lang="en-US" dirty="0"/>
          </a:p>
          <a:p>
            <a:r>
              <a:rPr lang="en-US" dirty="0"/>
              <a:t>Reasonable, been going on for around 70 years, and completely DOOMED TO FAILURE as a method of statistical estimation.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{D}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{F}+\</a:t>
            </a:r>
            <a:r>
              <a:rPr lang="en-US" dirty="0" err="1" smtClean="0"/>
              <a:t>mathbf</a:t>
            </a:r>
            <a:r>
              <a:rPr lang="en-US" dirty="0" smtClean="0"/>
              <a:t>{e} % 42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{F}) &amp;=&amp; \</a:t>
            </a:r>
            <a:r>
              <a:rPr lang="en-US" dirty="0" err="1" smtClean="0"/>
              <a:t>boldsymbol</a:t>
            </a:r>
            <a:r>
              <a:rPr lang="en-US" dirty="0" smtClean="0"/>
              <a:t>{\Phi} \\</a:t>
            </a:r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{e}) &amp;=&amp; \</a:t>
            </a:r>
            <a:r>
              <a:rPr lang="en-US" dirty="0" err="1" smtClean="0"/>
              <a:t>boldsymbol</a:t>
            </a:r>
            <a:r>
              <a:rPr lang="en-US" dirty="0" smtClean="0"/>
              <a:t>{\Omega} \</a:t>
            </a:r>
            <a:r>
              <a:rPr lang="en-US" dirty="0" err="1" smtClean="0"/>
              <a:t>mbox</a:t>
            </a:r>
            <a:r>
              <a:rPr lang="en-US" dirty="0" smtClean="0"/>
              <a:t>{ (usually diagonal)}% 36</a:t>
            </a:r>
          </a:p>
          <a:p>
            <a:endParaRPr lang="en-US" dirty="0" smtClean="0"/>
          </a:p>
          <a:p>
            <a:r>
              <a:rPr lang="en-US" dirty="0" smtClean="0"/>
              <a:t>$\</a:t>
            </a:r>
            <a:r>
              <a:rPr lang="en-US" dirty="0" err="1" smtClean="0"/>
              <a:t>mathbf</a:t>
            </a:r>
            <a:r>
              <a:rPr lang="en-US" dirty="0" smtClean="0"/>
              <a:t>{F}$ and $\</a:t>
            </a:r>
            <a:r>
              <a:rPr lang="en-US" dirty="0" err="1" smtClean="0"/>
              <a:t>mathbf</a:t>
            </a:r>
            <a:r>
              <a:rPr lang="en-US" dirty="0" smtClean="0"/>
              <a:t>{e}$ independent (multivariate normal) % 36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{D}) = 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6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</a:p>
          <a:p>
            <a:endParaRPr lang="en-US" dirty="0" smtClean="0"/>
          </a:p>
          <a:p>
            <a:r>
              <a:rPr lang="en-US" dirty="0" smtClean="0"/>
              <a:t>Square root matrix: $\</a:t>
            </a:r>
            <a:r>
              <a:rPr lang="en-US" dirty="0" err="1" smtClean="0"/>
              <a:t>boldsymbol</a:t>
            </a:r>
            <a:r>
              <a:rPr lang="en-US" dirty="0" smtClean="0"/>
              <a:t>{\Phi} = \</a:t>
            </a:r>
            <a:r>
              <a:rPr lang="en-US" dirty="0" err="1" smtClean="0"/>
              <a:t>mathbf</a:t>
            </a:r>
            <a:r>
              <a:rPr lang="en-US" dirty="0" smtClean="0"/>
              <a:t>{SS} = \</a:t>
            </a:r>
            <a:r>
              <a:rPr lang="en-US" dirty="0" err="1" smtClean="0"/>
              <a:t>mathbf</a:t>
            </a:r>
            <a:r>
              <a:rPr lang="en-US" dirty="0" smtClean="0"/>
              <a:t>{SS}^\top$, so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{\Lambda\Phi\Lambda}^\top&amp;=&amp;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{SS}^\top\</a:t>
            </a:r>
            <a:r>
              <a:rPr lang="en-US" dirty="0" err="1" smtClean="0"/>
              <a:t>boldsymbol</a:t>
            </a:r>
            <a:r>
              <a:rPr lang="en-US" dirty="0" smtClean="0"/>
              <a:t>{\Lambda}^\top \\</a:t>
            </a:r>
          </a:p>
          <a:p>
            <a:r>
              <a:rPr lang="en-US" dirty="0" smtClean="0"/>
              <a:t>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{S}) \</a:t>
            </a:r>
            <a:r>
              <a:rPr lang="en-US" dirty="0" err="1" smtClean="0"/>
              <a:t>mathbf</a:t>
            </a:r>
            <a:r>
              <a:rPr lang="en-US" dirty="0" smtClean="0"/>
              <a:t>{I} (\</a:t>
            </a:r>
            <a:r>
              <a:rPr lang="en-US" dirty="0" err="1" smtClean="0"/>
              <a:t>mathbf</a:t>
            </a:r>
            <a:r>
              <a:rPr lang="en-US" dirty="0" smtClean="0"/>
              <a:t>{S}^\top\</a:t>
            </a:r>
            <a:r>
              <a:rPr lang="en-US" dirty="0" err="1" smtClean="0"/>
              <a:t>boldsymbol</a:t>
            </a:r>
            <a:r>
              <a:rPr lang="en-US" dirty="0" smtClean="0"/>
              <a:t>{\Lambda}^\top) \\</a:t>
            </a:r>
          </a:p>
          <a:p>
            <a:r>
              <a:rPr lang="en-US" dirty="0" smtClean="0"/>
              <a:t>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{S}) \</a:t>
            </a:r>
            <a:r>
              <a:rPr lang="en-US" dirty="0" err="1" smtClean="0"/>
              <a:t>mathbf</a:t>
            </a:r>
            <a:r>
              <a:rPr lang="en-US" dirty="0" smtClean="0"/>
              <a:t>{I}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{S})^\top \\</a:t>
            </a:r>
          </a:p>
          <a:p>
            <a:r>
              <a:rPr lang="en-US" dirty="0" smtClean="0"/>
              <a:t>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{I} \</a:t>
            </a:r>
            <a:r>
              <a:rPr lang="en-US" dirty="0" err="1" smtClean="0"/>
              <a:t>boldsymbol</a:t>
            </a:r>
            <a:r>
              <a:rPr lang="en-US" dirty="0" smtClean="0"/>
              <a:t>{\Lambda}_2^\top 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3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{I} \</a:t>
            </a:r>
            <a:r>
              <a:rPr lang="en-US" dirty="0" err="1" smtClean="0"/>
              <a:t>boldsymbol</a:t>
            </a:r>
            <a:r>
              <a:rPr lang="en-US" dirty="0" smtClean="0"/>
              <a:t>{\Lambda}_2^\top % 36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{I}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{\Lambda}_2^\top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{\Lambda}_2^\top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&amp;=&amp;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{1}{2}})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{1}{2}\top}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{\Lambda}_2^\top)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&amp;=&amp;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{1}{2}})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{1}{2}})^\top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{\Lambda}_3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{\Lambda}_3^\top  % 30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7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7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{I} \</a:t>
            </a:r>
            <a:r>
              <a:rPr lang="en-US" dirty="0" err="1" smtClean="0"/>
              <a:t>boldsymbol</a:t>
            </a:r>
            <a:r>
              <a:rPr lang="en-US" dirty="0" smtClean="0"/>
              <a:t>{\Lambda}_2^\top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16FC4-FF07-425F-B088-C0DAF2ADB80B}" type="datetimeFigureOut">
              <a:rPr lang="en-US" smtClean="0"/>
              <a:pPr/>
              <a:t>19-11-22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~brunner/oldclass/2101f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3"/>
            <a:ext cx="7772400" cy="1470025"/>
          </a:xfrm>
        </p:spPr>
        <p:txBody>
          <a:bodyPr/>
          <a:lstStyle/>
          <a:p>
            <a:r>
              <a:rPr lang="en-US" dirty="0" smtClean="0"/>
              <a:t>Exploratory Factor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0073"/>
            <a:ext cx="6400800" cy="1024239"/>
          </a:xfrm>
        </p:spPr>
        <p:txBody>
          <a:bodyPr/>
          <a:lstStyle/>
          <a:p>
            <a:r>
              <a:rPr lang="en-US" dirty="0" smtClean="0"/>
              <a:t>STA2101:  Fall 2019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6514" y="5498068"/>
            <a:ext cx="390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Parameters are not identifiable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27221"/>
            <a:ext cx="8229600" cy="4551807"/>
          </a:xfrm>
        </p:spPr>
        <p:txBody>
          <a:bodyPr>
            <a:normAutofit/>
          </a:bodyPr>
          <a:lstStyle/>
          <a:p>
            <a:r>
              <a:rPr lang="en-US" dirty="0" smtClean="0"/>
              <a:t>This shows that the parameters of the general measurement model are not identifiable without some restrictions on the possible values of the parameter matrices.</a:t>
            </a:r>
          </a:p>
          <a:p>
            <a:r>
              <a:rPr lang="en-US" dirty="0" smtClean="0"/>
              <a:t>Notice that the general unrestricted model could be very close to the truth.  But the parameters cannot be estimated successfully, period.</a:t>
            </a:r>
          </a:p>
        </p:txBody>
      </p:sp>
    </p:spTree>
    <p:extLst>
      <p:ext uri="{BB962C8B-B14F-4D97-AF65-F5344CB8AC3E}">
        <p14:creationId xmlns:p14="http://schemas.microsoft.com/office/powerpoint/2010/main" val="63424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Restrict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2306193"/>
            <a:ext cx="8229600" cy="3492265"/>
          </a:xfrm>
        </p:spPr>
        <p:txBody>
          <a:bodyPr>
            <a:normAutofit/>
          </a:bodyPr>
          <a:lstStyle/>
          <a:p>
            <a:r>
              <a:rPr lang="en-US" dirty="0" smtClean="0"/>
              <a:t>Set Phi = the identity, so V(</a:t>
            </a:r>
            <a:r>
              <a:rPr lang="en-US" b="1" dirty="0" smtClean="0"/>
              <a:t>F</a:t>
            </a:r>
            <a:r>
              <a:rPr lang="en-US" dirty="0" smtClean="0"/>
              <a:t>) = I</a:t>
            </a:r>
          </a:p>
          <a:p>
            <a:r>
              <a:rPr lang="en-US" dirty="0" smtClean="0"/>
              <a:t>All the factors are standardized, as well as independent.</a:t>
            </a:r>
          </a:p>
          <a:p>
            <a:r>
              <a:rPr lang="en-US" dirty="0" smtClean="0"/>
              <a:t>Justify this on the grounds of simplicity.</a:t>
            </a:r>
          </a:p>
          <a:p>
            <a:r>
              <a:rPr lang="en-US" dirty="0" smtClean="0"/>
              <a:t>Say the factors are “orthogonal” (at right angles, uncorrelated).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10" y="1354282"/>
            <a:ext cx="34671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Standardize the observed variables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j = 1, …, k and independently for i=1, …,n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Assume each observed variable has variance one as well as mean zero.</a:t>
            </a:r>
          </a:p>
          <a:p>
            <a:r>
              <a:rPr lang="en-US" dirty="0" smtClean="0"/>
              <a:t>Sigma is now a correlation matrix.</a:t>
            </a:r>
          </a:p>
          <a:p>
            <a:r>
              <a:rPr lang="en-US" dirty="0" smtClean="0"/>
              <a:t>Base inference on the sample correlation matrix.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6" y="2573339"/>
            <a:ext cx="27559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94"/>
            <a:ext cx="90895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Exploratory Factor Analysis Model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97" y="2487199"/>
            <a:ext cx="6362700" cy="1168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626" y="1270257"/>
            <a:ext cx="3441700" cy="558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34" y="6082898"/>
            <a:ext cx="5041900" cy="3429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1" y="4990523"/>
            <a:ext cx="4686300" cy="571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3" y="4117622"/>
            <a:ext cx="8585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Meaning of the factor loadings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3522"/>
            <a:ext cx="8229600" cy="2239346"/>
          </a:xfrm>
        </p:spPr>
        <p:txBody>
          <a:bodyPr/>
          <a:lstStyle/>
          <a:p>
            <a:r>
              <a:rPr lang="en-US" i="1" dirty="0" smtClean="0"/>
              <a:t>λ</a:t>
            </a:r>
            <a:r>
              <a:rPr lang="en-US" i="1" baseline="-25000" dirty="0" smtClean="0"/>
              <a:t>ij</a:t>
            </a:r>
            <a:r>
              <a:rPr lang="en-US" dirty="0" smtClean="0"/>
              <a:t> is the correlation between variable </a:t>
            </a:r>
            <a:r>
              <a:rPr lang="en-US" i="1" dirty="0" smtClean="0"/>
              <a:t>i</a:t>
            </a:r>
            <a:r>
              <a:rPr lang="en-US" dirty="0" smtClean="0"/>
              <a:t> and factor </a:t>
            </a:r>
            <a:r>
              <a:rPr lang="en-US" i="1" dirty="0" smtClean="0"/>
              <a:t>j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Square of </a:t>
            </a:r>
            <a:r>
              <a:rPr lang="en-US" i="1" dirty="0" smtClean="0"/>
              <a:t>λ</a:t>
            </a:r>
            <a:r>
              <a:rPr lang="en-US" i="1" baseline="-25000" dirty="0" smtClean="0"/>
              <a:t>ij</a:t>
            </a:r>
            <a:r>
              <a:rPr lang="en-US" i="1" dirty="0" smtClean="0"/>
              <a:t> </a:t>
            </a:r>
            <a:r>
              <a:rPr lang="en-US" dirty="0" smtClean="0"/>
              <a:t>is the reliability of variable </a:t>
            </a:r>
            <a:r>
              <a:rPr lang="en-US" i="1" dirty="0" smtClean="0"/>
              <a:t>i</a:t>
            </a:r>
            <a:r>
              <a:rPr lang="en-US" dirty="0" smtClean="0"/>
              <a:t> as a measure of factor </a:t>
            </a:r>
            <a:r>
              <a:rPr lang="en-US" i="1" dirty="0" smtClean="0"/>
              <a:t>j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67" y="1169554"/>
            <a:ext cx="65405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073"/>
            <a:ext cx="8229600" cy="5174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4309"/>
            <a:ext cx="8229600" cy="3043691"/>
          </a:xfrm>
        </p:spPr>
        <p:txBody>
          <a:bodyPr>
            <a:normAutofit/>
          </a:bodyPr>
          <a:lstStyle/>
          <a:p>
            <a:r>
              <a:rPr lang="en-US" i="1" dirty="0" smtClean="0"/>
              <a:t>          </a:t>
            </a:r>
            <a:r>
              <a:rPr lang="en-US" dirty="0" smtClean="0"/>
              <a:t>is the proportion of variance in variable </a:t>
            </a:r>
            <a:r>
              <a:rPr lang="en-US" i="1" dirty="0" smtClean="0"/>
              <a:t>i</a:t>
            </a:r>
          </a:p>
          <a:p>
            <a:pPr>
              <a:buNone/>
            </a:pPr>
            <a:r>
              <a:rPr lang="en-US" dirty="0" smtClean="0"/>
              <a:t>              that comes from the common factors.</a:t>
            </a:r>
          </a:p>
          <a:p>
            <a:r>
              <a:rPr lang="en-US" dirty="0" smtClean="0"/>
              <a:t>It is called the </a:t>
            </a:r>
            <a:r>
              <a:rPr lang="en-US" b="1" dirty="0" smtClean="0"/>
              <a:t>communality </a:t>
            </a:r>
            <a:r>
              <a:rPr lang="en-US" dirty="0" smtClean="0"/>
              <a:t>of variable </a:t>
            </a:r>
            <a:r>
              <a:rPr lang="en-US" i="1" dirty="0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communality cannot exceed one.</a:t>
            </a:r>
          </a:p>
          <a:p>
            <a:r>
              <a:rPr lang="en-US" dirty="0" smtClean="0"/>
              <a:t>                             Peculiar?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3" y="3743326"/>
            <a:ext cx="838200" cy="901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70" y="6272673"/>
            <a:ext cx="2374900" cy="406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1" y="601209"/>
            <a:ext cx="53340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5" y="274638"/>
            <a:ext cx="896401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we could estimate the factor loadings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could estimate the correlation of each observable variable with each factor.</a:t>
            </a:r>
          </a:p>
          <a:p>
            <a:r>
              <a:rPr lang="en-US" dirty="0" smtClean="0"/>
              <a:t>We could easily estimate reliabilities.</a:t>
            </a:r>
          </a:p>
          <a:p>
            <a:r>
              <a:rPr lang="en-US" dirty="0" smtClean="0"/>
              <a:t>We could estimate how much of the variance in each observable variable comes from each factor.</a:t>
            </a:r>
          </a:p>
          <a:p>
            <a:r>
              <a:rPr lang="en-US" dirty="0" smtClean="0"/>
              <a:t>This could reveal what the underlying factors are, and what they mean.</a:t>
            </a:r>
          </a:p>
          <a:p>
            <a:r>
              <a:rPr lang="en-US" i="1" dirty="0" smtClean="0"/>
              <a:t>Number </a:t>
            </a:r>
            <a:r>
              <a:rPr lang="en-US" dirty="0" smtClean="0"/>
              <a:t>of common factors can be very important too.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61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2424"/>
            <a:ext cx="8229600" cy="5715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major study of how people describe objects (using 7-point scales from Ugly to Beautiful, Strong to Weak, Fast to Slow etc. revealed 3 factors of connotative meaning:</a:t>
            </a:r>
          </a:p>
          <a:p>
            <a:pPr lvl="1"/>
            <a:r>
              <a:rPr lang="en-US" dirty="0" smtClean="0"/>
              <a:t>Evaluation </a:t>
            </a:r>
          </a:p>
          <a:p>
            <a:pPr lvl="1"/>
            <a:r>
              <a:rPr lang="en-US" dirty="0" smtClean="0"/>
              <a:t>Potency</a:t>
            </a:r>
          </a:p>
          <a:p>
            <a:pPr lvl="1"/>
            <a:r>
              <a:rPr lang="en-US" dirty="0" smtClean="0"/>
              <a:t>Activity</a:t>
            </a:r>
          </a:p>
          <a:p>
            <a:r>
              <a:rPr lang="en-US" dirty="0" smtClean="0"/>
              <a:t>Factor analysis of a large collection of personality scales revealed 2 major factors:</a:t>
            </a:r>
          </a:p>
          <a:p>
            <a:pPr lvl="1"/>
            <a:r>
              <a:rPr lang="en-US" dirty="0" smtClean="0"/>
              <a:t>Neuroticism</a:t>
            </a:r>
          </a:p>
          <a:p>
            <a:pPr lvl="1"/>
            <a:r>
              <a:rPr lang="en-US" dirty="0" smtClean="0"/>
              <a:t>Extraversion</a:t>
            </a:r>
          </a:p>
          <a:p>
            <a:r>
              <a:rPr lang="en-US" dirty="0" smtClean="0"/>
              <a:t>Yet another series of studies suggested 16 personality factors, the basis of the widely used 16 pf test.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1882"/>
          </a:xfrm>
        </p:spPr>
        <p:txBody>
          <a:bodyPr/>
          <a:lstStyle/>
          <a:p>
            <a:r>
              <a:rPr lang="en-US" dirty="0" smtClean="0"/>
              <a:t>Rotation Matrices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88" y="1266825"/>
            <a:ext cx="7391400" cy="876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881389" y="4475017"/>
            <a:ext cx="3476001" cy="16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4437" y="4483371"/>
            <a:ext cx="392661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27743" y="4484960"/>
            <a:ext cx="1523535" cy="3342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968431" y="3822468"/>
            <a:ext cx="1320213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30779" y="3198169"/>
            <a:ext cx="2993927" cy="26404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1172054" y="3236269"/>
            <a:ext cx="2733431" cy="2675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2952043" y="3875448"/>
            <a:ext cx="713255" cy="709722"/>
          </a:xfrm>
          <a:prstGeom prst="arc">
            <a:avLst>
              <a:gd name="adj1" fmla="val 16200000"/>
              <a:gd name="adj2" fmla="val 16450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196" y="4205288"/>
            <a:ext cx="101600" cy="19050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rot="10800000">
            <a:off x="3242008" y="3873861"/>
            <a:ext cx="5218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11035" y="3464927"/>
            <a:ext cx="1054263" cy="1053457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647" y="4587875"/>
            <a:ext cx="63500" cy="1905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059" y="3479800"/>
            <a:ext cx="139700" cy="21590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989" y="3723049"/>
            <a:ext cx="177800" cy="266700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635" y="3761149"/>
            <a:ext cx="101600" cy="228600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rot="10800000">
            <a:off x="1484991" y="3479801"/>
            <a:ext cx="1126045" cy="1005159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7313" y="4117976"/>
            <a:ext cx="32004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75" y="301625"/>
            <a:ext cx="3619500" cy="800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6" y="1776414"/>
            <a:ext cx="7251700" cy="927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9" y="3622675"/>
            <a:ext cx="8648700" cy="246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4391" y="6366590"/>
            <a:ext cx="676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transpose rotated the axies back through an angle of minus theta.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 Analysis: The Measurement Model</a:t>
            </a:r>
            <a:endParaRPr lang="en-US" dirty="0"/>
          </a:p>
        </p:txBody>
      </p:sp>
      <p:sp>
        <p:nvSpPr>
          <p:cNvPr id="73755" name="Oval 27"/>
          <p:cNvSpPr>
            <a:spLocks noChangeArrowheads="1"/>
          </p:cNvSpPr>
          <p:nvPr/>
        </p:nvSpPr>
        <p:spPr bwMode="auto">
          <a:xfrm rot="1420158">
            <a:off x="2209800" y="4876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6" name="Rectangle 28"/>
          <p:cNvSpPr>
            <a:spLocks noChangeAspect="1" noChangeArrowheads="1"/>
          </p:cNvSpPr>
          <p:nvPr/>
        </p:nvSpPr>
        <p:spPr bwMode="auto">
          <a:xfrm>
            <a:off x="8382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7" name="Rectangle 29"/>
          <p:cNvSpPr>
            <a:spLocks noChangeAspect="1" noChangeArrowheads="1"/>
          </p:cNvSpPr>
          <p:nvPr/>
        </p:nvSpPr>
        <p:spPr bwMode="auto">
          <a:xfrm>
            <a:off x="18288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8" name="Rectangle 30"/>
          <p:cNvSpPr>
            <a:spLocks noChangeAspect="1" noChangeArrowheads="1"/>
          </p:cNvSpPr>
          <p:nvPr/>
        </p:nvSpPr>
        <p:spPr bwMode="auto">
          <a:xfrm>
            <a:off x="27432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9" name="Oval 31"/>
          <p:cNvSpPr>
            <a:spLocks noChangeArrowheads="1"/>
          </p:cNvSpPr>
          <p:nvPr/>
        </p:nvSpPr>
        <p:spPr bwMode="auto">
          <a:xfrm rot="-1985002">
            <a:off x="6248400" y="4876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0" name="Rectangle 32"/>
          <p:cNvSpPr>
            <a:spLocks noChangeAspect="1"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3761" name="AutoShape 33"/>
          <p:cNvCxnSpPr>
            <a:cxnSpLocks noChangeShapeType="1"/>
            <a:stCxn id="73755" idx="7"/>
            <a:endCxn id="73760" idx="2"/>
          </p:cNvCxnSpPr>
          <p:nvPr/>
        </p:nvCxnSpPr>
        <p:spPr bwMode="auto">
          <a:xfrm flipV="1">
            <a:off x="3092450" y="3886201"/>
            <a:ext cx="793751" cy="128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62" name="AutoShape 34"/>
          <p:cNvCxnSpPr>
            <a:cxnSpLocks noChangeShapeType="1"/>
            <a:stCxn id="73755" idx="0"/>
            <a:endCxn id="73758" idx="2"/>
          </p:cNvCxnSpPr>
          <p:nvPr/>
        </p:nvCxnSpPr>
        <p:spPr bwMode="auto">
          <a:xfrm flipV="1">
            <a:off x="2849564" y="3886200"/>
            <a:ext cx="122237" cy="1028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63" name="AutoShape 35"/>
          <p:cNvCxnSpPr>
            <a:cxnSpLocks noChangeShapeType="1"/>
            <a:stCxn id="73755" idx="1"/>
            <a:endCxn id="73757" idx="2"/>
          </p:cNvCxnSpPr>
          <p:nvPr/>
        </p:nvCxnSpPr>
        <p:spPr bwMode="auto">
          <a:xfrm flipH="1" flipV="1">
            <a:off x="2057401" y="3886201"/>
            <a:ext cx="442913" cy="1020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64" name="AutoShape 36"/>
          <p:cNvCxnSpPr>
            <a:cxnSpLocks noChangeShapeType="1"/>
            <a:stCxn id="73755" idx="2"/>
            <a:endCxn id="73756" idx="2"/>
          </p:cNvCxnSpPr>
          <p:nvPr/>
        </p:nvCxnSpPr>
        <p:spPr bwMode="auto">
          <a:xfrm flipH="1" flipV="1">
            <a:off x="1066801" y="3886201"/>
            <a:ext cx="1181100" cy="1263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3765" name="Rectangle 37"/>
          <p:cNvSpPr>
            <a:spLocks noChangeAspect="1" noChangeArrowheads="1"/>
          </p:cNvSpPr>
          <p:nvPr/>
        </p:nvSpPr>
        <p:spPr bwMode="auto">
          <a:xfrm>
            <a:off x="48006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6" name="Rectangle 38"/>
          <p:cNvSpPr>
            <a:spLocks noChangeAspect="1" noChangeArrowheads="1"/>
          </p:cNvSpPr>
          <p:nvPr/>
        </p:nvSpPr>
        <p:spPr bwMode="auto">
          <a:xfrm>
            <a:off x="57912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7" name="Rectangle 39"/>
          <p:cNvSpPr>
            <a:spLocks noChangeAspect="1" noChangeArrowheads="1"/>
          </p:cNvSpPr>
          <p:nvPr/>
        </p:nvSpPr>
        <p:spPr bwMode="auto">
          <a:xfrm>
            <a:off x="67818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8" name="Rectangle 40"/>
          <p:cNvSpPr>
            <a:spLocks noChangeAspect="1" noChangeArrowheads="1"/>
          </p:cNvSpPr>
          <p:nvPr/>
        </p:nvSpPr>
        <p:spPr bwMode="auto">
          <a:xfrm>
            <a:off x="76200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3769" name="AutoShape 41"/>
          <p:cNvCxnSpPr>
            <a:cxnSpLocks noChangeShapeType="1"/>
            <a:stCxn id="73759" idx="6"/>
            <a:endCxn id="73768" idx="2"/>
          </p:cNvCxnSpPr>
          <p:nvPr/>
        </p:nvCxnSpPr>
        <p:spPr bwMode="auto">
          <a:xfrm flipV="1">
            <a:off x="7088189" y="3962401"/>
            <a:ext cx="760412" cy="1120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70" name="AutoShape 42"/>
          <p:cNvCxnSpPr>
            <a:cxnSpLocks noChangeShapeType="1"/>
            <a:stCxn id="73759" idx="7"/>
            <a:endCxn id="73767" idx="2"/>
          </p:cNvCxnSpPr>
          <p:nvPr/>
        </p:nvCxnSpPr>
        <p:spPr bwMode="auto">
          <a:xfrm flipV="1">
            <a:off x="6799265" y="3962401"/>
            <a:ext cx="211137" cy="923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71" name="AutoShape 43"/>
          <p:cNvCxnSpPr>
            <a:cxnSpLocks noChangeShapeType="1"/>
            <a:stCxn id="73759" idx="0"/>
            <a:endCxn id="73766" idx="2"/>
          </p:cNvCxnSpPr>
          <p:nvPr/>
        </p:nvCxnSpPr>
        <p:spPr bwMode="auto">
          <a:xfrm flipH="1" flipV="1">
            <a:off x="6019802" y="3962401"/>
            <a:ext cx="434975" cy="987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72" name="AutoShape 44"/>
          <p:cNvCxnSpPr>
            <a:cxnSpLocks noChangeShapeType="1"/>
            <a:stCxn id="73759" idx="1"/>
            <a:endCxn id="73765" idx="2"/>
          </p:cNvCxnSpPr>
          <p:nvPr/>
        </p:nvCxnSpPr>
        <p:spPr bwMode="auto">
          <a:xfrm flipH="1" flipV="1">
            <a:off x="5029200" y="3962400"/>
            <a:ext cx="1228725" cy="127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3781" name="Line 53"/>
          <p:cNvSpPr>
            <a:spLocks noChangeShapeType="1"/>
          </p:cNvSpPr>
          <p:nvPr/>
        </p:nvSpPr>
        <p:spPr bwMode="auto">
          <a:xfrm>
            <a:off x="10668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2" name="Line 54"/>
          <p:cNvSpPr>
            <a:spLocks noChangeShapeType="1"/>
          </p:cNvSpPr>
          <p:nvPr/>
        </p:nvSpPr>
        <p:spPr bwMode="auto">
          <a:xfrm>
            <a:off x="20574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3" name="Line 55"/>
          <p:cNvSpPr>
            <a:spLocks noChangeShapeType="1"/>
          </p:cNvSpPr>
          <p:nvPr/>
        </p:nvSpPr>
        <p:spPr bwMode="auto">
          <a:xfrm>
            <a:off x="29718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4" name="Line 56"/>
          <p:cNvSpPr>
            <a:spLocks noChangeShapeType="1"/>
          </p:cNvSpPr>
          <p:nvPr/>
        </p:nvSpPr>
        <p:spPr bwMode="auto">
          <a:xfrm>
            <a:off x="38100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5" name="Line 57"/>
          <p:cNvSpPr>
            <a:spLocks noChangeShapeType="1"/>
          </p:cNvSpPr>
          <p:nvPr/>
        </p:nvSpPr>
        <p:spPr bwMode="auto">
          <a:xfrm>
            <a:off x="50292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6" name="Line 58"/>
          <p:cNvSpPr>
            <a:spLocks noChangeShapeType="1"/>
          </p:cNvSpPr>
          <p:nvPr/>
        </p:nvSpPr>
        <p:spPr bwMode="auto">
          <a:xfrm>
            <a:off x="60198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7" name="Line 59"/>
          <p:cNvSpPr>
            <a:spLocks noChangeShapeType="1"/>
          </p:cNvSpPr>
          <p:nvPr/>
        </p:nvSpPr>
        <p:spPr bwMode="auto">
          <a:xfrm>
            <a:off x="70104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78486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3789" name="AutoShape 61"/>
          <p:cNvCxnSpPr>
            <a:cxnSpLocks noChangeShapeType="1"/>
            <a:stCxn id="73755" idx="5"/>
            <a:endCxn id="73759" idx="3"/>
          </p:cNvCxnSpPr>
          <p:nvPr/>
        </p:nvCxnSpPr>
        <p:spPr bwMode="auto">
          <a:xfrm rot="16200000" flipH="1">
            <a:off x="4710906" y="3880643"/>
            <a:ext cx="20638" cy="3778251"/>
          </a:xfrm>
          <a:prstGeom prst="curvedConnector3">
            <a:avLst>
              <a:gd name="adj1" fmla="val 2107694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3791" name="Text Box 63"/>
          <p:cNvSpPr txBox="1">
            <a:spLocks noChangeArrowheads="1"/>
          </p:cNvSpPr>
          <p:nvPr/>
        </p:nvSpPr>
        <p:spPr bwMode="auto">
          <a:xfrm>
            <a:off x="822325" y="3440113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3792" name="Text Box 64"/>
          <p:cNvSpPr txBox="1">
            <a:spLocks noChangeArrowheads="1"/>
          </p:cNvSpPr>
          <p:nvPr/>
        </p:nvSpPr>
        <p:spPr bwMode="auto">
          <a:xfrm>
            <a:off x="7620000" y="35814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8</a:t>
            </a:r>
            <a:endParaRPr lang="en-US" dirty="0"/>
          </a:p>
        </p:txBody>
      </p:sp>
      <p:sp>
        <p:nvSpPr>
          <p:cNvPr id="73793" name="Text Box 65"/>
          <p:cNvSpPr txBox="1">
            <a:spLocks noChangeArrowheads="1"/>
          </p:cNvSpPr>
          <p:nvPr/>
        </p:nvSpPr>
        <p:spPr bwMode="auto">
          <a:xfrm>
            <a:off x="67818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7</a:t>
            </a:r>
            <a:endParaRPr lang="en-US" dirty="0"/>
          </a:p>
        </p:txBody>
      </p:sp>
      <p:sp>
        <p:nvSpPr>
          <p:cNvPr id="73794" name="Text Box 66"/>
          <p:cNvSpPr txBox="1">
            <a:spLocks noChangeArrowheads="1"/>
          </p:cNvSpPr>
          <p:nvPr/>
        </p:nvSpPr>
        <p:spPr bwMode="auto">
          <a:xfrm>
            <a:off x="5791200" y="35814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6</a:t>
            </a:r>
            <a:endParaRPr lang="en-US" dirty="0"/>
          </a:p>
        </p:txBody>
      </p:sp>
      <p:sp>
        <p:nvSpPr>
          <p:cNvPr id="73795" name="Text Box 67"/>
          <p:cNvSpPr txBox="1">
            <a:spLocks noChangeArrowheads="1"/>
          </p:cNvSpPr>
          <p:nvPr/>
        </p:nvSpPr>
        <p:spPr bwMode="auto">
          <a:xfrm>
            <a:off x="48006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73796" name="Text Box 68"/>
          <p:cNvSpPr txBox="1">
            <a:spLocks noChangeArrowheads="1"/>
          </p:cNvSpPr>
          <p:nvPr/>
        </p:nvSpPr>
        <p:spPr bwMode="auto">
          <a:xfrm>
            <a:off x="3657600" y="3516868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73797" name="Text Box 69"/>
          <p:cNvSpPr txBox="1">
            <a:spLocks noChangeArrowheads="1"/>
          </p:cNvSpPr>
          <p:nvPr/>
        </p:nvSpPr>
        <p:spPr bwMode="auto">
          <a:xfrm>
            <a:off x="27432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73798" name="Text Box 70"/>
          <p:cNvSpPr txBox="1">
            <a:spLocks noChangeArrowheads="1"/>
          </p:cNvSpPr>
          <p:nvPr/>
        </p:nvSpPr>
        <p:spPr bwMode="auto">
          <a:xfrm>
            <a:off x="18288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73799" name="Text Box 71"/>
          <p:cNvSpPr txBox="1">
            <a:spLocks noChangeArrowheads="1"/>
          </p:cNvSpPr>
          <p:nvPr/>
        </p:nvSpPr>
        <p:spPr bwMode="auto">
          <a:xfrm>
            <a:off x="2438400" y="5105400"/>
            <a:ext cx="43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73800" name="Text Box 72"/>
          <p:cNvSpPr txBox="1">
            <a:spLocks noChangeArrowheads="1"/>
          </p:cNvSpPr>
          <p:nvPr/>
        </p:nvSpPr>
        <p:spPr bwMode="auto">
          <a:xfrm>
            <a:off x="6477000" y="5105400"/>
            <a:ext cx="43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663" y="1817689"/>
            <a:ext cx="3390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424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pxp matrix </a:t>
            </a:r>
            <a:r>
              <a:rPr lang="en-US" b="1" dirty="0" smtClean="0"/>
              <a:t>R</a:t>
            </a:r>
            <a:r>
              <a:rPr lang="en-US" dirty="0" smtClean="0"/>
              <a:t> satisfying </a:t>
            </a:r>
            <a:r>
              <a:rPr lang="en-US" b="1" dirty="0" smtClean="0"/>
              <a:t>R</a:t>
            </a:r>
            <a:r>
              <a:rPr lang="en-US" dirty="0" smtClean="0"/>
              <a:t>-inverse = </a:t>
            </a:r>
            <a:r>
              <a:rPr lang="en-US" b="1" dirty="0" smtClean="0"/>
              <a:t>R</a:t>
            </a:r>
            <a:r>
              <a:rPr lang="en-US" dirty="0" smtClean="0"/>
              <a:t>-transpose is called an </a:t>
            </a:r>
            <a:r>
              <a:rPr lang="en-US" i="1" dirty="0" smtClean="0"/>
              <a:t>orthogonal matrix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Geometrically, pre-multiplication by an orthogonal matrix corresponds to a rotation in p-dimensional space.</a:t>
            </a:r>
          </a:p>
          <a:p>
            <a:r>
              <a:rPr lang="en-US" dirty="0" smtClean="0"/>
              <a:t>If you think of a set of factors </a:t>
            </a:r>
            <a:r>
              <a:rPr lang="en-US" b="1" dirty="0" smtClean="0"/>
              <a:t>F</a:t>
            </a:r>
            <a:r>
              <a:rPr lang="en-US" dirty="0" smtClean="0"/>
              <a:t> as a set of </a:t>
            </a:r>
            <a:r>
              <a:rPr lang="en-US" dirty="0" err="1" smtClean="0"/>
              <a:t>axies</a:t>
            </a:r>
            <a:r>
              <a:rPr lang="en-US" dirty="0" smtClean="0"/>
              <a:t> (underlying dimensions), then  </a:t>
            </a:r>
            <a:r>
              <a:rPr lang="en-US" b="1" dirty="0" smtClean="0"/>
              <a:t>RF</a:t>
            </a:r>
            <a:r>
              <a:rPr lang="en-US" dirty="0" smtClean="0"/>
              <a:t> is a </a:t>
            </a:r>
            <a:r>
              <a:rPr lang="en-US" i="1" dirty="0" smtClean="0"/>
              <a:t>rotation </a:t>
            </a:r>
            <a:r>
              <a:rPr lang="en-US" dirty="0" smtClean="0"/>
              <a:t>of the factors. </a:t>
            </a:r>
          </a:p>
          <a:p>
            <a:r>
              <a:rPr lang="en-US" dirty="0" smtClean="0"/>
              <a:t>Call it an </a:t>
            </a:r>
            <a:r>
              <a:rPr lang="en-US" i="1" dirty="0" smtClean="0"/>
              <a:t>orthogonal </a:t>
            </a:r>
            <a:r>
              <a:rPr lang="en-US" dirty="0" smtClean="0"/>
              <a:t>rotation, because the factors remain uncorrelated (at right angles).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Source of non-identifiability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5451" y="6049580"/>
            <a:ext cx="751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Infinitely many rotation matrices produce the same Sigma.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59" y="1865169"/>
            <a:ext cx="5372100" cy="3289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513" y="2009775"/>
            <a:ext cx="4419600" cy="2832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88" y="5810251"/>
            <a:ext cx="65786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78189"/>
          </a:xfrm>
        </p:spPr>
        <p:txBody>
          <a:bodyPr/>
          <a:lstStyle/>
          <a:p>
            <a:r>
              <a:rPr lang="en-US" dirty="0" smtClean="0"/>
              <a:t>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962"/>
            <a:ext cx="8229600" cy="54145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Place some restrictions on the factor loadings, so that the only rotation matrix that preserves the restrictions is the identity matrix. For example, λ</a:t>
            </a:r>
            <a:r>
              <a:rPr lang="en-US" baseline="-25000" dirty="0" smtClean="0"/>
              <a:t>ij</a:t>
            </a:r>
            <a:r>
              <a:rPr lang="en-US" dirty="0" smtClean="0"/>
              <a:t> = 0 for j&gt;i</a:t>
            </a:r>
          </a:p>
          <a:p>
            <a:r>
              <a:rPr lang="en-US" dirty="0" smtClean="0"/>
              <a:t>There are other sets of restrictions that work.</a:t>
            </a:r>
          </a:p>
          <a:p>
            <a:r>
              <a:rPr lang="en-US" dirty="0" smtClean="0"/>
              <a:t>Generally, they result in a set of factor loadings that are impossible to interpret. Don’t worry about it.</a:t>
            </a:r>
          </a:p>
          <a:p>
            <a:r>
              <a:rPr lang="en-US" dirty="0" smtClean="0"/>
              <a:t>Estimate the loadings by maximum likelihood. Other methods are possible but used much less than in the past.</a:t>
            </a:r>
          </a:p>
          <a:p>
            <a:r>
              <a:rPr lang="en-US" dirty="0" smtClean="0"/>
              <a:t>All (orthoganal) rotations result in the same value of the likelihood function (the maximum is not unique).</a:t>
            </a:r>
          </a:p>
          <a:p>
            <a:r>
              <a:rPr lang="en-US" dirty="0" smtClean="0"/>
              <a:t>Rotate the factors (that is</a:t>
            </a:r>
            <a:r>
              <a:rPr lang="en-US" smtClean="0"/>
              <a:t>, post-multiply </a:t>
            </a:r>
            <a:r>
              <a:rPr lang="en-US" dirty="0" smtClean="0"/>
              <a:t>the loadings by a rotation matrix) so as to achieve a simple pattern that is easy to interpret.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45035"/>
          </a:xfrm>
        </p:spPr>
        <p:txBody>
          <a:bodyPr/>
          <a:lstStyle/>
          <a:p>
            <a:r>
              <a:rPr lang="en-US" dirty="0" smtClean="0"/>
              <a:t>Rotate the factor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674"/>
            <a:ext cx="8229600" cy="54646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Rotate the factors to achieve a simple pattern that is easy to interpret.</a:t>
            </a:r>
          </a:p>
          <a:p>
            <a:r>
              <a:rPr lang="en-US" dirty="0" smtClean="0"/>
              <a:t>There are various criteria.  They are all iterative, taking a number of steps to approach some criterion.</a:t>
            </a:r>
          </a:p>
          <a:p>
            <a:r>
              <a:rPr lang="en-US" dirty="0" smtClean="0"/>
              <a:t>The most popular rotation method is varimax rotation.</a:t>
            </a:r>
          </a:p>
          <a:p>
            <a:r>
              <a:rPr lang="en-US" dirty="0" smtClean="0"/>
              <a:t>Varimax rotation tries to maximize the (squared) loading of each observable variable with just one underlying factor.</a:t>
            </a:r>
          </a:p>
          <a:p>
            <a:r>
              <a:rPr lang="en-US" dirty="0" smtClean="0"/>
              <a:t>So typically each variable has a big loading on (correlation with) one of the factors, and small loadings on the rest.</a:t>
            </a:r>
          </a:p>
          <a:p>
            <a:r>
              <a:rPr lang="en-US" dirty="0" smtClean="0"/>
              <a:t>Look at the loadings and decide what the factors mean (name the factors).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5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a non-statistician claims to have done a “factor analysis,” ask what kind.</a:t>
            </a:r>
          </a:p>
          <a:p>
            <a:r>
              <a:rPr lang="en-US" dirty="0" smtClean="0"/>
              <a:t>Usually it was a principal components analysis.</a:t>
            </a:r>
          </a:p>
          <a:p>
            <a:r>
              <a:rPr lang="en-US" dirty="0" smtClean="0"/>
              <a:t>Principal components are linear combinations of the observed variables. They come from the observed variables by direct calculation.</a:t>
            </a:r>
          </a:p>
          <a:p>
            <a:r>
              <a:rPr lang="en-US" dirty="0" smtClean="0"/>
              <a:t>In true factor analysis, it’s the observed variables that arise from the factors.</a:t>
            </a:r>
          </a:p>
          <a:p>
            <a:r>
              <a:rPr lang="en-US" dirty="0" smtClean="0"/>
              <a:t>So principal components analysis is kind of like backwards factor analysis, though the spirit is similar.</a:t>
            </a:r>
          </a:p>
          <a:p>
            <a:r>
              <a:rPr lang="en-US" smtClean="0"/>
              <a:t>Most </a:t>
            </a:r>
            <a:r>
              <a:rPr lang="en-US" dirty="0" smtClean="0"/>
              <a:t>factor analysis (SAS, SPSS, etc.) does principal components analysis </a:t>
            </a:r>
            <a:r>
              <a:rPr lang="en-US" smtClean="0"/>
              <a:t>by default.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2667000"/>
            <a:ext cx="777081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are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http://www.utstat.toronto.edu/~brunner/oldclass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2"/>
              </a:rPr>
              <a:t>2101f19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52019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with 2 factors and 8 observed variables</a:t>
            </a:r>
            <a:endParaRPr lang="en-US" sz="36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731" y="958850"/>
            <a:ext cx="29083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45" y="4859339"/>
            <a:ext cx="5054600" cy="77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8425" y="6216695"/>
            <a:ext cx="5845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lambda values are called </a:t>
            </a:r>
            <a:r>
              <a:rPr lang="en-US" sz="2400" b="1" dirty="0" smtClean="0"/>
              <a:t>factor loadings.</a:t>
            </a:r>
            <a:endParaRPr lang="en-US" sz="2400" b="1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3" y="1708150"/>
            <a:ext cx="67310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324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7137"/>
            <a:ext cx="8229600" cy="3893789"/>
          </a:xfrm>
        </p:spPr>
        <p:txBody>
          <a:bodyPr>
            <a:normAutofit/>
          </a:bodyPr>
          <a:lstStyle/>
          <a:p>
            <a:r>
              <a:rPr lang="en-US" dirty="0" smtClean="0"/>
              <a:t>The lambda values are called </a:t>
            </a:r>
            <a:r>
              <a:rPr lang="en-US" b="1" dirty="0" smtClean="0"/>
              <a:t>factor loadings.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baseline="-25000" dirty="0" smtClean="0"/>
              <a:t>2</a:t>
            </a:r>
            <a:r>
              <a:rPr lang="en-US" dirty="0" smtClean="0"/>
              <a:t> are sometimes called </a:t>
            </a:r>
            <a:r>
              <a:rPr lang="en-US" b="1" dirty="0" smtClean="0"/>
              <a:t>common factors</a:t>
            </a:r>
            <a:r>
              <a:rPr lang="en-US" dirty="0" smtClean="0"/>
              <a:t>, because they influence all the observed variables.</a:t>
            </a:r>
          </a:p>
          <a:p>
            <a:r>
              <a:rPr lang="en-US" dirty="0" smtClean="0"/>
              <a:t>Error terms e</a:t>
            </a:r>
            <a:r>
              <a:rPr lang="en-US" baseline="-25000" dirty="0" smtClean="0"/>
              <a:t>1</a:t>
            </a:r>
            <a:r>
              <a:rPr lang="en-US" dirty="0" smtClean="0"/>
              <a:t>, …, e</a:t>
            </a:r>
            <a:r>
              <a:rPr lang="en-US" baseline="-25000" dirty="0" smtClean="0"/>
              <a:t>8</a:t>
            </a:r>
            <a:r>
              <a:rPr lang="en-US" dirty="0" smtClean="0"/>
              <a:t> are sometimes called </a:t>
            </a:r>
            <a:r>
              <a:rPr lang="en-US" b="1" dirty="0" smtClean="0"/>
              <a:t>unique factors</a:t>
            </a:r>
            <a:r>
              <a:rPr lang="en-US" dirty="0" smtClean="0"/>
              <a:t>, because each one influences only a single observed variable.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1284288"/>
            <a:ext cx="50546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Analysis can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Exploratory</a:t>
            </a:r>
            <a:r>
              <a:rPr lang="en-US" dirty="0" smtClean="0"/>
              <a:t>:  The goal is to describe and summarize the data by explaining a large number of observed variables in terms of a smaller number of latent variables (factors). The factors are the reason the observable variables have the correlations they do. </a:t>
            </a:r>
          </a:p>
          <a:p>
            <a:r>
              <a:rPr lang="en-US" b="1" dirty="0" smtClean="0"/>
              <a:t>Confirmatory</a:t>
            </a:r>
            <a:r>
              <a:rPr lang="en-US" dirty="0" smtClean="0"/>
              <a:t>:  Statistical estimation and testing as usual.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One:  Unconstrained </a:t>
            </a:r>
            <a:r>
              <a:rPr lang="en-US" dirty="0"/>
              <a:t>(Exploratory)  Factor Analysis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057400" y="5181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7" name="Rectangle 5"/>
          <p:cNvSpPr>
            <a:spLocks noChangeAspect="1" noChangeArrowheads="1"/>
          </p:cNvSpPr>
          <p:nvPr/>
        </p:nvSpPr>
        <p:spPr bwMode="auto">
          <a:xfrm>
            <a:off x="6858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8" name="Rectangle 6"/>
          <p:cNvSpPr>
            <a:spLocks noChangeAspect="1" noChangeArrowheads="1"/>
          </p:cNvSpPr>
          <p:nvPr/>
        </p:nvSpPr>
        <p:spPr bwMode="auto">
          <a:xfrm>
            <a:off x="16764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9" name="Rectangle 7"/>
          <p:cNvSpPr>
            <a:spLocks noChangeAspect="1" noChangeArrowheads="1"/>
          </p:cNvSpPr>
          <p:nvPr/>
        </p:nvSpPr>
        <p:spPr bwMode="auto">
          <a:xfrm>
            <a:off x="25908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6096000" y="5181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92" name="Rectangle 40"/>
          <p:cNvSpPr>
            <a:spLocks noChangeAspect="1" noChangeArrowheads="1"/>
          </p:cNvSpPr>
          <p:nvPr/>
        </p:nvSpPr>
        <p:spPr bwMode="auto">
          <a:xfrm>
            <a:off x="35052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49198" name="AutoShape 46"/>
          <p:cNvCxnSpPr>
            <a:cxnSpLocks noChangeShapeType="1"/>
            <a:stCxn id="49155" idx="7"/>
            <a:endCxn id="49192" idx="2"/>
          </p:cNvCxnSpPr>
          <p:nvPr/>
        </p:nvCxnSpPr>
        <p:spPr bwMode="auto">
          <a:xfrm flipV="1">
            <a:off x="2838450" y="3124200"/>
            <a:ext cx="895351" cy="2190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199" name="AutoShape 47"/>
          <p:cNvCxnSpPr>
            <a:cxnSpLocks noChangeShapeType="1"/>
            <a:stCxn id="49155" idx="0"/>
            <a:endCxn id="49159" idx="2"/>
          </p:cNvCxnSpPr>
          <p:nvPr/>
        </p:nvCxnSpPr>
        <p:spPr bwMode="auto">
          <a:xfrm flipV="1">
            <a:off x="2514600" y="3124200"/>
            <a:ext cx="30480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0" name="AutoShape 48"/>
          <p:cNvCxnSpPr>
            <a:cxnSpLocks noChangeShapeType="1"/>
            <a:stCxn id="49155" idx="1"/>
            <a:endCxn id="49158" idx="2"/>
          </p:cNvCxnSpPr>
          <p:nvPr/>
        </p:nvCxnSpPr>
        <p:spPr bwMode="auto">
          <a:xfrm flipH="1" flipV="1">
            <a:off x="1905001" y="3124200"/>
            <a:ext cx="285751" cy="2190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1" name="AutoShape 49"/>
          <p:cNvCxnSpPr>
            <a:cxnSpLocks noChangeShapeType="1"/>
            <a:stCxn id="49155" idx="2"/>
            <a:endCxn id="49157" idx="2"/>
          </p:cNvCxnSpPr>
          <p:nvPr/>
        </p:nvCxnSpPr>
        <p:spPr bwMode="auto">
          <a:xfrm flipH="1" flipV="1">
            <a:off x="914400" y="3124200"/>
            <a:ext cx="1143000" cy="2514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202" name="Rectangle 50"/>
          <p:cNvSpPr>
            <a:spLocks noChangeAspect="1" noChangeArrowheads="1"/>
          </p:cNvSpPr>
          <p:nvPr/>
        </p:nvSpPr>
        <p:spPr bwMode="auto">
          <a:xfrm>
            <a:off x="48006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03" name="Rectangle 51"/>
          <p:cNvSpPr>
            <a:spLocks noChangeAspect="1" noChangeArrowheads="1"/>
          </p:cNvSpPr>
          <p:nvPr/>
        </p:nvSpPr>
        <p:spPr bwMode="auto">
          <a:xfrm>
            <a:off x="57912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04" name="Rectangle 52"/>
          <p:cNvSpPr>
            <a:spLocks noChangeAspect="1" noChangeArrowheads="1"/>
          </p:cNvSpPr>
          <p:nvPr/>
        </p:nvSpPr>
        <p:spPr bwMode="auto">
          <a:xfrm>
            <a:off x="67818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05" name="Rectangle 53"/>
          <p:cNvSpPr>
            <a:spLocks noChangeAspect="1" noChangeArrowheads="1"/>
          </p:cNvSpPr>
          <p:nvPr/>
        </p:nvSpPr>
        <p:spPr bwMode="auto">
          <a:xfrm>
            <a:off x="76200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49206" name="AutoShape 54"/>
          <p:cNvCxnSpPr>
            <a:cxnSpLocks noChangeShapeType="1"/>
            <a:stCxn id="49167" idx="6"/>
            <a:endCxn id="49205" idx="2"/>
          </p:cNvCxnSpPr>
          <p:nvPr/>
        </p:nvCxnSpPr>
        <p:spPr bwMode="auto">
          <a:xfrm flipV="1">
            <a:off x="7010400" y="3200400"/>
            <a:ext cx="838200" cy="2438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7" name="AutoShape 55"/>
          <p:cNvCxnSpPr>
            <a:cxnSpLocks noChangeShapeType="1"/>
            <a:stCxn id="49167" idx="7"/>
            <a:endCxn id="49204" idx="2"/>
          </p:cNvCxnSpPr>
          <p:nvPr/>
        </p:nvCxnSpPr>
        <p:spPr bwMode="auto">
          <a:xfrm flipV="1">
            <a:off x="6877050" y="3200400"/>
            <a:ext cx="133351" cy="211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8" name="AutoShape 56"/>
          <p:cNvCxnSpPr>
            <a:cxnSpLocks noChangeShapeType="1"/>
            <a:stCxn id="49167" idx="0"/>
            <a:endCxn id="49203" idx="2"/>
          </p:cNvCxnSpPr>
          <p:nvPr/>
        </p:nvCxnSpPr>
        <p:spPr bwMode="auto">
          <a:xfrm flipH="1" flipV="1">
            <a:off x="6019800" y="3200400"/>
            <a:ext cx="533400" cy="198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9" name="AutoShape 57"/>
          <p:cNvCxnSpPr>
            <a:cxnSpLocks noChangeShapeType="1"/>
            <a:stCxn id="49167" idx="1"/>
            <a:endCxn id="49202" idx="2"/>
          </p:cNvCxnSpPr>
          <p:nvPr/>
        </p:nvCxnSpPr>
        <p:spPr bwMode="auto">
          <a:xfrm flipH="1" flipV="1">
            <a:off x="5029201" y="3200400"/>
            <a:ext cx="1200151" cy="211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0" name="AutoShape 58"/>
          <p:cNvCxnSpPr>
            <a:cxnSpLocks noChangeShapeType="1"/>
            <a:stCxn id="49155" idx="6"/>
            <a:endCxn id="49205" idx="1"/>
          </p:cNvCxnSpPr>
          <p:nvPr/>
        </p:nvCxnSpPr>
        <p:spPr bwMode="auto">
          <a:xfrm flipV="1">
            <a:off x="2971800" y="2971800"/>
            <a:ext cx="4648200" cy="266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1" name="AutoShape 59"/>
          <p:cNvCxnSpPr>
            <a:cxnSpLocks noChangeShapeType="1"/>
            <a:stCxn id="49155" idx="6"/>
            <a:endCxn id="49204" idx="1"/>
          </p:cNvCxnSpPr>
          <p:nvPr/>
        </p:nvCxnSpPr>
        <p:spPr bwMode="auto">
          <a:xfrm flipV="1">
            <a:off x="2971800" y="2971800"/>
            <a:ext cx="3810000" cy="266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2" name="AutoShape 60"/>
          <p:cNvCxnSpPr>
            <a:cxnSpLocks noChangeShapeType="1"/>
            <a:stCxn id="49155" idx="7"/>
            <a:endCxn id="49203" idx="1"/>
          </p:cNvCxnSpPr>
          <p:nvPr/>
        </p:nvCxnSpPr>
        <p:spPr bwMode="auto">
          <a:xfrm flipV="1">
            <a:off x="2838450" y="2971800"/>
            <a:ext cx="2952751" cy="2343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3" name="AutoShape 61"/>
          <p:cNvCxnSpPr>
            <a:cxnSpLocks noChangeShapeType="1"/>
            <a:stCxn id="49155" idx="7"/>
            <a:endCxn id="49202" idx="1"/>
          </p:cNvCxnSpPr>
          <p:nvPr/>
        </p:nvCxnSpPr>
        <p:spPr bwMode="auto">
          <a:xfrm flipV="1">
            <a:off x="2838450" y="2971800"/>
            <a:ext cx="1962151" cy="2343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4" name="AutoShape 62"/>
          <p:cNvCxnSpPr>
            <a:cxnSpLocks noChangeShapeType="1"/>
            <a:stCxn id="49167" idx="2"/>
            <a:endCxn id="49157" idx="3"/>
          </p:cNvCxnSpPr>
          <p:nvPr/>
        </p:nvCxnSpPr>
        <p:spPr bwMode="auto">
          <a:xfrm flipH="1" flipV="1">
            <a:off x="1143000" y="2895600"/>
            <a:ext cx="49530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5" name="AutoShape 63"/>
          <p:cNvCxnSpPr>
            <a:cxnSpLocks noChangeShapeType="1"/>
            <a:stCxn id="49167" idx="2"/>
            <a:endCxn id="49158" idx="3"/>
          </p:cNvCxnSpPr>
          <p:nvPr/>
        </p:nvCxnSpPr>
        <p:spPr bwMode="auto">
          <a:xfrm flipH="1" flipV="1">
            <a:off x="2133600" y="2895600"/>
            <a:ext cx="39624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6" name="AutoShape 64"/>
          <p:cNvCxnSpPr>
            <a:cxnSpLocks noChangeShapeType="1"/>
            <a:stCxn id="49167" idx="1"/>
            <a:endCxn id="49159" idx="3"/>
          </p:cNvCxnSpPr>
          <p:nvPr/>
        </p:nvCxnSpPr>
        <p:spPr bwMode="auto">
          <a:xfrm flipH="1" flipV="1">
            <a:off x="3048001" y="2895600"/>
            <a:ext cx="3181351" cy="2419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7" name="AutoShape 65"/>
          <p:cNvCxnSpPr>
            <a:cxnSpLocks noChangeShapeType="1"/>
            <a:stCxn id="49167" idx="1"/>
            <a:endCxn id="49192" idx="3"/>
          </p:cNvCxnSpPr>
          <p:nvPr/>
        </p:nvCxnSpPr>
        <p:spPr bwMode="auto">
          <a:xfrm flipH="1" flipV="1">
            <a:off x="3962401" y="2895600"/>
            <a:ext cx="2266951" cy="2419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218" name="Line 66"/>
          <p:cNvSpPr>
            <a:spLocks noChangeShapeType="1"/>
          </p:cNvSpPr>
          <p:nvPr/>
        </p:nvSpPr>
        <p:spPr bwMode="auto">
          <a:xfrm>
            <a:off x="9144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19" name="Line 67"/>
          <p:cNvSpPr>
            <a:spLocks noChangeShapeType="1"/>
          </p:cNvSpPr>
          <p:nvPr/>
        </p:nvSpPr>
        <p:spPr bwMode="auto">
          <a:xfrm>
            <a:off x="19050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0" name="Line 68"/>
          <p:cNvSpPr>
            <a:spLocks noChangeShapeType="1"/>
          </p:cNvSpPr>
          <p:nvPr/>
        </p:nvSpPr>
        <p:spPr bwMode="auto">
          <a:xfrm>
            <a:off x="28194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1" name="Line 69"/>
          <p:cNvSpPr>
            <a:spLocks noChangeShapeType="1"/>
          </p:cNvSpPr>
          <p:nvPr/>
        </p:nvSpPr>
        <p:spPr bwMode="auto">
          <a:xfrm>
            <a:off x="36576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2" name="Line 70"/>
          <p:cNvSpPr>
            <a:spLocks noChangeShapeType="1"/>
          </p:cNvSpPr>
          <p:nvPr/>
        </p:nvSpPr>
        <p:spPr bwMode="auto">
          <a:xfrm>
            <a:off x="5029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3" name="Line 71"/>
          <p:cNvSpPr>
            <a:spLocks noChangeShapeType="1"/>
          </p:cNvSpPr>
          <p:nvPr/>
        </p:nvSpPr>
        <p:spPr bwMode="auto">
          <a:xfrm>
            <a:off x="60198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4" name="Line 72"/>
          <p:cNvSpPr>
            <a:spLocks noChangeShapeType="1"/>
          </p:cNvSpPr>
          <p:nvPr/>
        </p:nvSpPr>
        <p:spPr bwMode="auto">
          <a:xfrm>
            <a:off x="70104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5" name="Line 73"/>
          <p:cNvSpPr>
            <a:spLocks noChangeShapeType="1"/>
          </p:cNvSpPr>
          <p:nvPr/>
        </p:nvSpPr>
        <p:spPr bwMode="auto">
          <a:xfrm>
            <a:off x="78486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4" y="373063"/>
            <a:ext cx="3568700" cy="558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1" y="5656264"/>
            <a:ext cx="8953500" cy="2921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89" y="1454151"/>
            <a:ext cx="6362700" cy="11684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78" y="4401705"/>
            <a:ext cx="5067300" cy="5715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2" y="3292593"/>
            <a:ext cx="8585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45035"/>
          </a:xfrm>
        </p:spPr>
        <p:txBody>
          <a:bodyPr/>
          <a:lstStyle/>
          <a:p>
            <a:r>
              <a:rPr lang="en-US" dirty="0" smtClean="0"/>
              <a:t>A Re-parameterization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95" y="1230168"/>
            <a:ext cx="3340100" cy="495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7" y="2307936"/>
            <a:ext cx="7861300" cy="533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09" y="3598719"/>
            <a:ext cx="54610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18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Parameters are not identifiable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950593"/>
            <a:ext cx="8229600" cy="2367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distinct (</a:t>
            </a:r>
            <a:r>
              <a:rPr lang="en-US" dirty="0"/>
              <a:t>Lambda, Phi) pairs give the same Sigma, and hence the same distribution of the data.</a:t>
            </a:r>
          </a:p>
          <a:p>
            <a:r>
              <a:rPr lang="en-US" dirty="0" smtClean="0"/>
              <a:t>Actually, there are infinitely many. Let </a:t>
            </a:r>
            <a:r>
              <a:rPr lang="en-US" b="1" dirty="0" smtClean="0"/>
              <a:t>Q</a:t>
            </a:r>
            <a:r>
              <a:rPr lang="en-US" dirty="0" smtClean="0"/>
              <a:t> be an arbitrary covariance matrix for </a:t>
            </a:r>
            <a:r>
              <a:rPr lang="en-US" b="1" dirty="0" smtClean="0"/>
              <a:t>F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6" y="1068532"/>
            <a:ext cx="3340100" cy="495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63" y="1068532"/>
            <a:ext cx="3467100" cy="571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15" y="4373418"/>
            <a:ext cx="6007100" cy="233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3612</Words>
  <Application>Microsoft Macintosh PowerPoint</Application>
  <PresentationFormat>On-screen Show (4:3)</PresentationFormat>
  <Paragraphs>277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Exploratory Factor Analysis</vt:lpstr>
      <vt:lpstr>Factor Analysis: The Measurement Model</vt:lpstr>
      <vt:lpstr>Example with 2 factors and 8 observed variables</vt:lpstr>
      <vt:lpstr>Terminology</vt:lpstr>
      <vt:lpstr>Factor Analysis can be</vt:lpstr>
      <vt:lpstr>Part One:  Unconstrained (Exploratory)  Factor Analysis</vt:lpstr>
      <vt:lpstr>PowerPoint Presentation</vt:lpstr>
      <vt:lpstr>A Re-parameterization</vt:lpstr>
      <vt:lpstr>Parameters are not identifiable</vt:lpstr>
      <vt:lpstr>Parameters are not identifiable</vt:lpstr>
      <vt:lpstr>Restrict the model</vt:lpstr>
      <vt:lpstr>Standardize the observed variables too</vt:lpstr>
      <vt:lpstr>Revised Exploratory Factor Analysis Model</vt:lpstr>
      <vt:lpstr>Meaning of the factor loadings</vt:lpstr>
      <vt:lpstr>Communality</vt:lpstr>
      <vt:lpstr>If we could estimate the factor loadings</vt:lpstr>
      <vt:lpstr>Examples</vt:lpstr>
      <vt:lpstr>Rotation Matrices</vt:lpstr>
      <vt:lpstr>PowerPoint Presentation</vt:lpstr>
      <vt:lpstr>In General</vt:lpstr>
      <vt:lpstr>Another Source of non-identifiability</vt:lpstr>
      <vt:lpstr>New Model</vt:lpstr>
      <vt:lpstr>A Solution</vt:lpstr>
      <vt:lpstr>Rotate the factor solution</vt:lpstr>
      <vt:lpstr>A Warning</vt:lpstr>
      <vt:lpstr>Copyright Information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 Analysis</dc:title>
  <dc:creator>Earl Monroe</dc:creator>
  <cp:lastModifiedBy>Kareem</cp:lastModifiedBy>
  <cp:revision>127</cp:revision>
  <cp:lastPrinted>2015-03-18T14:59:05Z</cp:lastPrinted>
  <dcterms:created xsi:type="dcterms:W3CDTF">2011-03-08T00:11:22Z</dcterms:created>
  <dcterms:modified xsi:type="dcterms:W3CDTF">2019-11-22T05:45:04Z</dcterms:modified>
</cp:coreProperties>
</file>